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4731" r:id="rId1"/>
  </p:sldMasterIdLst>
  <p:notesMasterIdLst>
    <p:notesMasterId r:id="rId61"/>
  </p:notesMasterIdLst>
  <p:sldIdLst>
    <p:sldId id="256" r:id="rId2"/>
    <p:sldId id="340" r:id="rId3"/>
    <p:sldId id="312" r:id="rId4"/>
    <p:sldId id="390" r:id="rId5"/>
    <p:sldId id="351" r:id="rId6"/>
    <p:sldId id="391" r:id="rId7"/>
    <p:sldId id="385" r:id="rId8"/>
    <p:sldId id="352" r:id="rId9"/>
    <p:sldId id="332" r:id="rId10"/>
    <p:sldId id="314" r:id="rId11"/>
    <p:sldId id="327" r:id="rId12"/>
    <p:sldId id="313" r:id="rId13"/>
    <p:sldId id="315" r:id="rId14"/>
    <p:sldId id="336" r:id="rId15"/>
    <p:sldId id="386" r:id="rId16"/>
    <p:sldId id="326" r:id="rId17"/>
    <p:sldId id="396" r:id="rId18"/>
    <p:sldId id="361" r:id="rId19"/>
    <p:sldId id="360" r:id="rId20"/>
    <p:sldId id="358" r:id="rId21"/>
    <p:sldId id="357" r:id="rId22"/>
    <p:sldId id="355" r:id="rId23"/>
    <p:sldId id="317" r:id="rId24"/>
    <p:sldId id="359" r:id="rId25"/>
    <p:sldId id="362" r:id="rId26"/>
    <p:sldId id="337" r:id="rId27"/>
    <p:sldId id="344" r:id="rId28"/>
    <p:sldId id="363" r:id="rId29"/>
    <p:sldId id="364" r:id="rId30"/>
    <p:sldId id="365" r:id="rId31"/>
    <p:sldId id="366" r:id="rId32"/>
    <p:sldId id="389" r:id="rId33"/>
    <p:sldId id="350" r:id="rId34"/>
    <p:sldId id="338" r:id="rId35"/>
    <p:sldId id="367" r:id="rId36"/>
    <p:sldId id="347" r:id="rId37"/>
    <p:sldId id="319" r:id="rId38"/>
    <p:sldId id="392" r:id="rId39"/>
    <p:sldId id="393" r:id="rId40"/>
    <p:sldId id="320" r:id="rId41"/>
    <p:sldId id="368" r:id="rId42"/>
    <p:sldId id="369" r:id="rId43"/>
    <p:sldId id="382" r:id="rId44"/>
    <p:sldId id="378" r:id="rId45"/>
    <p:sldId id="384" r:id="rId46"/>
    <p:sldId id="322" r:id="rId47"/>
    <p:sldId id="323" r:id="rId48"/>
    <p:sldId id="380" r:id="rId49"/>
    <p:sldId id="381" r:id="rId50"/>
    <p:sldId id="339" r:id="rId51"/>
    <p:sldId id="383" r:id="rId52"/>
    <p:sldId id="324" r:id="rId53"/>
    <p:sldId id="371" r:id="rId54"/>
    <p:sldId id="388" r:id="rId55"/>
    <p:sldId id="342" r:id="rId56"/>
    <p:sldId id="353" r:id="rId57"/>
    <p:sldId id="356" r:id="rId58"/>
    <p:sldId id="370" r:id="rId59"/>
    <p:sldId id="275"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FC6"/>
    <a:srgbClr val="00B050"/>
    <a:srgbClr val="D0E35B"/>
    <a:srgbClr val="FF9999"/>
    <a:srgbClr val="CDD569"/>
    <a:srgbClr val="FF0066"/>
    <a:srgbClr val="FF99CC"/>
    <a:srgbClr val="59AAF2"/>
    <a:srgbClr val="000000"/>
    <a:srgbClr val="B3DD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96" autoAdjust="0"/>
    <p:restoredTop sz="84344" autoAdjust="0"/>
  </p:normalViewPr>
  <p:slideViewPr>
    <p:cSldViewPr snapToGrid="0">
      <p:cViewPr varScale="1">
        <p:scale>
          <a:sx n="87" d="100"/>
          <a:sy n="87" d="100"/>
        </p:scale>
        <p:origin x="872"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3F39A3-0782-4B00-847F-B423412FF1F3}" type="datetimeFigureOut">
              <a:rPr lang="en-US" smtClean="0"/>
              <a:t>4/21/22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5D4D3-0765-422D-93CA-E698D38659CC}" type="slidenum">
              <a:rPr lang="en-US" smtClean="0"/>
              <a:t>‹#›</a:t>
            </a:fld>
            <a:endParaRPr lang="en-US"/>
          </a:p>
        </p:txBody>
      </p:sp>
    </p:spTree>
    <p:extLst>
      <p:ext uri="{BB962C8B-B14F-4D97-AF65-F5344CB8AC3E}">
        <p14:creationId xmlns:p14="http://schemas.microsoft.com/office/powerpoint/2010/main" val="2658411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Firstly, thank you for everyone who attend my thesis defense today. The topic of my thesis will be adversarial learning for intractable problems.</a:t>
            </a:r>
          </a:p>
        </p:txBody>
      </p:sp>
      <p:sp>
        <p:nvSpPr>
          <p:cNvPr id="4" name="Slide Number Placeholder 3"/>
          <p:cNvSpPr>
            <a:spLocks noGrp="1"/>
          </p:cNvSpPr>
          <p:nvPr>
            <p:ph type="sldNum" sz="quarter" idx="10"/>
          </p:nvPr>
        </p:nvSpPr>
        <p:spPr/>
        <p:txBody>
          <a:bodyPr/>
          <a:lstStyle/>
          <a:p>
            <a:fld id="{E265D4D3-0765-422D-93CA-E698D38659CC}" type="slidenum">
              <a:rPr lang="en-US" smtClean="0"/>
              <a:t>0</a:t>
            </a:fld>
            <a:endParaRPr lang="en-US"/>
          </a:p>
        </p:txBody>
      </p:sp>
    </p:spTree>
    <p:extLst>
      <p:ext uri="{BB962C8B-B14F-4D97-AF65-F5344CB8AC3E}">
        <p14:creationId xmlns:p14="http://schemas.microsoft.com/office/powerpoint/2010/main" val="4135351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the method seek </a:t>
            </a:r>
            <a:r>
              <a:rPr lang="en-US" dirty="0">
                <a:solidFill>
                  <a:schemeClr val="tx1">
                    <a:lumMod val="75000"/>
                    <a:lumOff val="25000"/>
                  </a:schemeClr>
                </a:solidFill>
              </a:rPr>
              <a:t>potentials that are </a:t>
            </a:r>
            <a:r>
              <a:rPr lang="en-US" dirty="0">
                <a:solidFill>
                  <a:srgbClr val="0F6FC6"/>
                </a:solidFill>
              </a:rPr>
              <a:t>most compatible </a:t>
            </a:r>
            <a:r>
              <a:rPr lang="en-US" dirty="0">
                <a:solidFill>
                  <a:schemeClr val="tx1">
                    <a:lumMod val="75000"/>
                    <a:lumOff val="25000"/>
                  </a:schemeClr>
                </a:solidFill>
              </a:rPr>
              <a:t>with the training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But we may face the challenge that the loss we used may be non-continuous or non-convex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And we still try to keep the algorithm be efficient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As well as consistent, which means given the true distribution with infinite inputs we should be able to make the loss close to zero.</a:t>
            </a:r>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9</a:t>
            </a:fld>
            <a:endParaRPr lang="en-US"/>
          </a:p>
        </p:txBody>
      </p:sp>
    </p:spTree>
    <p:extLst>
      <p:ext uri="{BB962C8B-B14F-4D97-AF65-F5344CB8AC3E}">
        <p14:creationId xmlns:p14="http://schemas.microsoft.com/office/powerpoint/2010/main" val="1387023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There are two main approaches for bipartite matching that has been studied - Exponential family random field approach and maximum margin approach</a:t>
            </a:r>
          </a:p>
        </p:txBody>
      </p:sp>
      <p:sp>
        <p:nvSpPr>
          <p:cNvPr id="4" name="Slide Number Placeholder 3"/>
          <p:cNvSpPr>
            <a:spLocks noGrp="1"/>
          </p:cNvSpPr>
          <p:nvPr>
            <p:ph type="sldNum" sz="quarter" idx="10"/>
          </p:nvPr>
        </p:nvSpPr>
        <p:spPr/>
        <p:txBody>
          <a:bodyPr/>
          <a:lstStyle/>
          <a:p>
            <a:fld id="{E265D4D3-0765-422D-93CA-E698D38659CC}" type="slidenum">
              <a:rPr lang="en-US" smtClean="0"/>
              <a:t>10</a:t>
            </a:fld>
            <a:endParaRPr lang="en-US"/>
          </a:p>
        </p:txBody>
      </p:sp>
    </p:spTree>
    <p:extLst>
      <p:ext uri="{BB962C8B-B14F-4D97-AF65-F5344CB8AC3E}">
        <p14:creationId xmlns:p14="http://schemas.microsoft.com/office/powerpoint/2010/main" val="2060149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Exponential family random field approach construct a probabilistic model that describe the probability of the assignments.</a:t>
            </a:r>
          </a:p>
          <a:p>
            <a:endParaRPr lang="en-US" dirty="0"/>
          </a:p>
          <a:p>
            <a:r>
              <a:rPr lang="en-US" dirty="0"/>
              <a:t>It has a nice consistency property since it produces Bayes optimal prediction under an ideal condition.</a:t>
            </a:r>
          </a:p>
          <a:p>
            <a:endParaRPr lang="en-US" dirty="0"/>
          </a:p>
          <a:p>
            <a:r>
              <a:rPr lang="en-US" dirty="0"/>
              <a:t>However, the normalization term involves matrix permanent computation which is known to be a #P-hard problem. This makes the approach impractical even for a modestly size n equal to 20</a:t>
            </a:r>
          </a:p>
        </p:txBody>
      </p:sp>
      <p:sp>
        <p:nvSpPr>
          <p:cNvPr id="4" name="Slide Number Placeholder 3"/>
          <p:cNvSpPr>
            <a:spLocks noGrp="1"/>
          </p:cNvSpPr>
          <p:nvPr>
            <p:ph type="sldNum" sz="quarter" idx="10"/>
          </p:nvPr>
        </p:nvSpPr>
        <p:spPr/>
        <p:txBody>
          <a:bodyPr/>
          <a:lstStyle/>
          <a:p>
            <a:fld id="{E265D4D3-0765-422D-93CA-E698D38659CC}" type="slidenum">
              <a:rPr lang="en-US" smtClean="0"/>
              <a:t>11</a:t>
            </a:fld>
            <a:endParaRPr lang="en-US"/>
          </a:p>
        </p:txBody>
      </p:sp>
    </p:spTree>
    <p:extLst>
      <p:ext uri="{BB962C8B-B14F-4D97-AF65-F5344CB8AC3E}">
        <p14:creationId xmlns:p14="http://schemas.microsoft.com/office/powerpoint/2010/main" val="3987956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maximum margin approach tries to find a maximum margin that separate the true label with the others.</a:t>
            </a:r>
          </a:p>
          <a:p>
            <a:endParaRPr lang="en-US" dirty="0"/>
          </a:p>
          <a:p>
            <a:r>
              <a:rPr lang="en-US" dirty="0"/>
              <a:t>The inner optimization is solved using constraint generation.</a:t>
            </a:r>
          </a:p>
          <a:p>
            <a:br>
              <a:rPr lang="en-US" dirty="0"/>
            </a:br>
            <a:r>
              <a:rPr lang="en-US" dirty="0"/>
              <a:t>It has a nice efficiency property since the maximum violated constraint can be computed in polynomial time using Hungarian algorithm.</a:t>
            </a:r>
          </a:p>
          <a:p>
            <a:r>
              <a:rPr lang="en-US" dirty="0"/>
              <a:t>However, since it is based on Crammer &amp; Singer multiclass SVM formulation, it is not consistent for distributions with no majority label.</a:t>
            </a:r>
          </a:p>
        </p:txBody>
      </p:sp>
      <p:sp>
        <p:nvSpPr>
          <p:cNvPr id="4" name="Slide Number Placeholder 3"/>
          <p:cNvSpPr>
            <a:spLocks noGrp="1"/>
          </p:cNvSpPr>
          <p:nvPr>
            <p:ph type="sldNum" sz="quarter" idx="10"/>
          </p:nvPr>
        </p:nvSpPr>
        <p:spPr/>
        <p:txBody>
          <a:bodyPr/>
          <a:lstStyle/>
          <a:p>
            <a:fld id="{E265D4D3-0765-422D-93CA-E698D38659CC}" type="slidenum">
              <a:rPr lang="en-US" smtClean="0"/>
              <a:t>12</a:t>
            </a:fld>
            <a:endParaRPr lang="en-US"/>
          </a:p>
        </p:txBody>
      </p:sp>
    </p:spTree>
    <p:extLst>
      <p:ext uri="{BB962C8B-B14F-4D97-AF65-F5344CB8AC3E}">
        <p14:creationId xmlns:p14="http://schemas.microsoft.com/office/powerpoint/2010/main" val="994140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build a model that can keep both efficiency and consistency, there to be the adversarial learning framework.</a:t>
            </a:r>
          </a:p>
        </p:txBody>
      </p:sp>
      <p:sp>
        <p:nvSpPr>
          <p:cNvPr id="4" name="Slide Number Placeholder 3"/>
          <p:cNvSpPr>
            <a:spLocks noGrp="1"/>
          </p:cNvSpPr>
          <p:nvPr>
            <p:ph type="sldNum" sz="quarter" idx="10"/>
          </p:nvPr>
        </p:nvSpPr>
        <p:spPr/>
        <p:txBody>
          <a:bodyPr/>
          <a:lstStyle/>
          <a:p>
            <a:fld id="{E265D4D3-0765-422D-93CA-E698D38659CC}" type="slidenum">
              <a:rPr lang="en-US" smtClean="0"/>
              <a:t>13</a:t>
            </a:fld>
            <a:endParaRPr lang="en-US"/>
          </a:p>
        </p:txBody>
      </p:sp>
    </p:spTree>
    <p:extLst>
      <p:ext uri="{BB962C8B-B14F-4D97-AF65-F5344CB8AC3E}">
        <p14:creationId xmlns:p14="http://schemas.microsoft.com/office/powerpoint/2010/main" val="429361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To</a:t>
            </a:r>
            <a:r>
              <a:rPr lang="zh-CN" altLang="en-US" dirty="0"/>
              <a:t> </a:t>
            </a:r>
            <a:r>
              <a:rPr lang="en-US" altLang="zh-CN" dirty="0"/>
              <a:t>reach</a:t>
            </a:r>
            <a:r>
              <a:rPr lang="zh-CN" altLang="en-US" dirty="0"/>
              <a:t> </a:t>
            </a:r>
            <a:r>
              <a:rPr lang="en-US" altLang="zh-CN" dirty="0"/>
              <a:t>both</a:t>
            </a:r>
            <a:r>
              <a:rPr lang="zh-CN" altLang="en-US" dirty="0"/>
              <a:t> </a:t>
            </a:r>
            <a:r>
              <a:rPr lang="en-US" altLang="zh-CN" dirty="0"/>
              <a:t>goals,</a:t>
            </a:r>
            <a:r>
              <a:rPr lang="zh-CN" altLang="en-US" dirty="0"/>
              <a:t> </a:t>
            </a:r>
            <a:r>
              <a:rPr lang="en-US" altLang="zh-CN" dirty="0"/>
              <a:t>the</a:t>
            </a:r>
            <a:r>
              <a:rPr lang="zh-CN" altLang="en-US" dirty="0"/>
              <a:t> </a:t>
            </a:r>
            <a:r>
              <a:rPr lang="en-US" altLang="zh-CN" dirty="0"/>
              <a:t>approach</a:t>
            </a:r>
            <a:r>
              <a:rPr lang="zh-CN" altLang="en-US" dirty="0"/>
              <a:t> </a:t>
            </a:r>
            <a:r>
              <a:rPr lang="en-US" altLang="zh-CN" dirty="0"/>
              <a:t>adversarial</a:t>
            </a:r>
            <a:r>
              <a:rPr lang="zh-CN" altLang="en-US" dirty="0"/>
              <a:t> </a:t>
            </a:r>
            <a:r>
              <a:rPr lang="en-US" altLang="zh-CN" dirty="0"/>
              <a:t>learning</a:t>
            </a:r>
            <a:r>
              <a:rPr lang="zh-CN" altLang="en-US" dirty="0"/>
              <a:t> </a:t>
            </a:r>
            <a:r>
              <a:rPr lang="en-US" altLang="zh-CN" dirty="0"/>
              <a:t>was</a:t>
            </a:r>
            <a:r>
              <a:rPr lang="zh-CN" altLang="en-US" dirty="0"/>
              <a:t> </a:t>
            </a:r>
            <a:r>
              <a:rPr lang="en-US" altLang="zh-CN" dirty="0"/>
              <a:t>proposed. </a:t>
            </a:r>
            <a:r>
              <a:rPr lang="en-US" altLang="zh-CN" dirty="0">
                <a:solidFill>
                  <a:srgbClr val="00B050"/>
                </a:solidFill>
              </a:rPr>
              <a:t>The</a:t>
            </a:r>
            <a:r>
              <a:rPr lang="zh-CN" altLang="en-US" dirty="0">
                <a:solidFill>
                  <a:srgbClr val="00B050"/>
                </a:solidFill>
              </a:rPr>
              <a:t> </a:t>
            </a:r>
            <a:r>
              <a:rPr lang="en-US" altLang="zh-CN" dirty="0">
                <a:solidFill>
                  <a:srgbClr val="00B050"/>
                </a:solidFill>
              </a:rPr>
              <a:t>adversarial</a:t>
            </a:r>
            <a:r>
              <a:rPr lang="zh-CN" altLang="en-US" dirty="0">
                <a:solidFill>
                  <a:srgbClr val="00B050"/>
                </a:solidFill>
              </a:rPr>
              <a:t> </a:t>
            </a:r>
            <a:r>
              <a:rPr lang="en-US" altLang="zh-CN" dirty="0">
                <a:solidFill>
                  <a:srgbClr val="00B050"/>
                </a:solidFill>
              </a:rPr>
              <a:t>learning</a:t>
            </a:r>
            <a:r>
              <a:rPr lang="zh-CN" altLang="en-US" dirty="0">
                <a:solidFill>
                  <a:srgbClr val="00B050"/>
                </a:solidFill>
              </a:rPr>
              <a:t> </a:t>
            </a:r>
            <a:r>
              <a:rPr lang="en-US" altLang="zh-CN" dirty="0">
                <a:solidFill>
                  <a:srgbClr val="00B050"/>
                </a:solidFill>
              </a:rPr>
              <a:t>tries</a:t>
            </a:r>
            <a:r>
              <a:rPr lang="zh-CN" altLang="en-US" dirty="0">
                <a:solidFill>
                  <a:srgbClr val="00B050"/>
                </a:solidFill>
              </a:rPr>
              <a:t> </a:t>
            </a:r>
            <a:r>
              <a:rPr lang="en-US" altLang="zh-CN" dirty="0">
                <a:solidFill>
                  <a:srgbClr val="00B050"/>
                </a:solidFill>
              </a:rPr>
              <a:t>to</a:t>
            </a:r>
            <a:r>
              <a:rPr lang="zh-CN" altLang="en-US" dirty="0">
                <a:solidFill>
                  <a:srgbClr val="00B050"/>
                </a:solidFill>
              </a:rPr>
              <a:t> </a:t>
            </a:r>
            <a:r>
              <a:rPr lang="en-US" altLang="zh-CN" dirty="0">
                <a:solidFill>
                  <a:srgbClr val="00B050"/>
                </a:solidFill>
              </a:rPr>
              <a:t>predict</a:t>
            </a:r>
            <a:r>
              <a:rPr lang="zh-CN" altLang="en-US" dirty="0">
                <a:solidFill>
                  <a:srgbClr val="00B050"/>
                </a:solidFill>
              </a:rPr>
              <a:t> </a:t>
            </a:r>
            <a:r>
              <a:rPr lang="en-US" altLang="zh-CN" dirty="0">
                <a:solidFill>
                  <a:srgbClr val="00B050"/>
                </a:solidFill>
              </a:rPr>
              <a:t>against</a:t>
            </a:r>
            <a:r>
              <a:rPr lang="zh-CN" altLang="en-US" dirty="0">
                <a:solidFill>
                  <a:srgbClr val="00B050"/>
                </a:solidFill>
              </a:rPr>
              <a:t> </a:t>
            </a:r>
            <a:r>
              <a:rPr lang="en-US" altLang="zh-CN" dirty="0">
                <a:solidFill>
                  <a:srgbClr val="00B050"/>
                </a:solidFill>
              </a:rPr>
              <a:t>the</a:t>
            </a:r>
            <a:r>
              <a:rPr lang="zh-CN" altLang="en-US" dirty="0">
                <a:solidFill>
                  <a:srgbClr val="00B050"/>
                </a:solidFill>
              </a:rPr>
              <a:t> </a:t>
            </a:r>
            <a:r>
              <a:rPr lang="en-US" altLang="zh-CN" dirty="0">
                <a:solidFill>
                  <a:srgbClr val="00B050"/>
                </a:solidFill>
              </a:rPr>
              <a:t>worst-case</a:t>
            </a:r>
            <a:r>
              <a:rPr lang="zh-CN" altLang="en-US" dirty="0">
                <a:solidFill>
                  <a:srgbClr val="00B050"/>
                </a:solidFill>
              </a:rPr>
              <a:t> </a:t>
            </a:r>
            <a:r>
              <a:rPr lang="en-US" altLang="zh-CN" dirty="0">
                <a:solidFill>
                  <a:srgbClr val="00B050"/>
                </a:solidFill>
              </a:rPr>
              <a:t>mixture</a:t>
            </a:r>
            <a:r>
              <a:rPr lang="zh-CN" altLang="en-US" dirty="0">
                <a:solidFill>
                  <a:srgbClr val="00B050"/>
                </a:solidFill>
              </a:rPr>
              <a:t> </a:t>
            </a:r>
            <a:r>
              <a:rPr lang="en-US" altLang="zh-CN" dirty="0">
                <a:solidFill>
                  <a:srgbClr val="00B050"/>
                </a:solidFill>
              </a:rPr>
              <a:t>probability</a:t>
            </a:r>
            <a:r>
              <a:rPr lang="zh-CN" altLang="en-US" dirty="0">
                <a:solidFill>
                  <a:srgbClr val="00B050"/>
                </a:solidFill>
              </a:rPr>
              <a:t> </a:t>
            </a:r>
            <a:r>
              <a:rPr lang="en-US" altLang="zh-CN" dirty="0">
                <a:solidFill>
                  <a:srgbClr val="00B050"/>
                </a:solidFill>
              </a:rPr>
              <a:t>-</a:t>
            </a:r>
            <a:r>
              <a:rPr lang="zh-CN" altLang="en-US" dirty="0">
                <a:solidFill>
                  <a:srgbClr val="00B050"/>
                </a:solidFill>
              </a:rPr>
              <a:t> </a:t>
            </a:r>
            <a:r>
              <a:rPr lang="en-US" altLang="zh-CN" dirty="0">
                <a:solidFill>
                  <a:srgbClr val="00B050"/>
                </a:solidFill>
              </a:rPr>
              <a:t>the</a:t>
            </a:r>
            <a:r>
              <a:rPr lang="zh-CN" altLang="en-US" dirty="0">
                <a:solidFill>
                  <a:srgbClr val="00B050"/>
                </a:solidFill>
              </a:rPr>
              <a:t> </a:t>
            </a:r>
            <a:r>
              <a:rPr lang="en-US" altLang="zh-CN" dirty="0">
                <a:solidFill>
                  <a:srgbClr val="00B050"/>
                </a:solidFill>
              </a:rPr>
              <a:t>adversary</a:t>
            </a:r>
            <a:r>
              <a:rPr lang="zh-CN" altLang="en-US" dirty="0">
                <a:solidFill>
                  <a:srgbClr val="00B050"/>
                </a:solidFill>
              </a:rPr>
              <a:t> </a:t>
            </a:r>
            <a:r>
              <a:rPr lang="en-US" altLang="zh-CN" dirty="0">
                <a:solidFill>
                  <a:srgbClr val="00B050"/>
                </a:solidFill>
              </a:rPr>
              <a:t>–</a:t>
            </a:r>
            <a:r>
              <a:rPr lang="zh-CN" altLang="en-US" dirty="0">
                <a:solidFill>
                  <a:srgbClr val="00B050"/>
                </a:solidFill>
              </a:rPr>
              <a:t> </a:t>
            </a:r>
            <a:r>
              <a:rPr lang="en-US" altLang="zh-CN" dirty="0">
                <a:solidFill>
                  <a:srgbClr val="00B050"/>
                </a:solidFill>
              </a:rPr>
              <a:t>instead</a:t>
            </a:r>
            <a:r>
              <a:rPr lang="zh-CN" altLang="en-US" dirty="0">
                <a:solidFill>
                  <a:srgbClr val="00B050"/>
                </a:solidFill>
              </a:rPr>
              <a:t> </a:t>
            </a:r>
            <a:r>
              <a:rPr lang="en-US" altLang="zh-CN" dirty="0">
                <a:solidFill>
                  <a:srgbClr val="00B050"/>
                </a:solidFill>
              </a:rPr>
              <a:t>of</a:t>
            </a:r>
            <a:r>
              <a:rPr lang="zh-CN" altLang="en-US" dirty="0">
                <a:solidFill>
                  <a:srgbClr val="00B050"/>
                </a:solidFill>
              </a:rPr>
              <a:t> </a:t>
            </a:r>
            <a:r>
              <a:rPr lang="en-US" altLang="zh-CN" dirty="0">
                <a:solidFill>
                  <a:srgbClr val="00B050"/>
                </a:solidFill>
              </a:rPr>
              <a:t>the</a:t>
            </a:r>
            <a:r>
              <a:rPr lang="zh-CN" altLang="en-US" dirty="0">
                <a:solidFill>
                  <a:srgbClr val="00B050"/>
                </a:solidFill>
              </a:rPr>
              <a:t> </a:t>
            </a:r>
            <a:r>
              <a:rPr lang="en-US" altLang="zh-CN" dirty="0">
                <a:solidFill>
                  <a:srgbClr val="00B050"/>
                </a:solidFill>
              </a:rPr>
              <a:t>ground</a:t>
            </a:r>
            <a:r>
              <a:rPr lang="zh-CN" altLang="en-US" dirty="0">
                <a:solidFill>
                  <a:srgbClr val="00B050"/>
                </a:solidFill>
              </a:rPr>
              <a:t> </a:t>
            </a:r>
            <a:r>
              <a:rPr lang="en-US" altLang="zh-CN" dirty="0">
                <a:solidFill>
                  <a:srgbClr val="00B050"/>
                </a:solidFill>
              </a:rPr>
              <a:t>truth</a:t>
            </a:r>
            <a:r>
              <a:rPr lang="zh-CN" altLang="en-US" dirty="0">
                <a:solidFill>
                  <a:srgbClr val="00B050"/>
                </a:solidFill>
              </a:rPr>
              <a:t> </a:t>
            </a:r>
            <a:r>
              <a:rPr lang="en-US" altLang="zh-CN" dirty="0">
                <a:solidFill>
                  <a:srgbClr val="00B050"/>
                </a:solidFill>
              </a:rPr>
              <a:t>samples.</a:t>
            </a:r>
            <a:r>
              <a:rPr lang="zh-CN" altLang="en-US" dirty="0">
                <a:solidFill>
                  <a:srgbClr val="00B050"/>
                </a:solidFill>
              </a:rPr>
              <a:t> </a:t>
            </a:r>
            <a:endParaRPr lang="en-US" altLang="zh-CN" dirty="0">
              <a:solidFill>
                <a:srgbClr val="00B050"/>
              </a:solidFill>
            </a:endParaRPr>
          </a:p>
          <a:p>
            <a:endParaRPr lang="en-US" dirty="0">
              <a:solidFill>
                <a:srgbClr val="00B050"/>
              </a:solidFill>
            </a:endParaRPr>
          </a:p>
          <a:p>
            <a:r>
              <a:rPr lang="en-US" dirty="0">
                <a:solidFill>
                  <a:srgbClr val="00B050"/>
                </a:solidFill>
              </a:rPr>
              <a:t>In general, it can be written in this form</a:t>
            </a:r>
            <a:r>
              <a:rPr lang="en-US" altLang="zh-CN" dirty="0">
                <a:solidFill>
                  <a:srgbClr val="00B050"/>
                </a:solidFill>
              </a:rPr>
              <a:t>.</a:t>
            </a:r>
          </a:p>
          <a:p>
            <a:endParaRPr lang="en-US" altLang="zh-CN" dirty="0">
              <a:solidFill>
                <a:srgbClr val="00B050"/>
              </a:solidFill>
            </a:endParaRPr>
          </a:p>
          <a:p>
            <a:r>
              <a:rPr lang="en-US" altLang="zh-CN" dirty="0">
                <a:solidFill>
                  <a:srgbClr val="00B050"/>
                </a:solidFill>
              </a:rPr>
              <a:t>Or</a:t>
            </a:r>
            <a:r>
              <a:rPr lang="zh-CN" altLang="en-US" dirty="0">
                <a:solidFill>
                  <a:srgbClr val="00B050"/>
                </a:solidFill>
              </a:rPr>
              <a:t> </a:t>
            </a:r>
            <a:r>
              <a:rPr lang="en-US" altLang="zh-CN" dirty="0">
                <a:solidFill>
                  <a:srgbClr val="00B050"/>
                </a:solidFill>
              </a:rPr>
              <a:t>a</a:t>
            </a:r>
            <a:r>
              <a:rPr lang="en-US" dirty="0">
                <a:solidFill>
                  <a:srgbClr val="00B050"/>
                </a:solidFill>
              </a:rPr>
              <a:t>lternatively </a:t>
            </a:r>
            <a:r>
              <a:rPr lang="en-US" altLang="zh-CN" dirty="0">
                <a:solidFill>
                  <a:srgbClr val="00B050"/>
                </a:solidFill>
              </a:rPr>
              <a:t>the</a:t>
            </a:r>
            <a:r>
              <a:rPr lang="en-US" dirty="0">
                <a:solidFill>
                  <a:srgbClr val="00B050"/>
                </a:solidFill>
              </a:rPr>
              <a:t> matrix form</a:t>
            </a:r>
            <a:r>
              <a:rPr lang="en-US" altLang="zh-CN" dirty="0">
                <a:solidFill>
                  <a:srgbClr val="00B050"/>
                </a:solidFill>
              </a:rPr>
              <a:t>,</a:t>
            </a:r>
            <a:r>
              <a:rPr lang="zh-CN" altLang="en-US" dirty="0">
                <a:solidFill>
                  <a:srgbClr val="00B050"/>
                </a:solidFill>
              </a:rPr>
              <a:t> </a:t>
            </a:r>
            <a:r>
              <a:rPr lang="en-US" altLang="zh-CN" dirty="0">
                <a:solidFill>
                  <a:srgbClr val="00B050"/>
                </a:solidFill>
              </a:rPr>
              <a:t>where</a:t>
            </a:r>
            <a:r>
              <a:rPr lang="zh-CN" altLang="en-US" dirty="0">
                <a:solidFill>
                  <a:srgbClr val="00B050"/>
                </a:solidFill>
              </a:rPr>
              <a:t> </a:t>
            </a:r>
            <a:r>
              <a:rPr lang="en-US" altLang="zh-CN" dirty="0">
                <a:solidFill>
                  <a:srgbClr val="00B050"/>
                </a:solidFill>
              </a:rPr>
              <a:t>C</a:t>
            </a:r>
            <a:r>
              <a:rPr lang="zh-CN" altLang="en-US" dirty="0">
                <a:solidFill>
                  <a:srgbClr val="00B050"/>
                </a:solidFill>
              </a:rPr>
              <a:t> </a:t>
            </a:r>
            <a:r>
              <a:rPr lang="en-US" altLang="zh-CN" dirty="0">
                <a:solidFill>
                  <a:srgbClr val="00B050"/>
                </a:solidFill>
              </a:rPr>
              <a:t>is</a:t>
            </a:r>
            <a:r>
              <a:rPr lang="zh-CN" altLang="en-US" dirty="0">
                <a:solidFill>
                  <a:srgbClr val="00B050"/>
                </a:solidFill>
              </a:rPr>
              <a:t> </a:t>
            </a:r>
            <a:r>
              <a:rPr lang="en-US" altLang="zh-CN" dirty="0">
                <a:solidFill>
                  <a:srgbClr val="00B050"/>
                </a:solidFill>
              </a:rPr>
              <a:t>the</a:t>
            </a:r>
            <a:r>
              <a:rPr lang="zh-CN" altLang="en-US" dirty="0">
                <a:solidFill>
                  <a:srgbClr val="00B050"/>
                </a:solidFill>
              </a:rPr>
              <a:t> </a:t>
            </a:r>
            <a:r>
              <a:rPr lang="en-US" altLang="zh-CN" dirty="0">
                <a:solidFill>
                  <a:srgbClr val="00B050"/>
                </a:solidFill>
              </a:rPr>
              <a:t>cost</a:t>
            </a:r>
            <a:r>
              <a:rPr lang="zh-CN" altLang="en-US" dirty="0">
                <a:solidFill>
                  <a:srgbClr val="00B050"/>
                </a:solidFill>
              </a:rPr>
              <a:t> </a:t>
            </a:r>
            <a:r>
              <a:rPr lang="en-US" altLang="zh-CN" dirty="0">
                <a:solidFill>
                  <a:srgbClr val="00B050"/>
                </a:solidFill>
              </a:rPr>
              <a:t>matrix.</a:t>
            </a:r>
            <a:r>
              <a:rPr lang="zh-CN" altLang="en-US" dirty="0">
                <a:solidFill>
                  <a:srgbClr val="00B050"/>
                </a:solidFill>
              </a:rPr>
              <a:t> </a:t>
            </a:r>
            <a:r>
              <a:rPr lang="en-US" dirty="0">
                <a:solidFill>
                  <a:srgbClr val="00B050"/>
                </a:solidFill>
              </a:rPr>
              <a:t>Here \Ks is the place where the training data </a:t>
            </a:r>
            <a:r>
              <a:rPr lang="en-US" altLang="zh-CN" dirty="0">
                <a:solidFill>
                  <a:srgbClr val="00B050"/>
                </a:solidFill>
              </a:rPr>
              <a:t>really</a:t>
            </a:r>
            <a:r>
              <a:rPr lang="zh-CN" altLang="en-US" dirty="0">
                <a:solidFill>
                  <a:srgbClr val="00B050"/>
                </a:solidFill>
              </a:rPr>
              <a:t> </a:t>
            </a:r>
            <a:r>
              <a:rPr lang="en-US" dirty="0">
                <a:solidFill>
                  <a:srgbClr val="00B050"/>
                </a:solidFill>
              </a:rPr>
              <a:t>play a</a:t>
            </a:r>
            <a:r>
              <a:rPr lang="zh-CN" altLang="en-US" dirty="0">
                <a:solidFill>
                  <a:srgbClr val="00B050"/>
                </a:solidFill>
              </a:rPr>
              <a:t> </a:t>
            </a:r>
            <a:r>
              <a:rPr lang="en-US" altLang="zh-CN" dirty="0">
                <a:solidFill>
                  <a:srgbClr val="00B050"/>
                </a:solidFill>
              </a:rPr>
              <a:t>role.</a:t>
            </a:r>
            <a:r>
              <a:rPr lang="zh-CN" altLang="en-US" dirty="0">
                <a:solidFill>
                  <a:srgbClr val="00B050"/>
                </a:solidFill>
              </a:rPr>
              <a:t> </a:t>
            </a:r>
            <a:r>
              <a:rPr lang="en-US" altLang="zh-CN" dirty="0">
                <a:solidFill>
                  <a:srgbClr val="00B050"/>
                </a:solidFill>
              </a:rPr>
              <a:t>It</a:t>
            </a:r>
            <a:r>
              <a:rPr lang="zh-CN" altLang="en-US" dirty="0">
                <a:solidFill>
                  <a:srgbClr val="00B050"/>
                </a:solidFill>
              </a:rPr>
              <a:t> </a:t>
            </a:r>
            <a:r>
              <a:rPr lang="en-US" altLang="zh-CN" dirty="0">
                <a:solidFill>
                  <a:srgbClr val="00B050"/>
                </a:solidFill>
              </a:rPr>
              <a:t>forces</a:t>
            </a:r>
            <a:r>
              <a:rPr lang="zh-CN" altLang="en-US" dirty="0">
                <a:solidFill>
                  <a:srgbClr val="00B050"/>
                </a:solidFill>
              </a:rPr>
              <a:t> </a:t>
            </a:r>
            <a:r>
              <a:rPr lang="en-US" altLang="zh-CN" dirty="0">
                <a:solidFill>
                  <a:srgbClr val="00B050"/>
                </a:solidFill>
              </a:rPr>
              <a:t>the</a:t>
            </a:r>
            <a:r>
              <a:rPr lang="zh-CN" altLang="en-US" dirty="0">
                <a:solidFill>
                  <a:srgbClr val="00B050"/>
                </a:solidFill>
              </a:rPr>
              <a:t> </a:t>
            </a:r>
            <a:r>
              <a:rPr lang="en-US" altLang="zh-CN" dirty="0">
                <a:solidFill>
                  <a:srgbClr val="00B050"/>
                </a:solidFill>
              </a:rPr>
              <a:t>adversary</a:t>
            </a:r>
            <a:r>
              <a:rPr lang="zh-CN" altLang="en-US" dirty="0">
                <a:solidFill>
                  <a:srgbClr val="00B050"/>
                </a:solidFill>
              </a:rPr>
              <a:t> </a:t>
            </a:r>
            <a:r>
              <a:rPr lang="en-US" altLang="zh-CN" dirty="0">
                <a:solidFill>
                  <a:srgbClr val="00B050"/>
                </a:solidFill>
              </a:rPr>
              <a:t>preserving</a:t>
            </a:r>
            <a:r>
              <a:rPr lang="zh-CN" altLang="en-US" dirty="0">
                <a:solidFill>
                  <a:srgbClr val="00B050"/>
                </a:solidFill>
              </a:rPr>
              <a:t> </a:t>
            </a:r>
            <a:r>
              <a:rPr lang="en-US" altLang="zh-CN" dirty="0">
                <a:solidFill>
                  <a:srgbClr val="00B050"/>
                </a:solidFill>
              </a:rPr>
              <a:t>certain</a:t>
            </a:r>
            <a:r>
              <a:rPr lang="zh-CN" altLang="en-US" dirty="0">
                <a:solidFill>
                  <a:srgbClr val="00B050"/>
                </a:solidFill>
              </a:rPr>
              <a:t> </a:t>
            </a:r>
            <a:r>
              <a:rPr lang="en-US" altLang="zh-CN" dirty="0">
                <a:solidFill>
                  <a:srgbClr val="00B050"/>
                </a:solidFill>
              </a:rPr>
              <a:t>feature</a:t>
            </a:r>
            <a:r>
              <a:rPr lang="zh-CN" altLang="en-US" dirty="0">
                <a:solidFill>
                  <a:srgbClr val="00B050"/>
                </a:solidFill>
              </a:rPr>
              <a:t> </a:t>
            </a:r>
            <a:r>
              <a:rPr lang="en-US" altLang="zh-CN" dirty="0">
                <a:solidFill>
                  <a:srgbClr val="00B050"/>
                </a:solidFill>
              </a:rPr>
              <a:t>statistics</a:t>
            </a:r>
            <a:r>
              <a:rPr lang="zh-CN" altLang="en-US" dirty="0">
                <a:solidFill>
                  <a:srgbClr val="00B050"/>
                </a:solidFill>
              </a:rPr>
              <a:t> </a:t>
            </a:r>
            <a:r>
              <a:rPr lang="en-US" altLang="zh-CN" dirty="0">
                <a:solidFill>
                  <a:srgbClr val="00B050"/>
                </a:solidFill>
              </a:rPr>
              <a:t>shown</a:t>
            </a:r>
            <a:r>
              <a:rPr lang="zh-CN" altLang="en-US" dirty="0">
                <a:solidFill>
                  <a:srgbClr val="00B050"/>
                </a:solidFill>
              </a:rPr>
              <a:t> </a:t>
            </a:r>
            <a:r>
              <a:rPr lang="en-US" altLang="zh-CN" dirty="0">
                <a:solidFill>
                  <a:srgbClr val="00B050"/>
                </a:solidFill>
              </a:rPr>
              <a:t>in</a:t>
            </a:r>
            <a:r>
              <a:rPr lang="zh-CN" altLang="en-US" dirty="0">
                <a:solidFill>
                  <a:srgbClr val="00B050"/>
                </a:solidFill>
              </a:rPr>
              <a:t> </a:t>
            </a:r>
            <a:r>
              <a:rPr lang="en-US" altLang="zh-CN" dirty="0">
                <a:solidFill>
                  <a:srgbClr val="00B050"/>
                </a:solidFill>
              </a:rPr>
              <a:t>the</a:t>
            </a:r>
            <a:r>
              <a:rPr lang="zh-CN" altLang="en-US" dirty="0">
                <a:solidFill>
                  <a:srgbClr val="00B050"/>
                </a:solidFill>
              </a:rPr>
              <a:t> </a:t>
            </a:r>
            <a:r>
              <a:rPr lang="en-US" altLang="zh-CN" dirty="0">
                <a:solidFill>
                  <a:srgbClr val="00B050"/>
                </a:solidFill>
              </a:rPr>
              <a:t>training</a:t>
            </a:r>
            <a:r>
              <a:rPr lang="zh-CN" altLang="en-US" dirty="0">
                <a:solidFill>
                  <a:srgbClr val="00B050"/>
                </a:solidFill>
              </a:rPr>
              <a:t> </a:t>
            </a:r>
            <a:r>
              <a:rPr lang="en-US" altLang="zh-CN" dirty="0">
                <a:solidFill>
                  <a:srgbClr val="00B050"/>
                </a:solidFill>
              </a:rPr>
              <a:t>samples.</a:t>
            </a:r>
            <a:endParaRPr lang="en-US" dirty="0">
              <a:solidFill>
                <a:srgbClr val="00B050"/>
              </a:solidFill>
            </a:endParaRPr>
          </a:p>
          <a:p>
            <a:endParaRPr lang="en-US" dirty="0">
              <a:solidFill>
                <a:srgbClr val="00B050"/>
              </a:solidFill>
            </a:endParaRPr>
          </a:p>
          <a:p>
            <a:r>
              <a:rPr lang="en-US" dirty="0">
                <a:solidFill>
                  <a:srgbClr val="00B050"/>
                </a:solidFill>
              </a:rPr>
              <a:t>Now in this game setting</a:t>
            </a:r>
            <a:r>
              <a:rPr lang="en-US" altLang="zh-CN" dirty="0">
                <a:solidFill>
                  <a:srgbClr val="00B050"/>
                </a:solidFill>
              </a:rPr>
              <a:t>,</a:t>
            </a:r>
            <a:r>
              <a:rPr lang="en-US" dirty="0">
                <a:solidFill>
                  <a:srgbClr val="00B050"/>
                </a:solidFill>
              </a:rPr>
              <a:t> one player the predictor</a:t>
            </a:r>
            <a:r>
              <a:rPr lang="en-US" altLang="zh-CN" dirty="0">
                <a:solidFill>
                  <a:srgbClr val="00B050"/>
                </a:solidFill>
              </a:rPr>
              <a:t>,</a:t>
            </a:r>
            <a:r>
              <a:rPr lang="en-US" dirty="0">
                <a:solidFill>
                  <a:srgbClr val="00B050"/>
                </a:solidFill>
              </a:rPr>
              <a:t> </a:t>
            </a:r>
            <a:r>
              <a:rPr lang="en-US" altLang="zh-CN" dirty="0">
                <a:solidFill>
                  <a:srgbClr val="00B050"/>
                </a:solidFill>
              </a:rPr>
              <a:t>tries</a:t>
            </a:r>
            <a:r>
              <a:rPr lang="zh-CN" altLang="en-US" dirty="0">
                <a:solidFill>
                  <a:srgbClr val="00B050"/>
                </a:solidFill>
              </a:rPr>
              <a:t> </a:t>
            </a:r>
            <a:r>
              <a:rPr lang="en-US" dirty="0">
                <a:solidFill>
                  <a:srgbClr val="00B050"/>
                </a:solidFill>
              </a:rPr>
              <a:t>to minimize the lose </a:t>
            </a:r>
          </a:p>
          <a:p>
            <a:endParaRPr lang="en-US" dirty="0">
              <a:solidFill>
                <a:srgbClr val="00B050"/>
              </a:solidFill>
            </a:endParaRPr>
          </a:p>
          <a:p>
            <a:r>
              <a:rPr lang="en-US" dirty="0">
                <a:solidFill>
                  <a:srgbClr val="00B050"/>
                </a:solidFill>
              </a:rPr>
              <a:t>and the other </a:t>
            </a:r>
            <a:r>
              <a:rPr lang="en-US" altLang="zh-CN" dirty="0">
                <a:solidFill>
                  <a:srgbClr val="00B050"/>
                </a:solidFill>
              </a:rPr>
              <a:t>player</a:t>
            </a:r>
            <a:r>
              <a:rPr lang="zh-CN" altLang="en-US" dirty="0">
                <a:solidFill>
                  <a:srgbClr val="00B050"/>
                </a:solidFill>
              </a:rPr>
              <a:t> </a:t>
            </a:r>
            <a:r>
              <a:rPr lang="en-US" altLang="zh-CN" dirty="0">
                <a:solidFill>
                  <a:srgbClr val="00B050"/>
                </a:solidFill>
              </a:rPr>
              <a:t>the</a:t>
            </a:r>
            <a:r>
              <a:rPr lang="en-US" dirty="0">
                <a:solidFill>
                  <a:srgbClr val="00B050"/>
                </a:solidFill>
              </a:rPr>
              <a:t> adversary</a:t>
            </a:r>
            <a:r>
              <a:rPr lang="en-US" altLang="zh-CN" dirty="0">
                <a:solidFill>
                  <a:srgbClr val="00B050"/>
                </a:solidFill>
              </a:rPr>
              <a:t>,</a:t>
            </a:r>
            <a:r>
              <a:rPr lang="en-US" dirty="0">
                <a:solidFill>
                  <a:srgbClr val="00B050"/>
                </a:solidFill>
              </a:rPr>
              <a:t> tr</a:t>
            </a:r>
            <a:r>
              <a:rPr lang="en-US" altLang="zh-CN" dirty="0">
                <a:solidFill>
                  <a:srgbClr val="00B050"/>
                </a:solidFill>
              </a:rPr>
              <a:t>ies</a:t>
            </a:r>
            <a:r>
              <a:rPr lang="en-US" dirty="0">
                <a:solidFill>
                  <a:srgbClr val="00B050"/>
                </a:solidFill>
              </a:rPr>
              <a:t> to maximize the lose.</a:t>
            </a:r>
          </a:p>
        </p:txBody>
      </p:sp>
      <p:sp>
        <p:nvSpPr>
          <p:cNvPr id="4" name="Slide Number Placeholder 3"/>
          <p:cNvSpPr>
            <a:spLocks noGrp="1"/>
          </p:cNvSpPr>
          <p:nvPr>
            <p:ph type="sldNum" sz="quarter" idx="10"/>
          </p:nvPr>
        </p:nvSpPr>
        <p:spPr/>
        <p:txBody>
          <a:bodyPr/>
          <a:lstStyle/>
          <a:p>
            <a:fld id="{E265D4D3-0765-422D-93CA-E698D38659CC}" type="slidenum">
              <a:rPr lang="en-US" smtClean="0"/>
              <a:t>14</a:t>
            </a:fld>
            <a:endParaRPr lang="en-US"/>
          </a:p>
        </p:txBody>
      </p:sp>
    </p:spTree>
    <p:extLst>
      <p:ext uri="{BB962C8B-B14F-4D97-AF65-F5344CB8AC3E}">
        <p14:creationId xmlns:p14="http://schemas.microsoft.com/office/powerpoint/2010/main" val="3637664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Using </a:t>
            </a:r>
            <a:r>
              <a:rPr lang="en-US" dirty="0" err="1"/>
              <a:t>Lagrangian</a:t>
            </a:r>
            <a:r>
              <a:rPr lang="en-US" dirty="0"/>
              <a:t> multiplier method and duality</a:t>
            </a:r>
          </a:p>
          <a:p>
            <a:endParaRPr lang="en-US" dirty="0"/>
          </a:p>
          <a:p>
            <a:r>
              <a:rPr lang="en-US" dirty="0"/>
              <a:t>we can turn it into this form</a:t>
            </a:r>
            <a:r>
              <a:rPr lang="zh-CN" altLang="en-US" dirty="0"/>
              <a:t> </a:t>
            </a:r>
            <a:r>
              <a:rPr lang="en-US" altLang="zh-CN" dirty="0"/>
              <a:t>with</a:t>
            </a:r>
            <a:r>
              <a:rPr lang="zh-CN" altLang="en-US" dirty="0"/>
              <a:t> </a:t>
            </a:r>
            <a:r>
              <a:rPr lang="en-US" altLang="zh-CN" dirty="0"/>
              <a:t>a</a:t>
            </a:r>
            <a:r>
              <a:rPr lang="zh-CN" altLang="en-US" dirty="0"/>
              <a:t> </a:t>
            </a:r>
            <a:r>
              <a:rPr lang="en-US" altLang="zh-CN" dirty="0"/>
              <a:t>combined</a:t>
            </a:r>
            <a:r>
              <a:rPr lang="en-US" dirty="0"/>
              <a:t> new game matrix. </a:t>
            </a:r>
          </a:p>
          <a:p>
            <a:endParaRPr lang="en-US" dirty="0"/>
          </a:p>
          <a:p>
            <a:r>
              <a:rPr lang="en-US" dirty="0"/>
              <a:t>The inner problem </a:t>
            </a:r>
            <a:r>
              <a:rPr lang="en-US" altLang="zh-CN" dirty="0"/>
              <a:t>is</a:t>
            </a:r>
            <a:r>
              <a:rPr lang="zh-CN" altLang="en-US" dirty="0"/>
              <a:t> </a:t>
            </a:r>
            <a:r>
              <a:rPr lang="en-US" altLang="zh-CN" dirty="0"/>
              <a:t>a</a:t>
            </a:r>
            <a:r>
              <a:rPr lang="zh-CN" altLang="en-US" dirty="0"/>
              <a:t> </a:t>
            </a:r>
            <a:r>
              <a:rPr lang="en-US" altLang="zh-CN" dirty="0"/>
              <a:t>game</a:t>
            </a:r>
            <a:r>
              <a:rPr lang="zh-CN" altLang="en-US" dirty="0"/>
              <a:t> </a:t>
            </a:r>
            <a:r>
              <a:rPr lang="en-US" altLang="zh-CN" dirty="0"/>
              <a:t>which</a:t>
            </a:r>
            <a:r>
              <a:rPr lang="zh-CN" altLang="en-US" dirty="0"/>
              <a:t> </a:t>
            </a:r>
            <a:r>
              <a:rPr lang="en-US" dirty="0"/>
              <a:t>can be solved using linear programming. </a:t>
            </a:r>
            <a:r>
              <a:rPr lang="en-US" altLang="zh-CN" dirty="0"/>
              <a:t>And</a:t>
            </a:r>
            <a:r>
              <a:rPr lang="zh-CN" altLang="en-US" dirty="0"/>
              <a:t> </a:t>
            </a:r>
            <a:r>
              <a:rPr lang="en-US" altLang="zh-CN" dirty="0"/>
              <a:t>the</a:t>
            </a:r>
            <a:r>
              <a:rPr lang="zh-CN" altLang="en-US" dirty="0"/>
              <a:t> </a:t>
            </a:r>
            <a:r>
              <a:rPr lang="en-US" altLang="zh-CN" dirty="0"/>
              <a:t>whole</a:t>
            </a:r>
            <a:r>
              <a:rPr lang="zh-CN" altLang="en-US" dirty="0"/>
              <a:t> </a:t>
            </a:r>
            <a:r>
              <a:rPr lang="en-US" altLang="zh-CN" dirty="0"/>
              <a:t>problem</a:t>
            </a:r>
            <a:r>
              <a:rPr lang="zh-CN" altLang="en-US" dirty="0"/>
              <a:t> </a:t>
            </a:r>
            <a:r>
              <a:rPr lang="en-US" altLang="zh-CN" dirty="0"/>
              <a:t>is</a:t>
            </a:r>
            <a:r>
              <a:rPr lang="zh-CN" altLang="en-US" baseline="0" dirty="0"/>
              <a:t> </a:t>
            </a:r>
            <a:r>
              <a:rPr lang="en-US" altLang="zh-CN" baseline="0" dirty="0"/>
              <a:t>a</a:t>
            </a:r>
            <a:r>
              <a:rPr lang="zh-CN" altLang="en-US" baseline="0" dirty="0"/>
              <a:t> </a:t>
            </a:r>
            <a:r>
              <a:rPr lang="en-US" altLang="zh-CN" baseline="0" dirty="0"/>
              <a:t>convex</a:t>
            </a:r>
            <a:r>
              <a:rPr lang="zh-CN" altLang="en-US" baseline="0" dirty="0"/>
              <a:t> </a:t>
            </a:r>
            <a:r>
              <a:rPr lang="en-US" altLang="zh-CN" baseline="0" dirty="0"/>
              <a:t>optimization</a:t>
            </a:r>
            <a:r>
              <a:rPr lang="zh-CN" altLang="en-US" baseline="0" dirty="0"/>
              <a:t> </a:t>
            </a:r>
            <a:r>
              <a:rPr lang="en-US" altLang="zh-CN" baseline="0" dirty="0"/>
              <a:t>for</a:t>
            </a:r>
            <a:r>
              <a:rPr lang="zh-CN" altLang="en-US" baseline="0" dirty="0"/>
              <a:t> </a:t>
            </a:r>
            <a:r>
              <a:rPr lang="en-US" altLang="zh-CN" baseline="0" dirty="0"/>
              <a:t>both</a:t>
            </a:r>
            <a:r>
              <a:rPr lang="zh-CN" altLang="en-US" baseline="0" dirty="0"/>
              <a:t> </a:t>
            </a:r>
            <a:r>
              <a:rPr lang="en-US" altLang="zh-CN" baseline="0" dirty="0"/>
              <a:t>inner</a:t>
            </a:r>
            <a:r>
              <a:rPr lang="zh-CN" altLang="en-US" baseline="0" dirty="0"/>
              <a:t> </a:t>
            </a:r>
            <a:r>
              <a:rPr lang="en-US" altLang="zh-CN" baseline="0" dirty="0"/>
              <a:t>game</a:t>
            </a:r>
            <a:r>
              <a:rPr lang="zh-CN" altLang="en-US" baseline="0" dirty="0"/>
              <a:t> </a:t>
            </a:r>
            <a:r>
              <a:rPr lang="en-US" altLang="zh-CN" baseline="0" dirty="0"/>
              <a:t>and</a:t>
            </a:r>
            <a:r>
              <a:rPr lang="zh-CN" altLang="en-US" baseline="0" dirty="0"/>
              <a:t> </a:t>
            </a:r>
            <a:r>
              <a:rPr lang="en-US" altLang="zh-CN" baseline="0" dirty="0"/>
              <a:t>\theta</a:t>
            </a:r>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15</a:t>
            </a:fld>
            <a:endParaRPr lang="en-US"/>
          </a:p>
        </p:txBody>
      </p:sp>
    </p:spTree>
    <p:extLst>
      <p:ext uri="{BB962C8B-B14F-4D97-AF65-F5344CB8AC3E}">
        <p14:creationId xmlns:p14="http://schemas.microsoft.com/office/powerpoint/2010/main" val="1721260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16</a:t>
            </a:fld>
            <a:endParaRPr lang="en-US"/>
          </a:p>
        </p:txBody>
      </p:sp>
    </p:spTree>
    <p:extLst>
      <p:ext uri="{BB962C8B-B14F-4D97-AF65-F5344CB8AC3E}">
        <p14:creationId xmlns:p14="http://schemas.microsoft.com/office/powerpoint/2010/main" val="786524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Adverbial learning has a lot of advantages.</a:t>
            </a:r>
          </a:p>
          <a:p>
            <a:endParaRPr lang="en-US" dirty="0"/>
          </a:p>
          <a:p>
            <a:r>
              <a:rPr lang="en-US" dirty="0"/>
              <a:t>In adversarial learning, the true loss will be bounded by the adversary’s loss.</a:t>
            </a:r>
          </a:p>
          <a:p>
            <a:endParaRPr lang="en-US" dirty="0"/>
          </a:p>
          <a:p>
            <a:r>
              <a:rPr lang="en-US" dirty="0"/>
              <a:t>**One </a:t>
            </a:r>
            <a:r>
              <a:rPr lang="en-US" altLang="zh-CN" dirty="0"/>
              <a:t>great</a:t>
            </a:r>
            <a:r>
              <a:rPr lang="en-US" dirty="0"/>
              <a:t> advantage of the adversarial learning is that for losses that are not continuous </a:t>
            </a:r>
            <a:r>
              <a:rPr lang="en-US" altLang="zh-CN" dirty="0"/>
              <a:t>n</a:t>
            </a:r>
            <a:r>
              <a:rPr lang="en-US" dirty="0"/>
              <a:t>or convex, </a:t>
            </a:r>
          </a:p>
          <a:p>
            <a:endParaRPr lang="en-US" altLang="zh-CN" dirty="0"/>
          </a:p>
          <a:p>
            <a:r>
              <a:rPr lang="en-US" altLang="zh-CN" dirty="0"/>
              <a:t>Comparing with other surrogate losses,</a:t>
            </a:r>
          </a:p>
          <a:p>
            <a:endParaRPr lang="en-US" altLang="zh-CN" dirty="0"/>
          </a:p>
          <a:p>
            <a:r>
              <a:rPr lang="en-US" altLang="zh-CN" dirty="0"/>
              <a:t>they</a:t>
            </a:r>
            <a:r>
              <a:rPr lang="en-US" dirty="0"/>
              <a:t> can</a:t>
            </a:r>
            <a:r>
              <a:rPr lang="zh-CN" altLang="en-US" dirty="0"/>
              <a:t> </a:t>
            </a:r>
            <a:r>
              <a:rPr lang="en-US" altLang="zh-CN" dirty="0"/>
              <a:t>be</a:t>
            </a:r>
            <a:r>
              <a:rPr lang="en-US" dirty="0"/>
              <a:t> directly insert</a:t>
            </a:r>
            <a:r>
              <a:rPr lang="en-US" altLang="zh-CN" dirty="0"/>
              <a:t>ed</a:t>
            </a:r>
            <a:r>
              <a:rPr lang="en-US" dirty="0"/>
              <a:t> into </a:t>
            </a:r>
            <a:r>
              <a:rPr lang="en-US" altLang="zh-CN" dirty="0"/>
              <a:t>the</a:t>
            </a:r>
            <a:r>
              <a:rPr lang="zh-CN" altLang="en-US" dirty="0"/>
              <a:t> </a:t>
            </a:r>
            <a:r>
              <a:rPr lang="en-US" dirty="0"/>
              <a:t>objective function</a:t>
            </a:r>
            <a:r>
              <a:rPr lang="zh-CN" altLang="en-US" dirty="0"/>
              <a:t> </a:t>
            </a:r>
            <a:r>
              <a:rPr lang="en-US" altLang="zh-CN" dirty="0"/>
              <a:t>and</a:t>
            </a:r>
            <a:r>
              <a:rPr lang="zh-CN" altLang="en-US" dirty="0"/>
              <a:t> </a:t>
            </a:r>
            <a:r>
              <a:rPr lang="en-US" altLang="zh-CN" dirty="0"/>
              <a:t>automatically</a:t>
            </a:r>
            <a:r>
              <a:rPr lang="zh-CN" altLang="en-US" dirty="0"/>
              <a:t> </a:t>
            </a:r>
            <a:r>
              <a:rPr lang="en-US" altLang="zh-CN" dirty="0"/>
              <a:t>forms</a:t>
            </a:r>
            <a:r>
              <a:rPr lang="zh-CN" altLang="en-US" dirty="0"/>
              <a:t> </a:t>
            </a:r>
            <a:r>
              <a:rPr lang="en-US" altLang="zh-CN" dirty="0"/>
              <a:t>another</a:t>
            </a:r>
            <a:r>
              <a:rPr lang="zh-CN" altLang="en-US" dirty="0"/>
              <a:t> </a:t>
            </a:r>
            <a:r>
              <a:rPr lang="en-US" altLang="zh-CN" dirty="0"/>
              <a:t>surrogate</a:t>
            </a:r>
            <a:r>
              <a:rPr lang="zh-CN" altLang="en-US" dirty="0"/>
              <a:t> </a:t>
            </a:r>
            <a:r>
              <a:rPr lang="en-US" altLang="zh-CN" dirty="0"/>
              <a:t>lose</a:t>
            </a:r>
            <a:r>
              <a:rPr lang="zh-CN" altLang="en-US" dirty="0"/>
              <a:t> </a:t>
            </a:r>
            <a:r>
              <a:rPr lang="en-US" altLang="zh-CN" dirty="0"/>
              <a:t>that</a:t>
            </a:r>
            <a:r>
              <a:rPr lang="zh-CN" altLang="en-US" dirty="0"/>
              <a:t> </a:t>
            </a:r>
            <a:r>
              <a:rPr lang="en-US" altLang="zh-CN" dirty="0"/>
              <a:t>is</a:t>
            </a:r>
            <a:r>
              <a:rPr lang="zh-CN" altLang="en-US" dirty="0"/>
              <a:t> </a:t>
            </a:r>
            <a:r>
              <a:rPr lang="en-US" altLang="zh-CN" dirty="0"/>
              <a:t>continuous</a:t>
            </a:r>
            <a:r>
              <a:rPr lang="zh-CN" altLang="en-US" dirty="0"/>
              <a:t> </a:t>
            </a:r>
            <a:r>
              <a:rPr lang="en-US" altLang="zh-CN" dirty="0"/>
              <a:t>and</a:t>
            </a:r>
            <a:r>
              <a:rPr lang="zh-CN" altLang="en-US" dirty="0"/>
              <a:t> </a:t>
            </a:r>
            <a:r>
              <a:rPr lang="en-US" altLang="zh-CN" dirty="0"/>
              <a:t>convex.</a:t>
            </a:r>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17</a:t>
            </a:fld>
            <a:endParaRPr lang="en-US"/>
          </a:p>
        </p:txBody>
      </p:sp>
    </p:spTree>
    <p:extLst>
      <p:ext uri="{BB962C8B-B14F-4D97-AF65-F5344CB8AC3E}">
        <p14:creationId xmlns:p14="http://schemas.microsoft.com/office/powerpoint/2010/main" val="3753209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7030A0"/>
              </a:solidFill>
            </a:endParaRPr>
          </a:p>
        </p:txBody>
      </p:sp>
      <p:sp>
        <p:nvSpPr>
          <p:cNvPr id="4" name="Slide Number Placeholder 3"/>
          <p:cNvSpPr>
            <a:spLocks noGrp="1"/>
          </p:cNvSpPr>
          <p:nvPr>
            <p:ph type="sldNum" sz="quarter" idx="10"/>
          </p:nvPr>
        </p:nvSpPr>
        <p:spPr/>
        <p:txBody>
          <a:bodyPr/>
          <a:lstStyle/>
          <a:p>
            <a:fld id="{E265D4D3-0765-422D-93CA-E698D38659CC}" type="slidenum">
              <a:rPr lang="en-US" smtClean="0"/>
              <a:t>18</a:t>
            </a:fld>
            <a:endParaRPr lang="en-US"/>
          </a:p>
        </p:txBody>
      </p:sp>
    </p:spTree>
    <p:extLst>
      <p:ext uri="{BB962C8B-B14F-4D97-AF65-F5344CB8AC3E}">
        <p14:creationId xmlns:p14="http://schemas.microsoft.com/office/powerpoint/2010/main" val="2283340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It will contain</a:t>
            </a:r>
            <a:r>
              <a:rPr lang="zh-CN" altLang="en-US" dirty="0"/>
              <a:t> </a:t>
            </a:r>
            <a:r>
              <a:rPr lang="en-US" altLang="zh-CN" dirty="0"/>
              <a:t>6</a:t>
            </a:r>
            <a:r>
              <a:rPr lang="zh-CN" altLang="en-US" dirty="0"/>
              <a:t> </a:t>
            </a:r>
            <a:r>
              <a:rPr lang="en-US" altLang="zh-CN" dirty="0"/>
              <a:t>parts</a:t>
            </a:r>
            <a:r>
              <a:rPr lang="zh-CN" altLang="en-US" dirty="0"/>
              <a:t> </a:t>
            </a:r>
            <a:r>
              <a:rPr lang="en-US" altLang="zh-CN" dirty="0"/>
              <a:t>and</a:t>
            </a:r>
            <a:r>
              <a:rPr lang="zh-CN" altLang="en-US" dirty="0"/>
              <a:t> </a:t>
            </a:r>
            <a:r>
              <a:rPr lang="en-US" altLang="zh-CN" dirty="0"/>
              <a:t>let's</a:t>
            </a:r>
            <a:r>
              <a:rPr lang="zh-CN" altLang="en-US" dirty="0"/>
              <a:t> </a:t>
            </a:r>
            <a:r>
              <a:rPr lang="en-US" altLang="zh-CN" dirty="0"/>
              <a:t>begin</a:t>
            </a:r>
            <a:r>
              <a:rPr lang="zh-CN" altLang="en-US" dirty="0"/>
              <a:t> </a:t>
            </a:r>
            <a:r>
              <a:rPr lang="en-US" altLang="zh-CN" dirty="0"/>
              <a:t>with</a:t>
            </a:r>
            <a:r>
              <a:rPr lang="zh-CN" altLang="en-US" dirty="0"/>
              <a:t> </a:t>
            </a:r>
            <a:r>
              <a:rPr lang="en-US" altLang="zh-CN" dirty="0"/>
              <a:t>the</a:t>
            </a:r>
            <a:r>
              <a:rPr lang="zh-CN" altLang="en-US" dirty="0"/>
              <a:t> </a:t>
            </a:r>
            <a:r>
              <a:rPr lang="en-US" altLang="zh-CN" dirty="0"/>
              <a:t>hard problems we are going to face.</a:t>
            </a:r>
            <a:endParaRPr lang="en-US" dirty="0"/>
          </a:p>
          <a:p>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1</a:t>
            </a:fld>
            <a:endParaRPr lang="en-US"/>
          </a:p>
        </p:txBody>
      </p:sp>
    </p:spTree>
    <p:extLst>
      <p:ext uri="{BB962C8B-B14F-4D97-AF65-F5344CB8AC3E}">
        <p14:creationId xmlns:p14="http://schemas.microsoft.com/office/powerpoint/2010/main" val="3400574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030A0"/>
                </a:solidFill>
              </a:rPr>
              <a:t>adversarial learning also has good consistency </a:t>
            </a:r>
            <a:r>
              <a:rPr lang="en-US" sz="1200" dirty="0" err="1">
                <a:solidFill>
                  <a:srgbClr val="7030A0"/>
                </a:solidFill>
              </a:rPr>
              <a:t>perperty</a:t>
            </a:r>
            <a:endParaRPr lang="en-US" sz="1200" dirty="0">
              <a:solidFill>
                <a:srgbClr val="7030A0"/>
              </a:solidFill>
            </a:endParaRPr>
          </a:p>
        </p:txBody>
      </p:sp>
      <p:sp>
        <p:nvSpPr>
          <p:cNvPr id="4" name="Slide Number Placeholder 3"/>
          <p:cNvSpPr>
            <a:spLocks noGrp="1"/>
          </p:cNvSpPr>
          <p:nvPr>
            <p:ph type="sldNum" sz="quarter" idx="10"/>
          </p:nvPr>
        </p:nvSpPr>
        <p:spPr/>
        <p:txBody>
          <a:bodyPr/>
          <a:lstStyle/>
          <a:p>
            <a:fld id="{E265D4D3-0765-422D-93CA-E698D38659CC}" type="slidenum">
              <a:rPr lang="en-US" smtClean="0"/>
              <a:t>19</a:t>
            </a:fld>
            <a:endParaRPr lang="en-US"/>
          </a:p>
        </p:txBody>
      </p:sp>
    </p:spTree>
    <p:extLst>
      <p:ext uri="{BB962C8B-B14F-4D97-AF65-F5344CB8AC3E}">
        <p14:creationId xmlns:p14="http://schemas.microsoft.com/office/powerpoint/2010/main" val="2111568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Adversarial learning </a:t>
            </a:r>
            <a:r>
              <a:rPr lang="en-US" altLang="zh-CN" dirty="0">
                <a:solidFill>
                  <a:srgbClr val="00B050"/>
                </a:solidFill>
              </a:rPr>
              <a:t>is</a:t>
            </a:r>
            <a:r>
              <a:rPr lang="zh-CN" altLang="en-US" dirty="0">
                <a:solidFill>
                  <a:srgbClr val="00B050"/>
                </a:solidFill>
              </a:rPr>
              <a:t> </a:t>
            </a:r>
            <a:r>
              <a:rPr lang="en-US" altLang="zh-CN" dirty="0">
                <a:solidFill>
                  <a:srgbClr val="00B050"/>
                </a:solidFill>
              </a:rPr>
              <a:t>useful</a:t>
            </a:r>
            <a:r>
              <a:rPr lang="en-US" dirty="0">
                <a:solidFill>
                  <a:srgbClr val="00B050"/>
                </a:solidFill>
              </a:rPr>
              <a:t> on many other </a:t>
            </a:r>
            <a:r>
              <a:rPr lang="en-US" altLang="zh-CN" dirty="0">
                <a:solidFill>
                  <a:srgbClr val="00B050"/>
                </a:solidFill>
              </a:rPr>
              <a:t>hard</a:t>
            </a:r>
            <a:r>
              <a:rPr lang="zh-CN" altLang="en-US" dirty="0">
                <a:solidFill>
                  <a:srgbClr val="00B050"/>
                </a:solidFill>
              </a:rPr>
              <a:t> </a:t>
            </a:r>
            <a:r>
              <a:rPr lang="en-US" dirty="0">
                <a:solidFill>
                  <a:srgbClr val="00B050"/>
                </a:solidFill>
              </a:rPr>
              <a:t>loss functions, especially the multivariate losses</a:t>
            </a:r>
            <a:r>
              <a:rPr lang="en-US" altLang="zh-CN" dirty="0">
                <a:solidFill>
                  <a:srgbClr val="00B050"/>
                </a:solidFill>
              </a:rPr>
              <a:t>.</a:t>
            </a:r>
            <a:endParaRPr lang="en-US" dirty="0">
              <a:solidFill>
                <a:srgbClr val="00B050"/>
              </a:solidFill>
            </a:endParaRPr>
          </a:p>
          <a:p>
            <a:endParaRPr lang="en-US" dirty="0">
              <a:solidFill>
                <a:srgbClr val="00B050"/>
              </a:solidFill>
            </a:endParaRPr>
          </a:p>
        </p:txBody>
      </p:sp>
      <p:sp>
        <p:nvSpPr>
          <p:cNvPr id="4" name="Slide Number Placeholder 3"/>
          <p:cNvSpPr>
            <a:spLocks noGrp="1"/>
          </p:cNvSpPr>
          <p:nvPr>
            <p:ph type="sldNum" sz="quarter" idx="10"/>
          </p:nvPr>
        </p:nvSpPr>
        <p:spPr/>
        <p:txBody>
          <a:bodyPr/>
          <a:lstStyle/>
          <a:p>
            <a:fld id="{E265D4D3-0765-422D-93CA-E698D38659CC}" type="slidenum">
              <a:rPr lang="en-US" smtClean="0"/>
              <a:t>20</a:t>
            </a:fld>
            <a:endParaRPr lang="en-US"/>
          </a:p>
        </p:txBody>
      </p:sp>
    </p:spTree>
    <p:extLst>
      <p:ext uri="{BB962C8B-B14F-4D97-AF65-F5344CB8AC3E}">
        <p14:creationId xmlns:p14="http://schemas.microsoft.com/office/powerpoint/2010/main" val="1390018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It will have the similar object function.</a:t>
            </a:r>
          </a:p>
          <a:p>
            <a:endParaRPr lang="en-US" dirty="0"/>
          </a:p>
          <a:p>
            <a:r>
              <a:rPr lang="en-US" dirty="0"/>
              <a:t>But when th</a:t>
            </a:r>
            <a:r>
              <a:rPr lang="en-US" altLang="zh-CN" dirty="0"/>
              <a:t>ese</a:t>
            </a:r>
            <a:r>
              <a:rPr lang="en-US" dirty="0"/>
              <a:t> losses are applied, the game matrix can be exponential</a:t>
            </a:r>
            <a:r>
              <a:rPr lang="en-US" altLang="zh-CN" dirty="0"/>
              <a:t>ly</a:t>
            </a:r>
            <a:r>
              <a:rPr lang="en-US" dirty="0"/>
              <a:t> large</a:t>
            </a:r>
            <a:r>
              <a:rPr lang="en-US" altLang="zh-CN" dirty="0"/>
              <a:t>.</a:t>
            </a:r>
            <a:endParaRPr lang="en-US" dirty="0"/>
          </a:p>
          <a:p>
            <a:endParaRPr lang="en-US" dirty="0"/>
          </a:p>
          <a:p>
            <a:r>
              <a:rPr lang="en-US" altLang="zh-CN" dirty="0"/>
              <a:t>L</a:t>
            </a:r>
            <a:r>
              <a:rPr lang="en-US" dirty="0"/>
              <a:t>ike for F-score, the size can be </a:t>
            </a:r>
            <a:r>
              <a:rPr lang="en-US" altLang="zh-CN" dirty="0"/>
              <a:t>square</a:t>
            </a:r>
            <a:r>
              <a:rPr lang="zh-CN" altLang="en-US" dirty="0"/>
              <a:t> </a:t>
            </a:r>
            <a:r>
              <a:rPr lang="en-US" altLang="zh-CN" dirty="0"/>
              <a:t>of</a:t>
            </a:r>
            <a:r>
              <a:rPr lang="zh-CN" altLang="en-US" dirty="0"/>
              <a:t> </a:t>
            </a:r>
            <a:r>
              <a:rPr lang="en-US" dirty="0"/>
              <a:t>two to the power of </a:t>
            </a:r>
            <a:r>
              <a:rPr lang="en-US" altLang="zh-CN" dirty="0"/>
              <a:t>n</a:t>
            </a:r>
            <a:r>
              <a:rPr lang="en-US" dirty="0"/>
              <a:t>, and we must find out a way to solve it. </a:t>
            </a:r>
          </a:p>
        </p:txBody>
      </p:sp>
      <p:sp>
        <p:nvSpPr>
          <p:cNvPr id="4" name="Slide Number Placeholder 3"/>
          <p:cNvSpPr>
            <a:spLocks noGrp="1"/>
          </p:cNvSpPr>
          <p:nvPr>
            <p:ph type="sldNum" sz="quarter" idx="10"/>
          </p:nvPr>
        </p:nvSpPr>
        <p:spPr/>
        <p:txBody>
          <a:bodyPr/>
          <a:lstStyle/>
          <a:p>
            <a:fld id="{E265D4D3-0765-422D-93CA-E698D38659CC}" type="slidenum">
              <a:rPr lang="en-US" smtClean="0"/>
              <a:t>21</a:t>
            </a:fld>
            <a:endParaRPr lang="en-US"/>
          </a:p>
        </p:txBody>
      </p:sp>
    </p:spTree>
    <p:extLst>
      <p:ext uri="{BB962C8B-B14F-4D97-AF65-F5344CB8AC3E}">
        <p14:creationId xmlns:p14="http://schemas.microsoft.com/office/powerpoint/2010/main" val="1782733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double oracle method is based on the observation that the </a:t>
            </a:r>
            <a:r>
              <a:rPr lang="en-US" dirty="0">
                <a:solidFill>
                  <a:schemeClr val="tx1">
                    <a:lumMod val="75000"/>
                    <a:lumOff val="25000"/>
                  </a:schemeClr>
                </a:solidFill>
              </a:rPr>
              <a:t>equilibrium is usually supported by small number of permutations.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It is an iterative procedure where it starts from a small subset of the game.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It will compute the adversary’s best response, add it to the game, and then compute the predictor’s best response and add it to the game</a:t>
            </a:r>
            <a:endParaRPr lang="en-US" dirty="0"/>
          </a:p>
          <a:p>
            <a:r>
              <a:rPr lang="en-US" dirty="0"/>
              <a:t>until there is no improvement in the game value.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procedure doesn’t have a known polynomial bound, and therefore the runtime of the whole algorithm </a:t>
            </a:r>
            <a:r>
              <a:rPr lang="en-US" sz="1200" dirty="0">
                <a:solidFill>
                  <a:srgbClr val="C00000"/>
                </a:solidFill>
              </a:rPr>
              <a:t>cannot be characterized as polynomial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C00000"/>
                </a:solidFill>
              </a:rPr>
              <a:t>And it </a:t>
            </a:r>
            <a:r>
              <a:rPr lang="en-US" sz="1200" dirty="0">
                <a:solidFill>
                  <a:srgbClr val="FF0000"/>
                </a:solidFill>
              </a:rPr>
              <a:t>h</a:t>
            </a:r>
            <a:r>
              <a:rPr lang="en-US" altLang="zh-CN" sz="1200" dirty="0">
                <a:solidFill>
                  <a:srgbClr val="FF0000"/>
                </a:solidFill>
              </a:rPr>
              <a:t>ighly</a:t>
            </a:r>
            <a:r>
              <a:rPr lang="zh-CN" altLang="en-US" sz="1200" dirty="0">
                <a:solidFill>
                  <a:srgbClr val="FF0000"/>
                </a:solidFill>
              </a:rPr>
              <a:t> </a:t>
            </a:r>
            <a:r>
              <a:rPr lang="en-US" altLang="zh-CN" sz="1200" dirty="0">
                <a:solidFill>
                  <a:srgbClr val="FF0000"/>
                </a:solidFill>
              </a:rPr>
              <a:t>depend</a:t>
            </a:r>
            <a:r>
              <a:rPr lang="zh-CN" altLang="en-US" sz="1200" dirty="0">
                <a:solidFill>
                  <a:srgbClr val="FF0000"/>
                </a:solidFill>
              </a:rPr>
              <a:t> </a:t>
            </a:r>
            <a:r>
              <a:rPr lang="en-US" altLang="zh-CN" sz="1200" dirty="0">
                <a:solidFill>
                  <a:srgbClr val="FF0000"/>
                </a:solidFill>
              </a:rPr>
              <a:t>on</a:t>
            </a:r>
            <a:r>
              <a:rPr lang="zh-CN" altLang="en-US" sz="1200" dirty="0">
                <a:solidFill>
                  <a:srgbClr val="FF0000"/>
                </a:solidFill>
              </a:rPr>
              <a:t> </a:t>
            </a:r>
            <a:r>
              <a:rPr lang="en-US" altLang="zh-CN" sz="1200" dirty="0">
                <a:solidFill>
                  <a:srgbClr val="FF0000"/>
                </a:solidFill>
              </a:rPr>
              <a:t>efficient</a:t>
            </a:r>
            <a:r>
              <a:rPr lang="zh-CN" altLang="en-US" sz="1200" dirty="0">
                <a:solidFill>
                  <a:srgbClr val="FF0000"/>
                </a:solidFill>
              </a:rPr>
              <a:t> </a:t>
            </a:r>
            <a:r>
              <a:rPr lang="en-US" altLang="zh-CN" sz="1200" dirty="0">
                <a:solidFill>
                  <a:srgbClr val="FF0000"/>
                </a:solidFill>
              </a:rPr>
              <a:t>algorithm</a:t>
            </a:r>
            <a:r>
              <a:rPr lang="zh-CN" altLang="en-US" sz="1200" dirty="0">
                <a:solidFill>
                  <a:srgbClr val="FF0000"/>
                </a:solidFill>
              </a:rPr>
              <a:t> </a:t>
            </a:r>
            <a:r>
              <a:rPr lang="en-US" altLang="zh-CN" sz="1200" dirty="0">
                <a:solidFill>
                  <a:srgbClr val="FF0000"/>
                </a:solidFill>
              </a:rPr>
              <a:t>to</a:t>
            </a:r>
            <a:r>
              <a:rPr lang="zh-CN" altLang="en-US" sz="1200" dirty="0">
                <a:solidFill>
                  <a:srgbClr val="FF0000"/>
                </a:solidFill>
              </a:rPr>
              <a:t> </a:t>
            </a:r>
            <a:r>
              <a:rPr lang="en-US" altLang="zh-CN" sz="1200" dirty="0">
                <a:solidFill>
                  <a:srgbClr val="FF0000"/>
                </a:solidFill>
              </a:rPr>
              <a:t>find</a:t>
            </a:r>
            <a:r>
              <a:rPr lang="zh-CN" altLang="en-US" sz="1200" dirty="0">
                <a:solidFill>
                  <a:srgbClr val="FF0000"/>
                </a:solidFill>
              </a:rPr>
              <a:t> </a:t>
            </a:r>
            <a:r>
              <a:rPr lang="en-US" altLang="zh-CN" sz="1200" dirty="0">
                <a:solidFill>
                  <a:srgbClr val="FF0000"/>
                </a:solidFill>
              </a:rPr>
              <a:t>best</a:t>
            </a:r>
            <a:r>
              <a:rPr lang="zh-CN" altLang="en-US" sz="1200" dirty="0">
                <a:solidFill>
                  <a:srgbClr val="FF0000"/>
                </a:solidFill>
              </a:rPr>
              <a:t> </a:t>
            </a:r>
            <a:r>
              <a:rPr lang="en-US" altLang="zh-CN" sz="1200" dirty="0">
                <a:solidFill>
                  <a:srgbClr val="FF0000"/>
                </a:solidFill>
              </a:rPr>
              <a:t>response</a:t>
            </a:r>
            <a:endParaRPr lang="en-US" sz="1200"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C00000"/>
              </a:solidFill>
            </a:endParaRPr>
          </a:p>
        </p:txBody>
      </p:sp>
      <p:sp>
        <p:nvSpPr>
          <p:cNvPr id="4" name="Slide Number Placeholder 3"/>
          <p:cNvSpPr>
            <a:spLocks noGrp="1"/>
          </p:cNvSpPr>
          <p:nvPr>
            <p:ph type="sldNum" sz="quarter" idx="10"/>
          </p:nvPr>
        </p:nvSpPr>
        <p:spPr/>
        <p:txBody>
          <a:bodyPr/>
          <a:lstStyle/>
          <a:p>
            <a:fld id="{E265D4D3-0765-422D-93CA-E698D38659CC}" type="slidenum">
              <a:rPr lang="en-US" smtClean="0"/>
              <a:t>22</a:t>
            </a:fld>
            <a:endParaRPr lang="en-US"/>
          </a:p>
        </p:txBody>
      </p:sp>
    </p:spTree>
    <p:extLst>
      <p:ext uri="{BB962C8B-B14F-4D97-AF65-F5344CB8AC3E}">
        <p14:creationId xmlns:p14="http://schemas.microsoft.com/office/powerpoint/2010/main" val="3659214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At most, we just need to solve a inner game again to do the prediction</a:t>
            </a:r>
          </a:p>
        </p:txBody>
      </p:sp>
      <p:sp>
        <p:nvSpPr>
          <p:cNvPr id="4" name="Slide Number Placeholder 3"/>
          <p:cNvSpPr>
            <a:spLocks noGrp="1"/>
          </p:cNvSpPr>
          <p:nvPr>
            <p:ph type="sldNum" sz="quarter" idx="10"/>
          </p:nvPr>
        </p:nvSpPr>
        <p:spPr/>
        <p:txBody>
          <a:bodyPr/>
          <a:lstStyle/>
          <a:p>
            <a:fld id="{E265D4D3-0765-422D-93CA-E698D38659CC}" type="slidenum">
              <a:rPr lang="en-US" smtClean="0"/>
              <a:t>23</a:t>
            </a:fld>
            <a:endParaRPr lang="en-US"/>
          </a:p>
        </p:txBody>
      </p:sp>
    </p:spTree>
    <p:extLst>
      <p:ext uri="{BB962C8B-B14F-4D97-AF65-F5344CB8AC3E}">
        <p14:creationId xmlns:p14="http://schemas.microsoft.com/office/powerpoint/2010/main" val="2025266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conclusion. </a:t>
            </a:r>
          </a:p>
          <a:p>
            <a:r>
              <a:rPr lang="en-US" dirty="0"/>
              <a:t>Exponential Family random field, it is consistent but not efficient. We didn’t test the performance since it is impractical for most cases.</a:t>
            </a:r>
          </a:p>
          <a:p>
            <a:r>
              <a:rPr lang="en-US" dirty="0"/>
              <a:t>Maximum Margin, it is efficient but not consistent. We also show that the performance is not as good as our method in video tracking application.</a:t>
            </a:r>
          </a:p>
          <a:p>
            <a:r>
              <a:rPr lang="en-US" dirty="0"/>
              <a:t>Finally, our adversarial bipartite matching. It is efficient and consistent, and also perform well in the experiment.</a:t>
            </a:r>
          </a:p>
        </p:txBody>
      </p:sp>
      <p:sp>
        <p:nvSpPr>
          <p:cNvPr id="4" name="Slide Number Placeholder 3"/>
          <p:cNvSpPr>
            <a:spLocks noGrp="1"/>
          </p:cNvSpPr>
          <p:nvPr>
            <p:ph type="sldNum" sz="quarter" idx="10"/>
          </p:nvPr>
        </p:nvSpPr>
        <p:spPr/>
        <p:txBody>
          <a:bodyPr/>
          <a:lstStyle/>
          <a:p>
            <a:fld id="{E265D4D3-0765-422D-93CA-E698D38659CC}" type="slidenum">
              <a:rPr lang="en-US" smtClean="0"/>
              <a:t>24</a:t>
            </a:fld>
            <a:endParaRPr lang="en-US"/>
          </a:p>
        </p:txBody>
      </p:sp>
    </p:spTree>
    <p:extLst>
      <p:ext uri="{BB962C8B-B14F-4D97-AF65-F5344CB8AC3E}">
        <p14:creationId xmlns:p14="http://schemas.microsoft.com/office/powerpoint/2010/main" val="498402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25</a:t>
            </a:fld>
            <a:endParaRPr lang="en-US"/>
          </a:p>
        </p:txBody>
      </p:sp>
    </p:spTree>
    <p:extLst>
      <p:ext uri="{BB962C8B-B14F-4D97-AF65-F5344CB8AC3E}">
        <p14:creationId xmlns:p14="http://schemas.microsoft.com/office/powerpoint/2010/main" val="2703630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 need to keep same sign</a:t>
            </a:r>
          </a:p>
        </p:txBody>
      </p:sp>
      <p:sp>
        <p:nvSpPr>
          <p:cNvPr id="4" name="Slide Number Placeholder 3"/>
          <p:cNvSpPr>
            <a:spLocks noGrp="1"/>
          </p:cNvSpPr>
          <p:nvPr>
            <p:ph type="sldNum" sz="quarter" idx="10"/>
          </p:nvPr>
        </p:nvSpPr>
        <p:spPr/>
        <p:txBody>
          <a:bodyPr/>
          <a:lstStyle/>
          <a:p>
            <a:fld id="{E265D4D3-0765-422D-93CA-E698D38659CC}" type="slidenum">
              <a:rPr lang="en-US" smtClean="0"/>
              <a:t>26</a:t>
            </a:fld>
            <a:endParaRPr lang="en-US"/>
          </a:p>
        </p:txBody>
      </p:sp>
    </p:spTree>
    <p:extLst>
      <p:ext uri="{BB962C8B-B14F-4D97-AF65-F5344CB8AC3E}">
        <p14:creationId xmlns:p14="http://schemas.microsoft.com/office/powerpoint/2010/main" val="3489737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27</a:t>
            </a:fld>
            <a:endParaRPr lang="en-US"/>
          </a:p>
        </p:txBody>
      </p:sp>
    </p:spTree>
    <p:extLst>
      <p:ext uri="{BB962C8B-B14F-4D97-AF65-F5344CB8AC3E}">
        <p14:creationId xmlns:p14="http://schemas.microsoft.com/office/powerpoint/2010/main" val="16170512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28</a:t>
            </a:fld>
            <a:endParaRPr lang="en-US"/>
          </a:p>
        </p:txBody>
      </p:sp>
    </p:spTree>
    <p:extLst>
      <p:ext uri="{BB962C8B-B14F-4D97-AF65-F5344CB8AC3E}">
        <p14:creationId xmlns:p14="http://schemas.microsoft.com/office/powerpoint/2010/main" val="269303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As</a:t>
            </a:r>
            <a:r>
              <a:rPr lang="zh-CN" altLang="en-US" dirty="0"/>
              <a:t> </a:t>
            </a:r>
            <a:r>
              <a:rPr lang="en-US" altLang="zh-CN" dirty="0"/>
              <a:t>the</a:t>
            </a:r>
            <a:r>
              <a:rPr lang="zh-CN" altLang="en-US" dirty="0"/>
              <a:t> </a:t>
            </a:r>
            <a:r>
              <a:rPr lang="en-US" altLang="zh-CN" dirty="0"/>
              <a:t>machine</a:t>
            </a:r>
            <a:r>
              <a:rPr lang="zh-CN" altLang="en-US" dirty="0"/>
              <a:t> </a:t>
            </a:r>
            <a:r>
              <a:rPr lang="en-US" altLang="zh-CN" dirty="0"/>
              <a:t>learning</a:t>
            </a:r>
            <a:r>
              <a:rPr lang="zh-CN" altLang="en-US" dirty="0"/>
              <a:t> </a:t>
            </a:r>
            <a:r>
              <a:rPr lang="en-US" altLang="zh-CN" dirty="0"/>
              <a:t>community</a:t>
            </a:r>
            <a:r>
              <a:rPr lang="zh-CN" altLang="en-US" dirty="0"/>
              <a:t> </a:t>
            </a:r>
            <a:r>
              <a:rPr lang="en-US" altLang="zh-CN" dirty="0"/>
              <a:t>had </a:t>
            </a:r>
            <a:r>
              <a:rPr lang="en-US" altLang="zh-CN" dirty="0" err="1"/>
              <a:t>developped</a:t>
            </a:r>
            <a:r>
              <a:rPr lang="zh-CN" altLang="en-US" dirty="0"/>
              <a:t> </a:t>
            </a:r>
            <a:r>
              <a:rPr lang="en-US" altLang="zh-CN" dirty="0"/>
              <a:t>for</a:t>
            </a:r>
            <a:r>
              <a:rPr lang="zh-CN" altLang="en-US" dirty="0"/>
              <a:t> </a:t>
            </a:r>
            <a:r>
              <a:rPr lang="en-US" altLang="zh-CN" dirty="0"/>
              <a:t>so</a:t>
            </a:r>
            <a:r>
              <a:rPr lang="zh-CN" altLang="en-US" dirty="0"/>
              <a:t> </a:t>
            </a:r>
            <a:r>
              <a:rPr lang="en-US" altLang="zh-CN" dirty="0"/>
              <a:t>many</a:t>
            </a:r>
            <a:r>
              <a:rPr lang="zh-CN" altLang="en-US" dirty="0"/>
              <a:t> </a:t>
            </a:r>
            <a:r>
              <a:rPr lang="en-US" altLang="zh-CN" dirty="0"/>
              <a:t>years,</a:t>
            </a:r>
            <a:r>
              <a:rPr lang="zh-CN" altLang="en-US" dirty="0"/>
              <a:t> </a:t>
            </a:r>
            <a:r>
              <a:rPr lang="en-US" altLang="zh-CN" dirty="0"/>
              <a:t>it</a:t>
            </a:r>
            <a:r>
              <a:rPr lang="zh-CN" altLang="en-US" dirty="0"/>
              <a:t> </a:t>
            </a:r>
            <a:r>
              <a:rPr lang="en-US" altLang="zh-CN" dirty="0"/>
              <a:t>is</a:t>
            </a:r>
            <a:r>
              <a:rPr lang="zh-CN" altLang="en-US" dirty="0"/>
              <a:t> </a:t>
            </a:r>
            <a:r>
              <a:rPr lang="en-US" altLang="zh-CN" dirty="0"/>
              <a:t>more</a:t>
            </a:r>
            <a:r>
              <a:rPr lang="zh-CN" altLang="en-US" dirty="0"/>
              <a:t> </a:t>
            </a:r>
            <a:r>
              <a:rPr lang="en-US" altLang="zh-CN" dirty="0"/>
              <a:t>and</a:t>
            </a:r>
            <a:r>
              <a:rPr lang="zh-CN" altLang="en-US" dirty="0"/>
              <a:t> </a:t>
            </a:r>
            <a:r>
              <a:rPr lang="en-US" altLang="zh-CN" dirty="0"/>
              <a:t>more</a:t>
            </a:r>
            <a:r>
              <a:rPr lang="zh-CN" altLang="en-US" dirty="0"/>
              <a:t> </a:t>
            </a:r>
            <a:r>
              <a:rPr lang="en-US" altLang="zh-CN" dirty="0"/>
              <a:t>frequently</a:t>
            </a:r>
            <a:r>
              <a:rPr lang="zh-CN" altLang="en-US" dirty="0"/>
              <a:t> </a:t>
            </a:r>
            <a:r>
              <a:rPr lang="en-US" altLang="zh-CN" dirty="0"/>
              <a:t>that</a:t>
            </a:r>
            <a:r>
              <a:rPr lang="zh-CN" altLang="en-US" dirty="0"/>
              <a:t> </a:t>
            </a:r>
            <a:r>
              <a:rPr lang="en-US" altLang="zh-CN" dirty="0"/>
              <a:t>people</a:t>
            </a:r>
            <a:r>
              <a:rPr lang="zh-CN" altLang="en-US" dirty="0"/>
              <a:t> </a:t>
            </a:r>
            <a:r>
              <a:rPr lang="en-US" altLang="zh-CN" dirty="0"/>
              <a:t>encounter</a:t>
            </a:r>
            <a:r>
              <a:rPr lang="zh-CN" altLang="en-US" dirty="0"/>
              <a:t> </a:t>
            </a:r>
            <a:r>
              <a:rPr lang="en-US" altLang="zh-CN" dirty="0"/>
              <a:t>learning</a:t>
            </a:r>
            <a:r>
              <a:rPr lang="zh-CN" altLang="en-US" dirty="0"/>
              <a:t> </a:t>
            </a:r>
            <a:r>
              <a:rPr lang="en-US" altLang="zh-CN" dirty="0"/>
              <a:t>problem</a:t>
            </a:r>
            <a:r>
              <a:rPr lang="zh-CN" altLang="en-US" dirty="0"/>
              <a:t> </a:t>
            </a:r>
            <a:r>
              <a:rPr lang="en-US" altLang="zh-CN" dirty="0"/>
              <a:t>with</a:t>
            </a:r>
            <a:r>
              <a:rPr lang="zh-CN" altLang="en-US" dirty="0"/>
              <a:t> </a:t>
            </a:r>
            <a:r>
              <a:rPr lang="en-US" altLang="zh-CN" dirty="0"/>
              <a:t>structured</a:t>
            </a:r>
            <a:r>
              <a:rPr lang="zh-CN" altLang="en-US" dirty="0"/>
              <a:t> </a:t>
            </a:r>
            <a:r>
              <a:rPr lang="en-US" altLang="zh-CN" dirty="0"/>
              <a:t>data.</a:t>
            </a:r>
            <a:r>
              <a:rPr lang="zh-CN" altLang="en-US" dirty="0"/>
              <a:t> </a:t>
            </a:r>
            <a:r>
              <a:rPr lang="en-US" altLang="zh-CN" dirty="0"/>
              <a:t>Some</a:t>
            </a:r>
            <a:r>
              <a:rPr lang="zh-CN" altLang="en-US" dirty="0"/>
              <a:t> </a:t>
            </a:r>
            <a:r>
              <a:rPr lang="en-US" altLang="zh-CN" dirty="0"/>
              <a:t>of</a:t>
            </a:r>
            <a:r>
              <a:rPr lang="zh-CN" altLang="en-US" dirty="0"/>
              <a:t> </a:t>
            </a:r>
            <a:r>
              <a:rPr lang="en-US" altLang="zh-CN" dirty="0"/>
              <a:t>them</a:t>
            </a:r>
            <a:r>
              <a:rPr lang="zh-CN" altLang="en-US" dirty="0"/>
              <a:t> </a:t>
            </a:r>
            <a:r>
              <a:rPr lang="en-US" altLang="zh-CN" dirty="0"/>
              <a:t>may</a:t>
            </a:r>
            <a:r>
              <a:rPr lang="zh-CN" altLang="en-US" dirty="0"/>
              <a:t> </a:t>
            </a:r>
            <a:r>
              <a:rPr lang="en-US" altLang="zh-CN" dirty="0"/>
              <a:t>have</a:t>
            </a:r>
            <a:r>
              <a:rPr lang="zh-CN" altLang="en-US" dirty="0"/>
              <a:t> </a:t>
            </a:r>
            <a:r>
              <a:rPr lang="en-US" altLang="zh-CN" dirty="0"/>
              <a:t>structured</a:t>
            </a:r>
            <a:r>
              <a:rPr lang="zh-CN" altLang="en-US" dirty="0"/>
              <a:t> </a:t>
            </a:r>
            <a:r>
              <a:rPr lang="en-US" altLang="zh-CN" dirty="0"/>
              <a:t>labels</a:t>
            </a:r>
            <a:r>
              <a:rPr lang="zh-CN" altLang="en-US" dirty="0"/>
              <a:t> </a:t>
            </a:r>
            <a:r>
              <a:rPr lang="en-US" altLang="zh-CN" dirty="0"/>
              <a:t>such</a:t>
            </a:r>
            <a:r>
              <a:rPr lang="zh-CN" altLang="en-US" dirty="0"/>
              <a:t> </a:t>
            </a:r>
            <a:r>
              <a:rPr lang="en-US" altLang="zh-CN" dirty="0"/>
              <a:t>as</a:t>
            </a:r>
            <a:r>
              <a:rPr lang="zh-CN" altLang="en-US" dirty="0"/>
              <a:t> </a:t>
            </a:r>
            <a:r>
              <a:rPr lang="en-US" altLang="zh-CN" dirty="0"/>
              <a:t>multilabel</a:t>
            </a:r>
            <a:r>
              <a:rPr lang="zh-CN" altLang="en-US" dirty="0"/>
              <a:t> </a:t>
            </a:r>
            <a:r>
              <a:rPr lang="en-US" altLang="zh-CN" dirty="0"/>
              <a:t>classification.</a:t>
            </a:r>
            <a:r>
              <a:rPr lang="zh-CN" altLang="en-US" dirty="0"/>
              <a:t> </a:t>
            </a:r>
            <a:endParaRPr lang="en-US" altLang="zh-CN" dirty="0"/>
          </a:p>
          <a:p>
            <a:endParaRPr lang="en-US" altLang="zh-CN" dirty="0"/>
          </a:p>
          <a:p>
            <a:r>
              <a:rPr lang="en-US" altLang="zh-CN" dirty="0"/>
              <a:t>Some</a:t>
            </a:r>
            <a:r>
              <a:rPr lang="zh-CN" altLang="en-US" dirty="0"/>
              <a:t> </a:t>
            </a:r>
            <a:r>
              <a:rPr lang="en-US" altLang="zh-CN" dirty="0"/>
              <a:t>other</a:t>
            </a:r>
            <a:r>
              <a:rPr lang="zh-CN" altLang="en-US" dirty="0"/>
              <a:t> </a:t>
            </a:r>
            <a:r>
              <a:rPr lang="en-US" altLang="zh-CN" dirty="0"/>
              <a:t>problem</a:t>
            </a:r>
            <a:r>
              <a:rPr lang="zh-CN" altLang="en-US" dirty="0"/>
              <a:t> </a:t>
            </a:r>
            <a:r>
              <a:rPr lang="en-US" altLang="zh-CN" dirty="0"/>
              <a:t>may</a:t>
            </a:r>
            <a:r>
              <a:rPr lang="zh-CN" altLang="en-US" dirty="0"/>
              <a:t> </a:t>
            </a:r>
            <a:r>
              <a:rPr lang="en-US" altLang="zh-CN" dirty="0"/>
              <a:t>have</a:t>
            </a:r>
            <a:r>
              <a:rPr lang="zh-CN" altLang="en-US" dirty="0"/>
              <a:t> </a:t>
            </a:r>
            <a:r>
              <a:rPr lang="en-US" altLang="zh-CN" dirty="0"/>
              <a:t>structured</a:t>
            </a:r>
            <a:r>
              <a:rPr lang="zh-CN" altLang="en-US" dirty="0"/>
              <a:t> </a:t>
            </a:r>
            <a:r>
              <a:rPr lang="en-US" altLang="zh-CN" dirty="0"/>
              <a:t>inputs</a:t>
            </a:r>
            <a:r>
              <a:rPr lang="zh-CN" altLang="en-US" dirty="0"/>
              <a:t> </a:t>
            </a:r>
            <a:r>
              <a:rPr lang="en-US" altLang="zh-CN" dirty="0"/>
              <a:t>like</a:t>
            </a:r>
            <a:r>
              <a:rPr lang="zh-CN" altLang="en-US" dirty="0"/>
              <a:t> </a:t>
            </a:r>
            <a:r>
              <a:rPr lang="en-US" altLang="zh-CN" dirty="0"/>
              <a:t>video</a:t>
            </a:r>
            <a:r>
              <a:rPr lang="zh-CN" altLang="en-US" dirty="0"/>
              <a:t> </a:t>
            </a:r>
            <a:r>
              <a:rPr lang="en-US" altLang="zh-CN" dirty="0"/>
              <a:t>tracking.</a:t>
            </a:r>
            <a:r>
              <a:rPr lang="zh-CN" altLang="en-US" dirty="0"/>
              <a:t> </a:t>
            </a:r>
            <a:r>
              <a:rPr lang="en-US" altLang="zh-CN" dirty="0"/>
              <a:t>And</a:t>
            </a:r>
            <a:r>
              <a:rPr lang="zh-CN" altLang="en-US" dirty="0"/>
              <a:t> </a:t>
            </a:r>
            <a:r>
              <a:rPr lang="en-US" altLang="zh-CN" dirty="0"/>
              <a:t>it</a:t>
            </a:r>
            <a:r>
              <a:rPr lang="zh-CN" altLang="en-US" dirty="0"/>
              <a:t> </a:t>
            </a:r>
            <a:r>
              <a:rPr lang="en-US" altLang="zh-CN" dirty="0"/>
              <a:t>is</a:t>
            </a:r>
            <a:r>
              <a:rPr lang="zh-CN" altLang="en-US" dirty="0"/>
              <a:t> </a:t>
            </a:r>
            <a:r>
              <a:rPr lang="en-US" altLang="zh-CN" dirty="0"/>
              <a:t>not</a:t>
            </a:r>
            <a:r>
              <a:rPr lang="zh-CN" altLang="en-US" dirty="0"/>
              <a:t> </a:t>
            </a:r>
            <a:r>
              <a:rPr lang="en-US" altLang="zh-CN" dirty="0"/>
              <a:t>rare</a:t>
            </a:r>
            <a:r>
              <a:rPr lang="zh-CN" altLang="en-US" dirty="0"/>
              <a:t> </a:t>
            </a:r>
            <a:r>
              <a:rPr lang="en-US" altLang="zh-CN" dirty="0"/>
              <a:t>that</a:t>
            </a:r>
            <a:r>
              <a:rPr lang="zh-CN" altLang="en-US" dirty="0"/>
              <a:t> </a:t>
            </a:r>
            <a:r>
              <a:rPr lang="en-US" altLang="zh-CN" dirty="0"/>
              <a:t>both</a:t>
            </a:r>
            <a:r>
              <a:rPr lang="zh-CN" altLang="en-US" dirty="0"/>
              <a:t> </a:t>
            </a:r>
            <a:r>
              <a:rPr lang="en-US" altLang="zh-CN" dirty="0"/>
              <a:t>inputs</a:t>
            </a:r>
            <a:r>
              <a:rPr lang="zh-CN" altLang="en-US" dirty="0"/>
              <a:t> </a:t>
            </a:r>
            <a:r>
              <a:rPr lang="en-US" altLang="zh-CN" dirty="0"/>
              <a:t>and</a:t>
            </a:r>
            <a:r>
              <a:rPr lang="zh-CN" altLang="en-US" dirty="0"/>
              <a:t> </a:t>
            </a:r>
            <a:r>
              <a:rPr lang="en-US" altLang="zh-CN" dirty="0"/>
              <a:t>outputs</a:t>
            </a:r>
            <a:r>
              <a:rPr lang="zh-CN" altLang="en-US" dirty="0"/>
              <a:t> </a:t>
            </a:r>
            <a:r>
              <a:rPr lang="en-US" altLang="zh-CN" dirty="0"/>
              <a:t>are</a:t>
            </a:r>
            <a:r>
              <a:rPr lang="zh-CN" altLang="en-US" dirty="0"/>
              <a:t> </a:t>
            </a:r>
            <a:r>
              <a:rPr lang="en-US" altLang="zh-CN" dirty="0"/>
              <a:t>structured.</a:t>
            </a:r>
            <a:r>
              <a:rPr lang="zh-CN" altLang="en-US" dirty="0"/>
              <a:t> </a:t>
            </a:r>
            <a:r>
              <a:rPr lang="en-US" altLang="zh-CN" dirty="0"/>
              <a:t>With</a:t>
            </a:r>
            <a:r>
              <a:rPr lang="zh-CN" altLang="en-US" dirty="0"/>
              <a:t> </a:t>
            </a:r>
            <a:r>
              <a:rPr lang="en-US" altLang="zh-CN" dirty="0"/>
              <a:t>the</a:t>
            </a:r>
            <a:r>
              <a:rPr lang="zh-CN" altLang="en-US" dirty="0"/>
              <a:t> </a:t>
            </a:r>
            <a:r>
              <a:rPr lang="en-US" altLang="zh-CN" dirty="0"/>
              <a:t>complex</a:t>
            </a:r>
            <a:r>
              <a:rPr lang="zh-CN" altLang="en-US" dirty="0"/>
              <a:t> </a:t>
            </a:r>
            <a:r>
              <a:rPr lang="en-US" altLang="zh-CN" dirty="0"/>
              <a:t>structures,</a:t>
            </a:r>
            <a:r>
              <a:rPr lang="zh-CN" altLang="en-US" dirty="0"/>
              <a:t> </a:t>
            </a:r>
            <a:r>
              <a:rPr lang="en-US" altLang="zh-CN" dirty="0"/>
              <a:t>these</a:t>
            </a:r>
            <a:r>
              <a:rPr lang="zh-CN" altLang="en-US" dirty="0"/>
              <a:t> </a:t>
            </a:r>
            <a:r>
              <a:rPr lang="en-US" altLang="zh-CN" dirty="0"/>
              <a:t>learning</a:t>
            </a:r>
            <a:r>
              <a:rPr lang="zh-CN" altLang="en-US" dirty="0"/>
              <a:t> </a:t>
            </a:r>
            <a:r>
              <a:rPr lang="en-US" altLang="zh-CN" dirty="0"/>
              <a:t>problem</a:t>
            </a:r>
            <a:r>
              <a:rPr lang="zh-CN" altLang="en-US" dirty="0"/>
              <a:t> </a:t>
            </a:r>
            <a:r>
              <a:rPr lang="en-US" altLang="zh-CN" dirty="0"/>
              <a:t>may</a:t>
            </a:r>
            <a:r>
              <a:rPr lang="zh-CN" altLang="en-US" dirty="0"/>
              <a:t> </a:t>
            </a:r>
            <a:r>
              <a:rPr lang="en-US" altLang="zh-CN" dirty="0"/>
              <a:t>encounter</a:t>
            </a:r>
            <a:r>
              <a:rPr lang="zh-CN" altLang="en-US" dirty="0"/>
              <a:t> </a:t>
            </a:r>
            <a:r>
              <a:rPr lang="en-US" altLang="zh-CN" dirty="0"/>
              <a:t>inner</a:t>
            </a:r>
            <a:r>
              <a:rPr lang="zh-CN" altLang="en-US" dirty="0"/>
              <a:t> </a:t>
            </a:r>
            <a:r>
              <a:rPr lang="en-US" altLang="zh-CN" sz="1200" b="0" i="0" kern="1200" dirty="0">
                <a:solidFill>
                  <a:schemeClr val="tx1"/>
                </a:solidFill>
                <a:effectLst/>
                <a:latin typeface="+mn-lt"/>
                <a:ea typeface="+mn-ea"/>
                <a:cs typeface="+mn-cs"/>
              </a:rPr>
              <a:t>problem</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could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NP-complete or even harder and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need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find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ways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solve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these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challenges.</a:t>
            </a:r>
            <a:endParaRPr lang="en-US" b="0" dirty="0"/>
          </a:p>
        </p:txBody>
      </p:sp>
      <p:sp>
        <p:nvSpPr>
          <p:cNvPr id="4" name="Slide Number Placeholder 3"/>
          <p:cNvSpPr>
            <a:spLocks noGrp="1"/>
          </p:cNvSpPr>
          <p:nvPr>
            <p:ph type="sldNum" sz="quarter" idx="10"/>
          </p:nvPr>
        </p:nvSpPr>
        <p:spPr/>
        <p:txBody>
          <a:bodyPr/>
          <a:lstStyle/>
          <a:p>
            <a:fld id="{E265D4D3-0765-422D-93CA-E698D38659CC}" type="slidenum">
              <a:rPr lang="en-US" smtClean="0"/>
              <a:t>2</a:t>
            </a:fld>
            <a:endParaRPr lang="en-US"/>
          </a:p>
        </p:txBody>
      </p:sp>
    </p:spTree>
    <p:extLst>
      <p:ext uri="{BB962C8B-B14F-4D97-AF65-F5344CB8AC3E}">
        <p14:creationId xmlns:p14="http://schemas.microsoft.com/office/powerpoint/2010/main" val="4203727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29</a:t>
            </a:fld>
            <a:endParaRPr lang="en-US"/>
          </a:p>
        </p:txBody>
      </p:sp>
    </p:spTree>
    <p:extLst>
      <p:ext uri="{BB962C8B-B14F-4D97-AF65-F5344CB8AC3E}">
        <p14:creationId xmlns:p14="http://schemas.microsoft.com/office/powerpoint/2010/main" val="2477240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30</a:t>
            </a:fld>
            <a:endParaRPr lang="en-US"/>
          </a:p>
        </p:txBody>
      </p:sp>
    </p:spTree>
    <p:extLst>
      <p:ext uri="{BB962C8B-B14F-4D97-AF65-F5344CB8AC3E}">
        <p14:creationId xmlns:p14="http://schemas.microsoft.com/office/powerpoint/2010/main" val="934319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the common sense, if two nodes have close features, they turn to belong to the same class. This pairwise features allow adversarial assigning the same label to the two far away nodes, fulfilling our desire to make the adversarial increase the loss as possible as it can.</a:t>
            </a:r>
          </a:p>
        </p:txBody>
      </p:sp>
      <p:sp>
        <p:nvSpPr>
          <p:cNvPr id="4" name="Slide Number Placeholder 3"/>
          <p:cNvSpPr>
            <a:spLocks noGrp="1"/>
          </p:cNvSpPr>
          <p:nvPr>
            <p:ph type="sldNum" sz="quarter" idx="10"/>
          </p:nvPr>
        </p:nvSpPr>
        <p:spPr/>
        <p:txBody>
          <a:bodyPr/>
          <a:lstStyle/>
          <a:p>
            <a:fld id="{E265D4D3-0765-422D-93CA-E698D38659CC}" type="slidenum">
              <a:rPr lang="en-US" smtClean="0"/>
              <a:t>31</a:t>
            </a:fld>
            <a:endParaRPr lang="en-US"/>
          </a:p>
        </p:txBody>
      </p:sp>
    </p:spTree>
    <p:extLst>
      <p:ext uri="{BB962C8B-B14F-4D97-AF65-F5344CB8AC3E}">
        <p14:creationId xmlns:p14="http://schemas.microsoft.com/office/powerpoint/2010/main" val="12467707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32</a:t>
            </a:fld>
            <a:endParaRPr lang="en-US"/>
          </a:p>
        </p:txBody>
      </p:sp>
    </p:spTree>
    <p:extLst>
      <p:ext uri="{BB962C8B-B14F-4D97-AF65-F5344CB8AC3E}">
        <p14:creationId xmlns:p14="http://schemas.microsoft.com/office/powerpoint/2010/main" val="33394804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look at how adversarial learning is used to solve the 3D matching problem.</a:t>
            </a:r>
          </a:p>
          <a:p>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33</a:t>
            </a:fld>
            <a:endParaRPr lang="en-US"/>
          </a:p>
        </p:txBody>
      </p:sp>
    </p:spTree>
    <p:extLst>
      <p:ext uri="{BB962C8B-B14F-4D97-AF65-F5344CB8AC3E}">
        <p14:creationId xmlns:p14="http://schemas.microsoft.com/office/powerpoint/2010/main" val="35595414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Remember that the 3D matching problem’s goal is to maximize an additive potential over a set of 3-tuples. </a:t>
            </a:r>
          </a:p>
          <a:p>
            <a:endParaRPr lang="en-US" dirty="0"/>
          </a:p>
          <a:p>
            <a:r>
              <a:rPr lang="en-US" altLang="zh-CN" dirty="0"/>
              <a:t>So</a:t>
            </a:r>
            <a:r>
              <a:rPr lang="zh-CN" altLang="en-US" dirty="0"/>
              <a:t> </a:t>
            </a:r>
            <a:r>
              <a:rPr lang="en-US" altLang="zh-CN" dirty="0"/>
              <a:t>w</a:t>
            </a:r>
            <a:r>
              <a:rPr lang="en-US" dirty="0"/>
              <a:t>e model the 3D matching as </a:t>
            </a:r>
            <a:r>
              <a:rPr lang="en-US" altLang="zh-CN" dirty="0"/>
              <a:t>if</a:t>
            </a:r>
            <a:r>
              <a:rPr lang="zh-CN" altLang="en-US" dirty="0"/>
              <a:t> </a:t>
            </a:r>
            <a:r>
              <a:rPr lang="en-US" dirty="0"/>
              <a:t>they also have additive features. </a:t>
            </a:r>
          </a:p>
          <a:p>
            <a:endParaRPr lang="en-US" dirty="0"/>
          </a:p>
          <a:p>
            <a:r>
              <a:rPr lang="en-US" dirty="0"/>
              <a:t>And to evaluate the matching results, we use the augmented Hamming loss which basically give 0 loss when a 3-tup</a:t>
            </a:r>
            <a:r>
              <a:rPr lang="en-US" altLang="zh-CN" dirty="0"/>
              <a:t>le</a:t>
            </a:r>
            <a:r>
              <a:rPr lang="en-US" dirty="0"/>
              <a:t> exactly matches the ground truth, otherwise give 1 loss.</a:t>
            </a:r>
          </a:p>
        </p:txBody>
      </p:sp>
      <p:sp>
        <p:nvSpPr>
          <p:cNvPr id="4" name="Slide Number Placeholder 3"/>
          <p:cNvSpPr>
            <a:spLocks noGrp="1"/>
          </p:cNvSpPr>
          <p:nvPr>
            <p:ph type="sldNum" sz="quarter" idx="10"/>
          </p:nvPr>
        </p:nvSpPr>
        <p:spPr/>
        <p:txBody>
          <a:bodyPr/>
          <a:lstStyle/>
          <a:p>
            <a:fld id="{E265D4D3-0765-422D-93CA-E698D38659CC}" type="slidenum">
              <a:rPr lang="en-US" smtClean="0"/>
              <a:t>34</a:t>
            </a:fld>
            <a:endParaRPr lang="en-US"/>
          </a:p>
        </p:txBody>
      </p:sp>
    </p:spTree>
    <p:extLst>
      <p:ext uri="{BB962C8B-B14F-4D97-AF65-F5344CB8AC3E}">
        <p14:creationId xmlns:p14="http://schemas.microsoft.com/office/powerpoint/2010/main" val="1323735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It is not hard to plug the features and losses into the general adversarial learning formula, </a:t>
            </a:r>
          </a:p>
          <a:p>
            <a:endParaRPr lang="en-US" dirty="0"/>
          </a:p>
          <a:p>
            <a:r>
              <a:rPr lang="en-US" dirty="0"/>
              <a:t>but it is no wonder that the 3D matching problem leads to a very large game matrix </a:t>
            </a:r>
          </a:p>
          <a:p>
            <a:endParaRPr lang="en-US" dirty="0"/>
          </a:p>
          <a:p>
            <a:r>
              <a:rPr lang="en-US" altLang="zh-CN" dirty="0"/>
              <a:t>whose</a:t>
            </a:r>
            <a:r>
              <a:rPr lang="zh-CN" altLang="en-US" dirty="0"/>
              <a:t> </a:t>
            </a:r>
            <a:r>
              <a:rPr lang="en-US" altLang="zh-CN" dirty="0"/>
              <a:t>size</a:t>
            </a:r>
            <a:r>
              <a:rPr lang="en-US" dirty="0"/>
              <a:t> is n factorial to the power of 4. </a:t>
            </a:r>
          </a:p>
          <a:p>
            <a:endParaRPr lang="en-US" dirty="0"/>
          </a:p>
          <a:p>
            <a:r>
              <a:rPr lang="en-US" dirty="0"/>
              <a:t>What is the status space after using marginal method?</a:t>
            </a:r>
          </a:p>
          <a:p>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35</a:t>
            </a:fld>
            <a:endParaRPr lang="en-US"/>
          </a:p>
        </p:txBody>
      </p:sp>
    </p:spTree>
    <p:extLst>
      <p:ext uri="{BB962C8B-B14F-4D97-AF65-F5344CB8AC3E}">
        <p14:creationId xmlns:p14="http://schemas.microsoft.com/office/powerpoint/2010/main" val="322745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Enlighted </a:t>
                </a:r>
                <a:r>
                  <a:rPr lang="en-US" altLang="zh-CN" dirty="0"/>
                  <a:t>by</a:t>
                </a:r>
                <a:r>
                  <a:rPr lang="en-US" dirty="0"/>
                  <a:t> the adversarial bipartite matching paper</a:t>
                </a:r>
                <a:r>
                  <a:rPr lang="en-US" altLang="zh-CN" dirty="0"/>
                  <a:t>,</a:t>
                </a:r>
                <a:r>
                  <a:rPr lang="zh-CN" altLang="en-US" dirty="0"/>
                  <a:t> </a:t>
                </a:r>
                <a:r>
                  <a:rPr lang="en-US" dirty="0"/>
                  <a:t>we find out that</a:t>
                </a:r>
                <a:r>
                  <a:rPr lang="zh-CN" altLang="en-US" dirty="0"/>
                  <a:t> </a:t>
                </a:r>
                <a:r>
                  <a:rPr lang="en-US" dirty="0"/>
                  <a:t>we can also</a:t>
                </a:r>
                <a:r>
                  <a:rPr lang="zh-CN" altLang="en-US" dirty="0"/>
                  <a:t> </a:t>
                </a:r>
                <a:r>
                  <a:rPr lang="en-US" dirty="0"/>
                  <a:t>solve the training optimization problem in the marginal tensor space</a:t>
                </a:r>
                <a:r>
                  <a:rPr lang="en-US" altLang="zh-CN" dirty="0"/>
                  <a:t>.</a:t>
                </a:r>
                <a:r>
                  <a:rPr lang="zh-CN" altLang="en-US" dirty="0"/>
                  <a:t> </a:t>
                </a:r>
                <a:r>
                  <a:rPr lang="en-US" dirty="0"/>
                  <a:t>For a</a:t>
                </a:r>
                <a:r>
                  <a:rPr lang="zh-CN" altLang="en-US" dirty="0"/>
                  <a:t> </a:t>
                </a:r>
                <a:r>
                  <a:rPr lang="en-US" altLang="zh-CN" dirty="0"/>
                  <a:t>3D</a:t>
                </a:r>
                <a:r>
                  <a:rPr lang="en-US" dirty="0"/>
                  <a:t> matching, we can express it as a 0-1 permutation tensor in which each hyperplane in any of the 3 dimensions, have only 1 </a:t>
                </a:r>
                <a:r>
                  <a:rPr lang="en-US" altLang="zh-CN" dirty="0"/>
                  <a:t>non-zero</a:t>
                </a:r>
                <a:r>
                  <a:rPr lang="zh-CN" altLang="en-US" dirty="0"/>
                  <a:t> </a:t>
                </a:r>
                <a:r>
                  <a:rPr lang="en-US" altLang="zh-CN" dirty="0"/>
                  <a:t>element</a:t>
                </a:r>
                <a:r>
                  <a:rPr lang="en-US" dirty="0"/>
                  <a:t>. </a:t>
                </a:r>
              </a:p>
              <a:p>
                <a:endParaRPr lang="en-US" dirty="0"/>
              </a:p>
              <a:p>
                <a:r>
                  <a:rPr lang="en-US" dirty="0"/>
                  <a:t>The mixture of the matching strategies </a:t>
                </a:r>
                <a:r>
                  <a:rPr lang="en-US" altLang="zh-CN" dirty="0"/>
                  <a:t>also</a:t>
                </a:r>
                <a:r>
                  <a:rPr lang="zh-CN" altLang="en-US" dirty="0"/>
                  <a:t> </a:t>
                </a:r>
                <a:r>
                  <a:rPr lang="en-US" dirty="0"/>
                  <a:t>satisfies the </a:t>
                </a:r>
                <a:r>
                  <a:rPr lang="en-US" altLang="zh-CN" dirty="0"/>
                  <a:t>c</a:t>
                </a:r>
                <a:r>
                  <a:rPr lang="en-US" dirty="0"/>
                  <a:t>ondition</a:t>
                </a:r>
                <a:r>
                  <a:rPr lang="en-US" altLang="zh-CN" dirty="0"/>
                  <a:t>s</a:t>
                </a:r>
                <a:r>
                  <a:rPr lang="en-US" dirty="0"/>
                  <a:t> except </a:t>
                </a:r>
                <a:r>
                  <a:rPr lang="en-US" altLang="zh-CN" dirty="0"/>
                  <a:t>the</a:t>
                </a:r>
                <a:r>
                  <a:rPr lang="zh-CN" altLang="en-US" dirty="0"/>
                  <a:t> </a:t>
                </a:r>
                <a:r>
                  <a:rPr lang="en-US" dirty="0"/>
                  <a:t>0-1</a:t>
                </a:r>
                <a:r>
                  <a:rPr lang="zh-CN" altLang="en-US" dirty="0"/>
                  <a:t> </a:t>
                </a:r>
                <a:r>
                  <a:rPr lang="en-US" altLang="zh-CN" dirty="0"/>
                  <a:t>requirement</a:t>
                </a:r>
                <a:r>
                  <a:rPr lang="en-US" dirty="0"/>
                  <a:t>. </a:t>
                </a:r>
              </a:p>
              <a:p>
                <a:endParaRPr lang="en-US" dirty="0"/>
              </a:p>
              <a:p>
                <a:r>
                  <a:rPr lang="en-US" dirty="0"/>
                  <a:t>We call this kind of tensors hyperplanar stochastic tensors</a:t>
                </a:r>
                <a:r>
                  <a:rPr lang="zh-CN" altLang="en-US" dirty="0"/>
                  <a:t> </a:t>
                </a:r>
                <a:r>
                  <a:rPr lang="en-US" altLang="zh-CN" dirty="0"/>
                  <a:t>or</a:t>
                </a:r>
                <a:r>
                  <a:rPr lang="zh-CN" altLang="en-US" dirty="0"/>
                  <a:t> </a:t>
                </a:r>
                <a:r>
                  <a:rPr lang="en-US" altLang="zh-CN" dirty="0"/>
                  <a:t>HST.</a:t>
                </a:r>
                <a:endParaRPr lang="en-US" dirty="0"/>
              </a:p>
              <a:p>
                <a:endParaRPr lang="en-US" altLang="zh-CN" dirty="0"/>
              </a:p>
              <a:p>
                <a:r>
                  <a:rPr lang="en-US" altLang="zh-CN" dirty="0"/>
                  <a:t>We</a:t>
                </a:r>
                <a:r>
                  <a:rPr lang="zh-CN" altLang="en-US" dirty="0"/>
                  <a:t> </a:t>
                </a:r>
                <a:r>
                  <a:rPr lang="en-US" dirty="0"/>
                  <a:t>can also form tensor Xo</a:t>
                </a:r>
                <a:r>
                  <a:rPr lang="zh-CN" altLang="en-US" dirty="0"/>
                  <a:t> </a:t>
                </a:r>
                <a:r>
                  <a:rPr lang="en-US" altLang="zh-CN" dirty="0"/>
                  <a:t>for</a:t>
                </a:r>
                <a:r>
                  <a:rPr lang="zh-CN" altLang="en-US" dirty="0"/>
                  <a:t> </a:t>
                </a:r>
                <a:r>
                  <a:rPr lang="en-US" altLang="zh-CN" dirty="0"/>
                  <a:t>the</a:t>
                </a:r>
                <a:r>
                  <a:rPr lang="zh-CN" altLang="en-US" dirty="0"/>
                  <a:t> </a:t>
                </a:r>
                <a:r>
                  <a:rPr lang="en-US" altLang="zh-CN" dirty="0"/>
                  <a:t>features.</a:t>
                </a:r>
                <a:endParaRPr lang="en-US" dirty="0"/>
              </a:p>
            </p:txBody>
          </p:sp>
        </mc:Choice>
        <mc:Fallback xmlns="">
          <p:sp>
            <p:nvSpPr>
              <p:cNvPr id="3" name="Notes Placeholder 2"/>
              <p:cNvSpPr>
                <a:spLocks noGrp="1"/>
              </p:cNvSpPr>
              <p:nvPr>
                <p:ph type="body" idx="1"/>
              </p:nvPr>
            </p:nvSpPr>
            <p:spPr/>
            <p:txBody>
              <a:bodyPr/>
              <a:lstStyle/>
              <a:p>
                <a:r>
                  <a:rPr lang="en-US" altLang="zh-CN" sz="1200" b="0" i="0">
                    <a:solidFill>
                      <a:srgbClr val="00B050"/>
                    </a:solidFill>
                    <a:latin typeface="Cambria Math" panose="02040503050406030204" pitchFamily="18" charset="0"/>
                  </a:rPr>
                  <a:t>𝑌_(𝑖,𝑗,𝑘)</a:t>
                </a:r>
                <a:r>
                  <a:rPr lang="en-US" altLang="zh-CN" sz="1200" dirty="0">
                    <a:solidFill>
                      <a:srgbClr val="00B050"/>
                    </a:solidFill>
                  </a:rPr>
                  <a:t>=1</a:t>
                </a:r>
                <a:r>
                  <a:rPr lang="zh-CN" altLang="en-US" sz="1200" dirty="0">
                    <a:solidFill>
                      <a:srgbClr val="00B050"/>
                    </a:solidFill>
                  </a:rPr>
                  <a:t>  </a:t>
                </a:r>
                <a:r>
                  <a:rPr lang="en-US" altLang="zh-CN" sz="1200" dirty="0">
                    <a:solidFill>
                      <a:srgbClr val="00B050"/>
                    </a:solidFill>
                  </a:rPr>
                  <a:t>means</a:t>
                </a:r>
                <a:r>
                  <a:rPr lang="zh-CN" altLang="en-US" sz="1200" dirty="0">
                    <a:solidFill>
                      <a:srgbClr val="00B050"/>
                    </a:solidFill>
                  </a:rPr>
                  <a:t> </a:t>
                </a:r>
                <a:r>
                  <a:rPr lang="en-US" altLang="zh-CN" sz="1200" i="0">
                    <a:solidFill>
                      <a:srgbClr val="00B050"/>
                    </a:solidFill>
                    <a:latin typeface="Cambria Math" panose="02040503050406030204" pitchFamily="18" charset="0"/>
                  </a:rPr>
                  <a:t>𝑖</a:t>
                </a:r>
                <a:r>
                  <a:rPr lang="en-US" altLang="zh-CN" sz="1200" dirty="0" err="1">
                    <a:solidFill>
                      <a:srgbClr val="00B050"/>
                    </a:solidFill>
                  </a:rPr>
                  <a:t>th</a:t>
                </a:r>
                <a:r>
                  <a:rPr lang="zh-CN" altLang="en-US" sz="1200" dirty="0">
                    <a:solidFill>
                      <a:srgbClr val="00B050"/>
                    </a:solidFill>
                  </a:rPr>
                  <a:t> </a:t>
                </a:r>
                <a:r>
                  <a:rPr lang="en-US" altLang="zh-CN" sz="1200" dirty="0">
                    <a:solidFill>
                      <a:srgbClr val="00B050"/>
                    </a:solidFill>
                  </a:rPr>
                  <a:t>object</a:t>
                </a:r>
                <a:r>
                  <a:rPr lang="zh-CN" altLang="en-US" sz="1200" dirty="0">
                    <a:solidFill>
                      <a:srgbClr val="00B050"/>
                    </a:solidFill>
                  </a:rPr>
                  <a:t> </a:t>
                </a:r>
                <a:r>
                  <a:rPr lang="en-US" altLang="zh-CN" sz="1200" dirty="0">
                    <a:solidFill>
                      <a:srgbClr val="00B050"/>
                    </a:solidFill>
                  </a:rPr>
                  <a:t>in</a:t>
                </a:r>
                <a:r>
                  <a:rPr lang="zh-CN" altLang="en-US" sz="1200" dirty="0">
                    <a:solidFill>
                      <a:srgbClr val="00B050"/>
                    </a:solidFill>
                  </a:rPr>
                  <a:t> </a:t>
                </a:r>
                <a:r>
                  <a:rPr lang="en-US" altLang="zh-CN" sz="1200" dirty="0">
                    <a:solidFill>
                      <a:srgbClr val="00B050"/>
                    </a:solidFill>
                  </a:rPr>
                  <a:t>the</a:t>
                </a:r>
                <a:r>
                  <a:rPr lang="zh-CN" altLang="en-US" sz="1200" dirty="0">
                    <a:solidFill>
                      <a:srgbClr val="00B050"/>
                    </a:solidFill>
                  </a:rPr>
                  <a:t> </a:t>
                </a:r>
                <a:r>
                  <a:rPr lang="en-US" altLang="zh-CN" sz="1200" dirty="0">
                    <a:solidFill>
                      <a:srgbClr val="00B050"/>
                    </a:solidFill>
                  </a:rPr>
                  <a:t>first</a:t>
                </a:r>
                <a:r>
                  <a:rPr lang="zh-CN" altLang="en-US" sz="1200" dirty="0">
                    <a:solidFill>
                      <a:srgbClr val="00B050"/>
                    </a:solidFill>
                  </a:rPr>
                  <a:t> </a:t>
                </a:r>
                <a:r>
                  <a:rPr lang="en-US" altLang="zh-CN" sz="1200" dirty="0">
                    <a:solidFill>
                      <a:srgbClr val="00B050"/>
                    </a:solidFill>
                  </a:rPr>
                  <a:t>stage</a:t>
                </a:r>
                <a:r>
                  <a:rPr lang="zh-CN" altLang="en-US" sz="1200" dirty="0">
                    <a:solidFill>
                      <a:srgbClr val="00B050"/>
                    </a:solidFill>
                  </a:rPr>
                  <a:t> </a:t>
                </a:r>
                <a:r>
                  <a:rPr lang="en-US" altLang="zh-CN" sz="1200" dirty="0">
                    <a:solidFill>
                      <a:srgbClr val="00B050"/>
                    </a:solidFill>
                  </a:rPr>
                  <a:t>matches</a:t>
                </a:r>
                <a:r>
                  <a:rPr lang="zh-CN" altLang="en-US" sz="1200" dirty="0">
                    <a:solidFill>
                      <a:srgbClr val="00B050"/>
                    </a:solidFill>
                  </a:rPr>
                  <a:t> </a:t>
                </a:r>
                <a:r>
                  <a:rPr lang="en-US" altLang="zh-CN" sz="1200" dirty="0">
                    <a:solidFill>
                      <a:srgbClr val="00B050"/>
                    </a:solidFill>
                  </a:rPr>
                  <a:t>with</a:t>
                </a:r>
                <a:r>
                  <a:rPr lang="zh-CN" altLang="en-US" sz="1200" dirty="0">
                    <a:solidFill>
                      <a:srgbClr val="00B050"/>
                    </a:solidFill>
                  </a:rPr>
                  <a:t> </a:t>
                </a:r>
                <a:r>
                  <a:rPr lang="en-US" altLang="zh-CN" sz="1200" i="0">
                    <a:solidFill>
                      <a:srgbClr val="00B050"/>
                    </a:solidFill>
                    <a:latin typeface="Cambria Math" panose="02040503050406030204" pitchFamily="18" charset="0"/>
                  </a:rPr>
                  <a:t>𝑗</a:t>
                </a:r>
                <a:r>
                  <a:rPr lang="en-US" altLang="zh-CN" sz="1200" dirty="0" err="1">
                    <a:solidFill>
                      <a:srgbClr val="00B050"/>
                    </a:solidFill>
                  </a:rPr>
                  <a:t>th</a:t>
                </a:r>
                <a:r>
                  <a:rPr lang="zh-CN" altLang="en-US" sz="1200" dirty="0">
                    <a:solidFill>
                      <a:srgbClr val="00B050"/>
                    </a:solidFill>
                  </a:rPr>
                  <a:t> </a:t>
                </a:r>
                <a:r>
                  <a:rPr lang="en-US" altLang="zh-CN" sz="1200" dirty="0">
                    <a:solidFill>
                      <a:srgbClr val="00B050"/>
                    </a:solidFill>
                  </a:rPr>
                  <a:t>object</a:t>
                </a:r>
                <a:r>
                  <a:rPr lang="zh-CN" altLang="en-US" sz="1200" dirty="0">
                    <a:solidFill>
                      <a:srgbClr val="00B050"/>
                    </a:solidFill>
                  </a:rPr>
                  <a:t> </a:t>
                </a:r>
                <a:r>
                  <a:rPr lang="en-US" altLang="zh-CN" sz="1200" dirty="0">
                    <a:solidFill>
                      <a:srgbClr val="00B050"/>
                    </a:solidFill>
                  </a:rPr>
                  <a:t>in the</a:t>
                </a:r>
                <a:r>
                  <a:rPr lang="zh-CN" altLang="en-US" sz="1200" dirty="0">
                    <a:solidFill>
                      <a:srgbClr val="00B050"/>
                    </a:solidFill>
                  </a:rPr>
                  <a:t> </a:t>
                </a:r>
                <a:r>
                  <a:rPr lang="en-US" altLang="zh-CN" sz="1200" dirty="0">
                    <a:solidFill>
                      <a:srgbClr val="00B050"/>
                    </a:solidFill>
                  </a:rPr>
                  <a:t>second</a:t>
                </a:r>
                <a:r>
                  <a:rPr lang="zh-CN" altLang="en-US" sz="1200" dirty="0">
                    <a:solidFill>
                      <a:srgbClr val="00B050"/>
                    </a:solidFill>
                  </a:rPr>
                  <a:t> </a:t>
                </a:r>
                <a:r>
                  <a:rPr lang="en-US" altLang="zh-CN" sz="1200" dirty="0">
                    <a:solidFill>
                      <a:srgbClr val="00B050"/>
                    </a:solidFill>
                  </a:rPr>
                  <a:t>stage</a:t>
                </a:r>
                <a:r>
                  <a:rPr lang="zh-CN" altLang="en-US" sz="1200" dirty="0">
                    <a:solidFill>
                      <a:srgbClr val="00B050"/>
                    </a:solidFill>
                  </a:rPr>
                  <a:t> </a:t>
                </a:r>
                <a:r>
                  <a:rPr lang="en-US" altLang="zh-CN" sz="1200" dirty="0">
                    <a:solidFill>
                      <a:srgbClr val="00B050"/>
                    </a:solidFill>
                  </a:rPr>
                  <a:t>and</a:t>
                </a:r>
                <a:r>
                  <a:rPr lang="zh-CN" altLang="en-US" sz="1200" dirty="0">
                    <a:solidFill>
                      <a:srgbClr val="00B050"/>
                    </a:solidFill>
                  </a:rPr>
                  <a:t> </a:t>
                </a:r>
                <a:r>
                  <a:rPr lang="en-US" altLang="zh-CN" sz="1200" i="0">
                    <a:solidFill>
                      <a:srgbClr val="00B050"/>
                    </a:solidFill>
                    <a:latin typeface="Cambria Math" panose="02040503050406030204" pitchFamily="18" charset="0"/>
                  </a:rPr>
                  <a:t>𝑘</a:t>
                </a:r>
                <a:r>
                  <a:rPr lang="en-US" altLang="zh-CN" sz="1200" dirty="0" err="1">
                    <a:solidFill>
                      <a:srgbClr val="00B050"/>
                    </a:solidFill>
                  </a:rPr>
                  <a:t>th</a:t>
                </a:r>
                <a:r>
                  <a:rPr lang="zh-CN" altLang="en-US" sz="1200" dirty="0">
                    <a:solidFill>
                      <a:srgbClr val="00B050"/>
                    </a:solidFill>
                  </a:rPr>
                  <a:t> </a:t>
                </a:r>
                <a:r>
                  <a:rPr lang="en-US" altLang="zh-CN" sz="1200" dirty="0">
                    <a:solidFill>
                      <a:srgbClr val="00B050"/>
                    </a:solidFill>
                  </a:rPr>
                  <a:t>object</a:t>
                </a:r>
                <a:r>
                  <a:rPr lang="zh-CN" altLang="en-US" sz="1200" dirty="0">
                    <a:solidFill>
                      <a:srgbClr val="00B050"/>
                    </a:solidFill>
                  </a:rPr>
                  <a:t> </a:t>
                </a:r>
                <a:r>
                  <a:rPr lang="en-US" altLang="zh-CN" sz="1200" dirty="0">
                    <a:solidFill>
                      <a:srgbClr val="00B050"/>
                    </a:solidFill>
                  </a:rPr>
                  <a:t>in</a:t>
                </a:r>
                <a:r>
                  <a:rPr lang="zh-CN" altLang="en-US" sz="1200" dirty="0">
                    <a:solidFill>
                      <a:srgbClr val="00B050"/>
                    </a:solidFill>
                  </a:rPr>
                  <a:t> </a:t>
                </a:r>
                <a:r>
                  <a:rPr lang="en-US" altLang="zh-CN" sz="1200" dirty="0">
                    <a:solidFill>
                      <a:srgbClr val="00B050"/>
                    </a:solidFill>
                  </a:rPr>
                  <a:t>the</a:t>
                </a:r>
                <a:r>
                  <a:rPr lang="zh-CN" altLang="en-US" sz="1200" dirty="0">
                    <a:solidFill>
                      <a:srgbClr val="00B050"/>
                    </a:solidFill>
                  </a:rPr>
                  <a:t> </a:t>
                </a:r>
                <a:r>
                  <a:rPr lang="en-US" altLang="zh-CN" sz="1200" dirty="0">
                    <a:solidFill>
                      <a:srgbClr val="00B050"/>
                    </a:solidFill>
                  </a:rPr>
                  <a:t>third</a:t>
                </a:r>
                <a:r>
                  <a:rPr lang="zh-CN" altLang="en-US" sz="1200" dirty="0">
                    <a:solidFill>
                      <a:srgbClr val="00B050"/>
                    </a:solidFill>
                  </a:rPr>
                  <a:t> </a:t>
                </a:r>
                <a:r>
                  <a:rPr lang="en-US" altLang="zh-CN" sz="1200" dirty="0">
                    <a:solidFill>
                      <a:srgbClr val="00B050"/>
                    </a:solidFill>
                  </a:rPr>
                  <a:t>stage.</a:t>
                </a:r>
                <a:endParaRPr lang="en-US" dirty="0"/>
              </a:p>
            </p:txBody>
          </p:sp>
        </mc:Fallback>
      </mc:AlternateContent>
      <p:sp>
        <p:nvSpPr>
          <p:cNvPr id="4" name="Slide Number Placeholder 3"/>
          <p:cNvSpPr>
            <a:spLocks noGrp="1"/>
          </p:cNvSpPr>
          <p:nvPr>
            <p:ph type="sldNum" sz="quarter" idx="10"/>
          </p:nvPr>
        </p:nvSpPr>
        <p:spPr/>
        <p:txBody>
          <a:bodyPr/>
          <a:lstStyle/>
          <a:p>
            <a:fld id="{E265D4D3-0765-422D-93CA-E698D38659CC}" type="slidenum">
              <a:rPr lang="en-US" smtClean="0"/>
              <a:t>36</a:t>
            </a:fld>
            <a:endParaRPr lang="en-US"/>
          </a:p>
        </p:txBody>
      </p:sp>
    </p:spTree>
    <p:extLst>
      <p:ext uri="{BB962C8B-B14F-4D97-AF65-F5344CB8AC3E}">
        <p14:creationId xmlns:p14="http://schemas.microsoft.com/office/powerpoint/2010/main" val="38829439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37</a:t>
            </a:fld>
            <a:endParaRPr lang="en-US"/>
          </a:p>
        </p:txBody>
      </p:sp>
    </p:spTree>
    <p:extLst>
      <p:ext uri="{BB962C8B-B14F-4D97-AF65-F5344CB8AC3E}">
        <p14:creationId xmlns:p14="http://schemas.microsoft.com/office/powerpoint/2010/main" val="40381427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38</a:t>
            </a:fld>
            <a:endParaRPr lang="en-US"/>
          </a:p>
        </p:txBody>
      </p:sp>
    </p:spTree>
    <p:extLst>
      <p:ext uri="{BB962C8B-B14F-4D97-AF65-F5344CB8AC3E}">
        <p14:creationId xmlns:p14="http://schemas.microsoft.com/office/powerpoint/2010/main" val="662467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dirty="0"/>
              <a:t>For the binary multilabel classification problem.</a:t>
            </a:r>
          </a:p>
          <a:p>
            <a:endParaRPr lang="en-US" b="0" dirty="0"/>
          </a:p>
          <a:p>
            <a:r>
              <a:rPr lang="en-US" b="0" dirty="0"/>
              <a:t>It can be viewed a max-flow min-cut problem where the terminal nodes are binary labels, other nodes are attributes that needs to be classified.</a:t>
            </a:r>
          </a:p>
        </p:txBody>
      </p:sp>
      <p:sp>
        <p:nvSpPr>
          <p:cNvPr id="4" name="Slide Number Placeholder 3"/>
          <p:cNvSpPr>
            <a:spLocks noGrp="1"/>
          </p:cNvSpPr>
          <p:nvPr>
            <p:ph type="sldNum" sz="quarter" idx="10"/>
          </p:nvPr>
        </p:nvSpPr>
        <p:spPr/>
        <p:txBody>
          <a:bodyPr/>
          <a:lstStyle/>
          <a:p>
            <a:fld id="{E265D4D3-0765-422D-93CA-E698D38659CC}" type="slidenum">
              <a:rPr lang="en-US" smtClean="0"/>
              <a:t>3</a:t>
            </a:fld>
            <a:endParaRPr lang="en-US"/>
          </a:p>
        </p:txBody>
      </p:sp>
    </p:spTree>
    <p:extLst>
      <p:ext uri="{BB962C8B-B14F-4D97-AF65-F5344CB8AC3E}">
        <p14:creationId xmlns:p14="http://schemas.microsoft.com/office/powerpoint/2010/main" val="39768604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Using the tensor form and duality, the original problem can be rewritten. </a:t>
            </a:r>
          </a:p>
          <a:p>
            <a:endParaRPr lang="en-US" dirty="0"/>
          </a:p>
          <a:p>
            <a:r>
              <a:rPr lang="en-US" dirty="0"/>
              <a:t>Now the inner game becomes a problem where only O(n^3)</a:t>
            </a:r>
            <a:r>
              <a:rPr lang="en-US" altLang="zh-CN" dirty="0"/>
              <a:t>[big-O</a:t>
            </a:r>
            <a:r>
              <a:rPr lang="zh-CN" altLang="en-US" dirty="0"/>
              <a:t> </a:t>
            </a:r>
            <a:r>
              <a:rPr lang="en-US" altLang="zh-CN" dirty="0"/>
              <a:t>n</a:t>
            </a:r>
            <a:r>
              <a:rPr lang="zh-CN" altLang="en-US" dirty="0"/>
              <a:t> </a:t>
            </a:r>
            <a:r>
              <a:rPr lang="en-US" altLang="zh-CN" dirty="0"/>
              <a:t>cube]</a:t>
            </a:r>
            <a:r>
              <a:rPr lang="en-US" dirty="0"/>
              <a:t> number of variables need to be learnt. </a:t>
            </a:r>
          </a:p>
          <a:p>
            <a:endParaRPr lang="en-US" dirty="0"/>
          </a:p>
          <a:p>
            <a:r>
              <a:rPr lang="en-US" dirty="0"/>
              <a:t>This method</a:t>
            </a:r>
            <a:r>
              <a:rPr lang="zh-CN" altLang="en-US" dirty="0"/>
              <a:t> </a:t>
            </a:r>
            <a:r>
              <a:rPr lang="en-US" dirty="0"/>
              <a:t>magically removed the hardness in the training phase, and this is </a:t>
            </a:r>
            <a:r>
              <a:rPr lang="en-US" altLang="zh-CN" dirty="0"/>
              <a:t>the</a:t>
            </a:r>
            <a:r>
              <a:rPr lang="zh-CN" altLang="en-US" dirty="0"/>
              <a:t> </a:t>
            </a:r>
            <a:r>
              <a:rPr lang="en-US" dirty="0"/>
              <a:t>biggest value of the marginal trick.</a:t>
            </a:r>
          </a:p>
          <a:p>
            <a:endParaRPr lang="en-US" dirty="0"/>
          </a:p>
          <a:p>
            <a:r>
              <a:rPr lang="en-US" dirty="0"/>
              <a:t>But it is not totally free. After the transformation, we can only learn a marginal tensor in the prediction stage and </a:t>
            </a:r>
            <a:r>
              <a:rPr lang="en-US" altLang="zh-CN" dirty="0"/>
              <a:t>getting</a:t>
            </a:r>
            <a:r>
              <a:rPr lang="en-US" dirty="0"/>
              <a:t> </a:t>
            </a:r>
            <a:r>
              <a:rPr lang="en-US" altLang="zh-CN" dirty="0"/>
              <a:t>the</a:t>
            </a:r>
            <a:r>
              <a:rPr lang="en-US" dirty="0"/>
              <a:t> exact best matching from it can be </a:t>
            </a:r>
            <a:r>
              <a:rPr lang="en-US" altLang="zh-CN" dirty="0"/>
              <a:t>hard</a:t>
            </a:r>
            <a:r>
              <a:rPr lang="en-US" dirty="0"/>
              <a:t>.</a:t>
            </a:r>
          </a:p>
        </p:txBody>
      </p:sp>
      <p:sp>
        <p:nvSpPr>
          <p:cNvPr id="4" name="Slide Number Placeholder 3"/>
          <p:cNvSpPr>
            <a:spLocks noGrp="1"/>
          </p:cNvSpPr>
          <p:nvPr>
            <p:ph type="sldNum" sz="quarter" idx="10"/>
          </p:nvPr>
        </p:nvSpPr>
        <p:spPr/>
        <p:txBody>
          <a:bodyPr/>
          <a:lstStyle/>
          <a:p>
            <a:fld id="{E265D4D3-0765-422D-93CA-E698D38659CC}" type="slidenum">
              <a:rPr lang="en-US" smtClean="0"/>
              <a:t>39</a:t>
            </a:fld>
            <a:endParaRPr lang="en-US"/>
          </a:p>
        </p:txBody>
      </p:sp>
    </p:spTree>
    <p:extLst>
      <p:ext uri="{BB962C8B-B14F-4D97-AF65-F5344CB8AC3E}">
        <p14:creationId xmlns:p14="http://schemas.microsoft.com/office/powerpoint/2010/main" val="35236063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Although we reduce the number of variables, it is not trivial to solve the marginal problem. </a:t>
            </a:r>
            <a:r>
              <a:rPr lang="en-US" altLang="zh-CN" dirty="0"/>
              <a:t>For</a:t>
            </a:r>
            <a:r>
              <a:rPr lang="zh-CN" altLang="en-US" dirty="0"/>
              <a:t> </a:t>
            </a:r>
            <a:r>
              <a:rPr lang="en-US" altLang="zh-CN" dirty="0"/>
              <a:t>the</a:t>
            </a:r>
            <a:r>
              <a:rPr lang="zh-CN" altLang="en-US" dirty="0"/>
              <a:t> </a:t>
            </a:r>
            <a:r>
              <a:rPr lang="en-US" altLang="zh-CN" dirty="0"/>
              <a:t>outer</a:t>
            </a:r>
            <a:r>
              <a:rPr lang="zh-CN" altLang="en-US" dirty="0"/>
              <a:t> </a:t>
            </a:r>
            <a:r>
              <a:rPr lang="en-US" altLang="zh-CN" dirty="0"/>
              <a:t>Q</a:t>
            </a:r>
            <a:r>
              <a:rPr lang="zh-CN" altLang="en-US" dirty="0"/>
              <a:t> </a:t>
            </a:r>
            <a:r>
              <a:rPr lang="en-US" altLang="zh-CN" dirty="0"/>
              <a:t>we</a:t>
            </a:r>
            <a:r>
              <a:rPr lang="zh-CN" altLang="en-US" dirty="0"/>
              <a:t> </a:t>
            </a:r>
            <a:r>
              <a:rPr lang="en-US" altLang="zh-CN" dirty="0"/>
              <a:t>can</a:t>
            </a:r>
            <a:r>
              <a:rPr lang="zh-CN" altLang="en-US" dirty="0"/>
              <a:t> </a:t>
            </a:r>
            <a:r>
              <a:rPr lang="en-US" altLang="zh-CN" dirty="0"/>
              <a:t>use</a:t>
            </a:r>
            <a:r>
              <a:rPr lang="zh-CN" altLang="en-US" dirty="0"/>
              <a:t> </a:t>
            </a:r>
            <a:r>
              <a:rPr lang="en-US" altLang="zh-CN" dirty="0"/>
              <a:t>a</a:t>
            </a:r>
            <a:r>
              <a:rPr lang="zh-CN" altLang="en-US" dirty="0"/>
              <a:t> </a:t>
            </a:r>
            <a:r>
              <a:rPr lang="en-US" altLang="zh-CN" dirty="0"/>
              <a:t>lot</a:t>
            </a:r>
            <a:r>
              <a:rPr lang="zh-CN" altLang="en-US" dirty="0"/>
              <a:t> </a:t>
            </a:r>
            <a:r>
              <a:rPr lang="en-US" altLang="zh-CN" dirty="0"/>
              <a:t>methods</a:t>
            </a:r>
            <a:r>
              <a:rPr lang="zh-CN" altLang="en-US" dirty="0"/>
              <a:t> </a:t>
            </a:r>
            <a:r>
              <a:rPr lang="en-US" altLang="zh-CN" dirty="0"/>
              <a:t>such</a:t>
            </a:r>
            <a:r>
              <a:rPr lang="zh-CN" altLang="en-US" dirty="0"/>
              <a:t> </a:t>
            </a:r>
            <a:r>
              <a:rPr lang="en-US" altLang="zh-CN" dirty="0"/>
              <a:t>as</a:t>
            </a:r>
            <a:r>
              <a:rPr lang="zh-CN" altLang="en-US" dirty="0"/>
              <a:t> </a:t>
            </a:r>
            <a:r>
              <a:rPr lang="en-US" altLang="zh-CN" dirty="0"/>
              <a:t>projected</a:t>
            </a:r>
            <a:r>
              <a:rPr lang="zh-CN" altLang="en-US" dirty="0"/>
              <a:t> </a:t>
            </a:r>
            <a:r>
              <a:rPr lang="en-US" altLang="zh-CN" dirty="0"/>
              <a:t>Quasi-Newton.</a:t>
            </a:r>
          </a:p>
          <a:p>
            <a:endParaRPr lang="en-US" dirty="0"/>
          </a:p>
          <a:p>
            <a:r>
              <a:rPr lang="en-US" altLang="zh-CN" dirty="0"/>
              <a:t>For</a:t>
            </a:r>
            <a:r>
              <a:rPr lang="zh-CN" altLang="en-US" dirty="0"/>
              <a:t> </a:t>
            </a:r>
            <a:r>
              <a:rPr lang="en-US" altLang="zh-CN" dirty="0"/>
              <a:t>the</a:t>
            </a:r>
            <a:r>
              <a:rPr lang="zh-CN" altLang="en-US" dirty="0"/>
              <a:t> </a:t>
            </a:r>
            <a:r>
              <a:rPr lang="en-US" altLang="zh-CN" dirty="0"/>
              <a:t>inner</a:t>
            </a:r>
            <a:r>
              <a:rPr lang="zh-CN" altLang="en-US" dirty="0"/>
              <a:t> </a:t>
            </a:r>
            <a:r>
              <a:rPr lang="en-US" altLang="zh-CN" dirty="0"/>
              <a:t>\theta,</a:t>
            </a:r>
            <a:r>
              <a:rPr lang="zh-CN" altLang="en-US" dirty="0"/>
              <a:t> </a:t>
            </a:r>
            <a:r>
              <a:rPr lang="en-US" altLang="zh-CN" dirty="0"/>
              <a:t>we</a:t>
            </a:r>
            <a:r>
              <a:rPr lang="zh-CN" altLang="en-US" dirty="0"/>
              <a:t> </a:t>
            </a:r>
            <a:r>
              <a:rPr lang="en-US" altLang="zh-CN" dirty="0"/>
              <a:t>have</a:t>
            </a:r>
            <a:r>
              <a:rPr lang="zh-CN" altLang="en-US" dirty="0"/>
              <a:t> </a:t>
            </a:r>
            <a:r>
              <a:rPr lang="en-US" altLang="zh-CN" dirty="0"/>
              <a:t>an</a:t>
            </a:r>
            <a:r>
              <a:rPr lang="zh-CN" altLang="en-US" dirty="0"/>
              <a:t> </a:t>
            </a:r>
            <a:r>
              <a:rPr lang="en-US" altLang="zh-CN" dirty="0"/>
              <a:t>analytical</a:t>
            </a:r>
            <a:r>
              <a:rPr lang="zh-CN" altLang="en-US" dirty="0"/>
              <a:t> </a:t>
            </a:r>
            <a:r>
              <a:rPr lang="en-US" altLang="zh-CN" dirty="0"/>
              <a:t>expression.</a:t>
            </a:r>
          </a:p>
          <a:p>
            <a:endParaRPr lang="en-US" dirty="0"/>
          </a:p>
          <a:p>
            <a:r>
              <a:rPr lang="en-US" altLang="zh-CN" dirty="0"/>
              <a:t>And</a:t>
            </a:r>
            <a:r>
              <a:rPr lang="zh-CN" altLang="en-US" dirty="0"/>
              <a:t> </a:t>
            </a:r>
            <a:r>
              <a:rPr lang="en-US" altLang="zh-CN" dirty="0"/>
              <a:t>for</a:t>
            </a:r>
            <a:r>
              <a:rPr lang="zh-CN" altLang="en-US" dirty="0"/>
              <a:t> </a:t>
            </a:r>
            <a:r>
              <a:rPr lang="en-US" altLang="zh-CN" dirty="0"/>
              <a:t>the</a:t>
            </a:r>
            <a:r>
              <a:rPr lang="zh-CN" altLang="en-US" dirty="0"/>
              <a:t> </a:t>
            </a:r>
            <a:r>
              <a:rPr lang="en-US" altLang="zh-CN" dirty="0"/>
              <a:t>inner</a:t>
            </a:r>
            <a:r>
              <a:rPr lang="zh-CN" altLang="en-US" dirty="0"/>
              <a:t> </a:t>
            </a:r>
            <a:r>
              <a:rPr lang="en-US" altLang="zh-CN" dirty="0"/>
              <a:t>p,</a:t>
            </a:r>
            <a:r>
              <a:rPr lang="zh-CN" altLang="en-US" dirty="0"/>
              <a:t> </a:t>
            </a:r>
            <a:r>
              <a:rPr lang="en-US" altLang="zh-CN" dirty="0"/>
              <a:t>it</a:t>
            </a:r>
            <a:r>
              <a:rPr lang="zh-CN" altLang="en-US" dirty="0"/>
              <a:t> </a:t>
            </a:r>
            <a:r>
              <a:rPr lang="en-US" altLang="zh-CN" dirty="0"/>
              <a:t>is</a:t>
            </a:r>
            <a:r>
              <a:rPr lang="zh-CN" altLang="en-US" dirty="0"/>
              <a:t> </a:t>
            </a:r>
            <a:r>
              <a:rPr lang="en-US" altLang="zh-CN" dirty="0"/>
              <a:t>equivalent</a:t>
            </a:r>
            <a:r>
              <a:rPr lang="zh-CN" altLang="en-US" dirty="0"/>
              <a:t> </a:t>
            </a:r>
            <a:r>
              <a:rPr lang="en-US" altLang="zh-CN" dirty="0"/>
              <a:t>to</a:t>
            </a:r>
            <a:r>
              <a:rPr lang="zh-CN" altLang="en-US" dirty="0"/>
              <a:t> </a:t>
            </a:r>
            <a:r>
              <a:rPr lang="en-US" altLang="zh-CN" dirty="0"/>
              <a:t>projecting</a:t>
            </a:r>
            <a:r>
              <a:rPr lang="zh-CN" altLang="en-US" dirty="0"/>
              <a:t> </a:t>
            </a:r>
            <a:r>
              <a:rPr lang="en-US" altLang="zh-CN" dirty="0"/>
              <a:t>a</a:t>
            </a:r>
            <a:r>
              <a:rPr lang="zh-CN" altLang="en-US" dirty="0"/>
              <a:t> </a:t>
            </a:r>
            <a:r>
              <a:rPr lang="en-US" altLang="zh-CN" dirty="0"/>
              <a:t>tensor</a:t>
            </a:r>
            <a:r>
              <a:rPr lang="zh-CN" altLang="en-US" dirty="0"/>
              <a:t> </a:t>
            </a:r>
            <a:r>
              <a:rPr lang="en-US" altLang="zh-CN" dirty="0"/>
              <a:t>to</a:t>
            </a:r>
            <a:r>
              <a:rPr lang="zh-CN" altLang="en-US" dirty="0"/>
              <a:t> </a:t>
            </a:r>
            <a:r>
              <a:rPr lang="en-US" altLang="zh-CN" dirty="0"/>
              <a:t>the</a:t>
            </a:r>
            <a:r>
              <a:rPr lang="zh-CN" altLang="en-US" dirty="0"/>
              <a:t> </a:t>
            </a:r>
            <a:r>
              <a:rPr lang="en-US" altLang="zh-CN" dirty="0"/>
              <a:t>the</a:t>
            </a:r>
            <a:r>
              <a:rPr lang="zh-CN" altLang="en-US" dirty="0"/>
              <a:t> </a:t>
            </a:r>
            <a:r>
              <a:rPr lang="en-US" altLang="zh-CN" dirty="0"/>
              <a:t>HST</a:t>
            </a:r>
            <a:r>
              <a:rPr lang="zh-CN" altLang="en-US" dirty="0"/>
              <a:t> </a:t>
            </a:r>
            <a:r>
              <a:rPr lang="en-US" altLang="zh-CN" dirty="0"/>
              <a:t>space.</a:t>
            </a:r>
            <a:endParaRPr lang="en-US" dirty="0"/>
          </a:p>
          <a:p>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40</a:t>
            </a:fld>
            <a:endParaRPr lang="en-US"/>
          </a:p>
        </p:txBody>
      </p:sp>
    </p:spTree>
    <p:extLst>
      <p:ext uri="{BB962C8B-B14F-4D97-AF65-F5344CB8AC3E}">
        <p14:creationId xmlns:p14="http://schemas.microsoft.com/office/powerpoint/2010/main" val="38698718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To</a:t>
            </a:r>
            <a:r>
              <a:rPr lang="zh-CN" altLang="en-US" dirty="0"/>
              <a:t> </a:t>
            </a:r>
            <a:r>
              <a:rPr lang="en-US" altLang="zh-CN" dirty="0"/>
              <a:t>solve</a:t>
            </a:r>
            <a:r>
              <a:rPr lang="zh-CN" altLang="en-US" dirty="0"/>
              <a:t> </a:t>
            </a:r>
            <a:r>
              <a:rPr lang="en-US" altLang="zh-CN" dirty="0"/>
              <a:t>the</a:t>
            </a:r>
            <a:r>
              <a:rPr lang="zh-CN" altLang="en-US" dirty="0"/>
              <a:t> </a:t>
            </a:r>
            <a:r>
              <a:rPr lang="en-US" altLang="zh-CN" dirty="0"/>
              <a:t>projection</a:t>
            </a:r>
            <a:r>
              <a:rPr lang="zh-CN" altLang="en-US" dirty="0"/>
              <a:t> </a:t>
            </a:r>
            <a:r>
              <a:rPr lang="en-US" altLang="zh-CN" dirty="0"/>
              <a:t>problem</a:t>
            </a:r>
            <a:r>
              <a:rPr lang="zh-CN" altLang="en-US" dirty="0"/>
              <a:t> </a:t>
            </a:r>
            <a:r>
              <a:rPr lang="en-US" altLang="zh-CN" dirty="0"/>
              <a:t>we</a:t>
            </a:r>
            <a:r>
              <a:rPr lang="zh-CN" altLang="en-US" dirty="0"/>
              <a:t> </a:t>
            </a:r>
            <a:r>
              <a:rPr lang="en-US" altLang="zh-CN" dirty="0"/>
              <a:t>use</a:t>
            </a:r>
            <a:r>
              <a:rPr lang="zh-CN" altLang="en-US" dirty="0"/>
              <a:t> </a:t>
            </a:r>
            <a:r>
              <a:rPr lang="en-US" altLang="zh-CN" dirty="0"/>
              <a:t>the</a:t>
            </a:r>
            <a:r>
              <a:rPr lang="zh-CN" altLang="en-US" dirty="0"/>
              <a:t> </a:t>
            </a:r>
            <a:r>
              <a:rPr lang="en-US" altLang="zh-CN" dirty="0"/>
              <a:t>ADMM</a:t>
            </a:r>
            <a:r>
              <a:rPr lang="zh-CN" altLang="en-US" dirty="0"/>
              <a:t> </a:t>
            </a:r>
            <a:r>
              <a:rPr lang="en-US" altLang="zh-CN" dirty="0"/>
              <a:t>method.</a:t>
            </a:r>
          </a:p>
          <a:p>
            <a:endParaRPr lang="en-US" dirty="0"/>
          </a:p>
          <a:p>
            <a:r>
              <a:rPr lang="en-US" altLang="zh-CN" dirty="0"/>
              <a:t>It</a:t>
            </a:r>
            <a:r>
              <a:rPr lang="zh-CN" altLang="en-US" dirty="0"/>
              <a:t> </a:t>
            </a:r>
            <a:r>
              <a:rPr lang="en-US" altLang="zh-CN" dirty="0"/>
              <a:t>divides</a:t>
            </a:r>
            <a:r>
              <a:rPr lang="zh-CN" altLang="en-US" dirty="0"/>
              <a:t> </a:t>
            </a:r>
            <a:r>
              <a:rPr lang="en-US" altLang="zh-CN" dirty="0"/>
              <a:t>the</a:t>
            </a:r>
            <a:r>
              <a:rPr lang="zh-CN" altLang="en-US" dirty="0"/>
              <a:t> </a:t>
            </a:r>
            <a:r>
              <a:rPr lang="en-US" altLang="zh-CN" dirty="0"/>
              <a:t>problem</a:t>
            </a:r>
            <a:r>
              <a:rPr lang="zh-CN" altLang="en-US" dirty="0"/>
              <a:t> </a:t>
            </a:r>
            <a:r>
              <a:rPr lang="en-US" altLang="zh-CN" dirty="0"/>
              <a:t>into</a:t>
            </a:r>
            <a:r>
              <a:rPr lang="zh-CN" altLang="en-US" dirty="0"/>
              <a:t> </a:t>
            </a:r>
            <a:r>
              <a:rPr lang="en-US" altLang="zh-CN" dirty="0"/>
              <a:t>3</a:t>
            </a:r>
            <a:r>
              <a:rPr lang="zh-CN" altLang="en-US" dirty="0"/>
              <a:t> </a:t>
            </a:r>
            <a:r>
              <a:rPr lang="en-US" altLang="zh-CN" dirty="0"/>
              <a:t>parts</a:t>
            </a:r>
          </a:p>
          <a:p>
            <a:endParaRPr lang="en-US" dirty="0"/>
          </a:p>
          <a:p>
            <a:r>
              <a:rPr lang="en-US" altLang="zh-CN" dirty="0"/>
              <a:t>by</a:t>
            </a:r>
            <a:r>
              <a:rPr lang="zh-CN" altLang="en-US" dirty="0"/>
              <a:t> </a:t>
            </a:r>
            <a:r>
              <a:rPr lang="en-US" altLang="zh-CN" dirty="0"/>
              <a:t>adding</a:t>
            </a:r>
            <a:r>
              <a:rPr lang="zh-CN" altLang="en-US" dirty="0"/>
              <a:t> </a:t>
            </a:r>
            <a:r>
              <a:rPr lang="en-US" altLang="zh-CN" dirty="0"/>
              <a:t>additional</a:t>
            </a:r>
            <a:r>
              <a:rPr lang="zh-CN" altLang="en-US" dirty="0"/>
              <a:t> </a:t>
            </a:r>
            <a:r>
              <a:rPr lang="en-US" altLang="zh-CN" dirty="0"/>
              <a:t>auxiliary</a:t>
            </a:r>
            <a:r>
              <a:rPr lang="zh-CN" altLang="en-US" dirty="0"/>
              <a:t> </a:t>
            </a:r>
            <a:r>
              <a:rPr lang="en-US" altLang="zh-CN" dirty="0"/>
              <a:t>variables</a:t>
            </a:r>
          </a:p>
          <a:p>
            <a:endParaRPr lang="en-US" dirty="0"/>
          </a:p>
          <a:p>
            <a:r>
              <a:rPr lang="en-US" altLang="zh-CN" dirty="0"/>
              <a:t>and</a:t>
            </a:r>
            <a:r>
              <a:rPr lang="zh-CN" altLang="en-US" dirty="0"/>
              <a:t> </a:t>
            </a:r>
            <a:r>
              <a:rPr lang="en-US" altLang="zh-CN" dirty="0"/>
              <a:t>each</a:t>
            </a:r>
            <a:r>
              <a:rPr lang="zh-CN" altLang="en-US" dirty="0"/>
              <a:t> </a:t>
            </a:r>
            <a:r>
              <a:rPr lang="en-US" altLang="zh-CN" dirty="0"/>
              <a:t>part</a:t>
            </a:r>
            <a:r>
              <a:rPr lang="zh-CN" altLang="en-US" dirty="0"/>
              <a:t> </a:t>
            </a:r>
            <a:r>
              <a:rPr lang="en-US" altLang="zh-CN" dirty="0"/>
              <a:t>only</a:t>
            </a:r>
            <a:r>
              <a:rPr lang="zh-CN" altLang="en-US" dirty="0"/>
              <a:t> </a:t>
            </a:r>
            <a:r>
              <a:rPr lang="en-US" altLang="zh-CN" dirty="0"/>
              <a:t>needs</a:t>
            </a:r>
            <a:r>
              <a:rPr lang="zh-CN" altLang="en-US" dirty="0"/>
              <a:t> </a:t>
            </a:r>
            <a:r>
              <a:rPr lang="en-US" altLang="zh-CN" dirty="0"/>
              <a:t>to</a:t>
            </a:r>
            <a:r>
              <a:rPr lang="zh-CN" altLang="en-US" dirty="0"/>
              <a:t> </a:t>
            </a:r>
            <a:r>
              <a:rPr lang="en-US" altLang="zh-CN" dirty="0"/>
              <a:t>satisfy</a:t>
            </a:r>
            <a:r>
              <a:rPr lang="zh-CN" altLang="en-US" dirty="0"/>
              <a:t> </a:t>
            </a:r>
            <a:r>
              <a:rPr lang="en-US" altLang="zh-CN" dirty="0"/>
              <a:t>one</a:t>
            </a:r>
            <a:r>
              <a:rPr lang="zh-CN" altLang="en-US" dirty="0"/>
              <a:t> </a:t>
            </a:r>
            <a:r>
              <a:rPr lang="en-US" altLang="zh-CN" dirty="0"/>
              <a:t>direction</a:t>
            </a:r>
            <a:r>
              <a:rPr lang="zh-CN" altLang="en-US" dirty="0"/>
              <a:t> </a:t>
            </a:r>
            <a:r>
              <a:rPr lang="en-US" altLang="zh-CN" dirty="0"/>
              <a:t>of</a:t>
            </a:r>
            <a:r>
              <a:rPr lang="zh-CN" altLang="en-US" dirty="0"/>
              <a:t> </a:t>
            </a:r>
            <a:r>
              <a:rPr lang="en-US" altLang="zh-CN" dirty="0"/>
              <a:t>the</a:t>
            </a:r>
            <a:r>
              <a:rPr lang="zh-CN" altLang="en-US" dirty="0"/>
              <a:t> </a:t>
            </a:r>
            <a:r>
              <a:rPr lang="en-US" altLang="zh-CN" dirty="0"/>
              <a:t>HST</a:t>
            </a:r>
            <a:r>
              <a:rPr lang="zh-CN" altLang="en-US" dirty="0"/>
              <a:t> </a:t>
            </a:r>
            <a:r>
              <a:rPr lang="en-US" altLang="zh-CN" dirty="0"/>
              <a:t>conditions</a:t>
            </a:r>
          </a:p>
          <a:p>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41</a:t>
            </a:fld>
            <a:endParaRPr lang="en-US"/>
          </a:p>
        </p:txBody>
      </p:sp>
    </p:spTree>
    <p:extLst>
      <p:ext uri="{BB962C8B-B14F-4D97-AF65-F5344CB8AC3E}">
        <p14:creationId xmlns:p14="http://schemas.microsoft.com/office/powerpoint/2010/main" val="851033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ADMM</a:t>
            </a:r>
            <a:r>
              <a:rPr lang="zh-CN" altLang="en-US" dirty="0"/>
              <a:t> </a:t>
            </a:r>
            <a:r>
              <a:rPr lang="en-US" altLang="zh-CN" dirty="0"/>
              <a:t>allows</a:t>
            </a:r>
            <a:r>
              <a:rPr lang="zh-CN" altLang="en-US" dirty="0"/>
              <a:t> </a:t>
            </a:r>
            <a:r>
              <a:rPr lang="en-US" altLang="zh-CN" dirty="0"/>
              <a:t>us</a:t>
            </a:r>
            <a:r>
              <a:rPr lang="zh-CN" altLang="en-US" dirty="0"/>
              <a:t> </a:t>
            </a:r>
            <a:r>
              <a:rPr lang="en-US" altLang="zh-CN" dirty="0"/>
              <a:t>to</a:t>
            </a:r>
            <a:r>
              <a:rPr lang="zh-CN" altLang="en-US" dirty="0"/>
              <a:t> </a:t>
            </a:r>
            <a:r>
              <a:rPr lang="en-US" altLang="zh-CN" dirty="0"/>
              <a:t>solve</a:t>
            </a:r>
            <a:r>
              <a:rPr lang="zh-CN" altLang="en-US" dirty="0"/>
              <a:t> </a:t>
            </a:r>
            <a:r>
              <a:rPr lang="en-US" altLang="zh-CN" dirty="0"/>
              <a:t>it</a:t>
            </a:r>
            <a:r>
              <a:rPr lang="zh-CN" altLang="en-US" dirty="0"/>
              <a:t> </a:t>
            </a:r>
            <a:r>
              <a:rPr lang="en-US" altLang="zh-CN" dirty="0"/>
              <a:t>by</a:t>
            </a:r>
            <a:r>
              <a:rPr lang="zh-CN" altLang="en-US" dirty="0"/>
              <a:t> </a:t>
            </a:r>
            <a:r>
              <a:rPr lang="en-US" altLang="zh-CN" dirty="0"/>
              <a:t>an</a:t>
            </a:r>
            <a:r>
              <a:rPr lang="zh-CN" altLang="en-US" dirty="0"/>
              <a:t> </a:t>
            </a:r>
            <a:r>
              <a:rPr lang="en-US" altLang="zh-CN" dirty="0"/>
              <a:t>iterative</a:t>
            </a:r>
            <a:r>
              <a:rPr lang="zh-CN" altLang="en-US" dirty="0"/>
              <a:t> </a:t>
            </a:r>
            <a:r>
              <a:rPr lang="en-US" altLang="zh-CN" dirty="0"/>
              <a:t>updating</a:t>
            </a:r>
            <a:r>
              <a:rPr lang="zh-CN" altLang="en-US" dirty="0"/>
              <a:t> </a:t>
            </a:r>
            <a:r>
              <a:rPr lang="en-US" altLang="zh-CN" dirty="0"/>
              <a:t>strategy.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After</a:t>
            </a:r>
            <a:r>
              <a:rPr lang="zh-CN" altLang="en-US" dirty="0"/>
              <a:t> </a:t>
            </a:r>
            <a:r>
              <a:rPr lang="en-US" altLang="zh-CN" dirty="0"/>
              <a:t>separation,</a:t>
            </a:r>
            <a:r>
              <a:rPr lang="zh-CN" altLang="en-US" dirty="0"/>
              <a:t> </a:t>
            </a:r>
            <a:r>
              <a:rPr lang="en-US" altLang="zh-CN" dirty="0"/>
              <a:t>now</a:t>
            </a:r>
            <a:r>
              <a:rPr lang="zh-CN" altLang="en-US" dirty="0"/>
              <a:t> </a:t>
            </a:r>
            <a:r>
              <a:rPr lang="en-US" altLang="zh-CN" dirty="0"/>
              <a:t>these</a:t>
            </a:r>
            <a:r>
              <a:rPr lang="zh-CN" altLang="en-US" dirty="0"/>
              <a:t> </a:t>
            </a:r>
            <a:r>
              <a:rPr lang="en-US" altLang="zh-CN" dirty="0"/>
              <a:t>projections</a:t>
            </a:r>
            <a:r>
              <a:rPr lang="zh-CN" altLang="en-US" dirty="0"/>
              <a:t> </a:t>
            </a:r>
            <a:r>
              <a:rPr lang="en-US" altLang="zh-CN" dirty="0"/>
              <a:t>can</a:t>
            </a:r>
            <a:r>
              <a:rPr lang="zh-CN" altLang="en-US" dirty="0"/>
              <a:t> </a:t>
            </a:r>
            <a:r>
              <a:rPr lang="en-US" altLang="zh-CN" dirty="0"/>
              <a:t>be</a:t>
            </a:r>
            <a:r>
              <a:rPr lang="zh-CN" altLang="en-US" dirty="0"/>
              <a:t> </a:t>
            </a:r>
            <a:r>
              <a:rPr lang="en-US" altLang="zh-CN" dirty="0"/>
              <a:t>done</a:t>
            </a:r>
            <a:r>
              <a:rPr lang="zh-CN" altLang="en-US" dirty="0"/>
              <a:t> </a:t>
            </a:r>
            <a:r>
              <a:rPr lang="en-US" altLang="zh-CN" dirty="0"/>
              <a:t>independently</a:t>
            </a:r>
            <a:r>
              <a:rPr lang="zh-CN" altLang="en-US" dirty="0"/>
              <a:t> </a:t>
            </a:r>
            <a:r>
              <a:rPr lang="en-US" altLang="zh-CN" dirty="0"/>
              <a:t>for</a:t>
            </a:r>
            <a:r>
              <a:rPr lang="zh-CN" altLang="en-US" dirty="0"/>
              <a:t> </a:t>
            </a:r>
            <a:r>
              <a:rPr lang="en-US" altLang="zh-CN" dirty="0"/>
              <a:t>each</a:t>
            </a:r>
            <a:r>
              <a:rPr lang="zh-CN" altLang="en-US" dirty="0"/>
              <a:t> </a:t>
            </a:r>
            <a:r>
              <a:rPr lang="en-US" altLang="zh-CN" dirty="0"/>
              <a:t>hyperplane</a:t>
            </a:r>
            <a:r>
              <a:rPr lang="zh-CN" altLang="en-US" dirty="0"/>
              <a:t> </a:t>
            </a:r>
            <a:r>
              <a:rPr lang="en-US" altLang="zh-CN" dirty="0"/>
              <a:t>of</a:t>
            </a:r>
            <a:r>
              <a:rPr lang="zh-CN" altLang="en-US" dirty="0"/>
              <a:t> </a:t>
            </a:r>
            <a:r>
              <a:rPr lang="en-US" altLang="zh-CN" dirty="0"/>
              <a:t>the</a:t>
            </a:r>
            <a:r>
              <a:rPr lang="zh-CN" altLang="en-US" dirty="0"/>
              <a:t> </a:t>
            </a:r>
            <a:r>
              <a:rPr lang="en-US" altLang="zh-CN" dirty="0"/>
              <a:t>tensor.</a:t>
            </a:r>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42</a:t>
            </a:fld>
            <a:endParaRPr lang="en-US"/>
          </a:p>
        </p:txBody>
      </p:sp>
    </p:spTree>
    <p:extLst>
      <p:ext uri="{BB962C8B-B14F-4D97-AF65-F5344CB8AC3E}">
        <p14:creationId xmlns:p14="http://schemas.microsoft.com/office/powerpoint/2010/main" val="15913354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For</a:t>
            </a:r>
            <a:r>
              <a:rPr lang="zh-CN" altLang="en-US" dirty="0"/>
              <a:t> </a:t>
            </a:r>
            <a:r>
              <a:rPr lang="en-US" altLang="zh-CN" dirty="0"/>
              <a:t>prediction,</a:t>
            </a:r>
            <a:r>
              <a:rPr lang="zh-CN" altLang="en-US" dirty="0"/>
              <a:t> </a:t>
            </a:r>
            <a:r>
              <a:rPr lang="en-US" altLang="zh-CN" dirty="0"/>
              <a:t>we</a:t>
            </a:r>
            <a:r>
              <a:rPr lang="zh-CN" altLang="en-US" dirty="0"/>
              <a:t> </a:t>
            </a:r>
            <a:r>
              <a:rPr lang="en-US" altLang="zh-CN" dirty="0"/>
              <a:t>only</a:t>
            </a:r>
            <a:r>
              <a:rPr lang="zh-CN" altLang="en-US" dirty="0"/>
              <a:t> </a:t>
            </a:r>
            <a:r>
              <a:rPr lang="en-US" altLang="zh-CN" dirty="0"/>
              <a:t>get</a:t>
            </a:r>
            <a:r>
              <a:rPr lang="zh-CN" altLang="en-US" dirty="0"/>
              <a:t> </a:t>
            </a:r>
            <a:r>
              <a:rPr lang="en-US" altLang="zh-CN" dirty="0"/>
              <a:t>a</a:t>
            </a:r>
            <a:r>
              <a:rPr lang="zh-CN" altLang="en-US" dirty="0"/>
              <a:t> </a:t>
            </a:r>
            <a:r>
              <a:rPr lang="en-US" altLang="zh-CN" dirty="0"/>
              <a:t>marginal</a:t>
            </a:r>
            <a:r>
              <a:rPr lang="zh-CN" altLang="en-US" dirty="0"/>
              <a:t> </a:t>
            </a:r>
            <a:r>
              <a:rPr lang="en-US" altLang="zh-CN" dirty="0"/>
              <a:t>tensor</a:t>
            </a:r>
            <a:r>
              <a:rPr lang="zh-CN" altLang="en-US" dirty="0"/>
              <a:t> </a:t>
            </a:r>
            <a:r>
              <a:rPr lang="en-US" altLang="zh-CN" dirty="0"/>
              <a:t>after</a:t>
            </a:r>
            <a:r>
              <a:rPr lang="zh-CN" altLang="en-US" dirty="0"/>
              <a:t> </a:t>
            </a:r>
            <a:r>
              <a:rPr lang="en-US" altLang="zh-CN" dirty="0"/>
              <a:t>solving</a:t>
            </a:r>
            <a:r>
              <a:rPr lang="zh-CN" altLang="en-US" dirty="0"/>
              <a:t> </a:t>
            </a:r>
            <a:r>
              <a:rPr lang="en-US" altLang="zh-CN" dirty="0"/>
              <a:t>the</a:t>
            </a:r>
            <a:r>
              <a:rPr lang="zh-CN" altLang="en-US" dirty="0"/>
              <a:t> </a:t>
            </a:r>
            <a:r>
              <a:rPr lang="en-US" altLang="zh-CN" dirty="0"/>
              <a:t>game.</a:t>
            </a:r>
          </a:p>
          <a:p>
            <a:endParaRPr lang="en-US" dirty="0"/>
          </a:p>
          <a:p>
            <a:r>
              <a:rPr lang="en-US" altLang="zh-CN" dirty="0"/>
              <a:t>A</a:t>
            </a:r>
            <a:r>
              <a:rPr lang="zh-CN" altLang="en-US" dirty="0"/>
              <a:t> </a:t>
            </a:r>
            <a:r>
              <a:rPr lang="en-US" altLang="zh-CN" dirty="0"/>
              <a:t>problem</a:t>
            </a:r>
            <a:r>
              <a:rPr lang="zh-CN" altLang="en-US" dirty="0"/>
              <a:t> </a:t>
            </a:r>
            <a:r>
              <a:rPr lang="en-US" altLang="zh-CN" dirty="0"/>
              <a:t>is</a:t>
            </a:r>
            <a:r>
              <a:rPr lang="zh-CN" altLang="en-US" dirty="0"/>
              <a:t> </a:t>
            </a:r>
            <a:r>
              <a:rPr lang="en-US" altLang="zh-CN" dirty="0"/>
              <a:t>whether</a:t>
            </a:r>
            <a:r>
              <a:rPr lang="zh-CN" altLang="en-US" dirty="0"/>
              <a:t> </a:t>
            </a:r>
            <a:r>
              <a:rPr lang="en-US" altLang="zh-CN" dirty="0"/>
              <a:t>the</a:t>
            </a:r>
            <a:r>
              <a:rPr lang="zh-CN" altLang="en-US" dirty="0"/>
              <a:t> </a:t>
            </a:r>
            <a:r>
              <a:rPr lang="en-US" altLang="zh-CN" dirty="0"/>
              <a:t>space</a:t>
            </a:r>
            <a:r>
              <a:rPr lang="zh-CN" altLang="en-US" dirty="0"/>
              <a:t> </a:t>
            </a:r>
            <a:r>
              <a:rPr lang="en-US" altLang="zh-CN" dirty="0"/>
              <a:t>of</a:t>
            </a:r>
            <a:r>
              <a:rPr lang="zh-CN" altLang="en-US" dirty="0"/>
              <a:t> </a:t>
            </a:r>
            <a:r>
              <a:rPr lang="en-US" altLang="zh-CN" dirty="0"/>
              <a:t>the</a:t>
            </a:r>
            <a:r>
              <a:rPr lang="zh-CN" altLang="en-US" dirty="0"/>
              <a:t> </a:t>
            </a:r>
            <a:r>
              <a:rPr lang="en-US" altLang="zh-CN" dirty="0"/>
              <a:t>HST</a:t>
            </a:r>
            <a:r>
              <a:rPr lang="zh-CN" altLang="en-US" dirty="0"/>
              <a:t> </a:t>
            </a:r>
            <a:r>
              <a:rPr lang="en-US" altLang="zh-CN" dirty="0"/>
              <a:t>the</a:t>
            </a:r>
            <a:r>
              <a:rPr lang="zh-CN" altLang="en-US" dirty="0"/>
              <a:t> </a:t>
            </a:r>
            <a:r>
              <a:rPr lang="en-US" altLang="zh-CN" dirty="0"/>
              <a:t>same</a:t>
            </a:r>
            <a:r>
              <a:rPr lang="zh-CN" altLang="en-US" dirty="0"/>
              <a:t> </a:t>
            </a:r>
            <a:r>
              <a:rPr lang="en-US" altLang="zh-CN" dirty="0"/>
              <a:t>as</a:t>
            </a:r>
            <a:r>
              <a:rPr lang="zh-CN" altLang="en-US" dirty="0"/>
              <a:t> </a:t>
            </a:r>
            <a:r>
              <a:rPr lang="en-US" altLang="zh-CN" dirty="0"/>
              <a:t>the</a:t>
            </a:r>
            <a:r>
              <a:rPr lang="zh-CN" altLang="en-US" dirty="0"/>
              <a:t> </a:t>
            </a:r>
            <a:r>
              <a:rPr lang="en-US" altLang="zh-CN" dirty="0"/>
              <a:t>space</a:t>
            </a:r>
            <a:r>
              <a:rPr lang="zh-CN" altLang="en-US" dirty="0"/>
              <a:t> </a:t>
            </a:r>
            <a:r>
              <a:rPr lang="en-US" altLang="zh-CN" dirty="0"/>
              <a:t>of</a:t>
            </a:r>
            <a:r>
              <a:rPr lang="zh-CN" altLang="en-US" dirty="0"/>
              <a:t> </a:t>
            </a:r>
            <a:r>
              <a:rPr lang="en-US" altLang="zh-CN" dirty="0"/>
              <a:t>mixture</a:t>
            </a:r>
            <a:r>
              <a:rPr lang="zh-CN" altLang="en-US" dirty="0"/>
              <a:t> </a:t>
            </a:r>
            <a:r>
              <a:rPr lang="en-US" altLang="zh-CN" dirty="0"/>
              <a:t>of</a:t>
            </a:r>
            <a:r>
              <a:rPr lang="zh-CN" altLang="en-US" dirty="0"/>
              <a:t> </a:t>
            </a:r>
            <a:r>
              <a:rPr lang="en-US" altLang="zh-CN" dirty="0"/>
              <a:t>permutation</a:t>
            </a:r>
            <a:r>
              <a:rPr lang="zh-CN" altLang="en-US" dirty="0"/>
              <a:t> </a:t>
            </a:r>
            <a:r>
              <a:rPr lang="en-US" altLang="zh-CN" dirty="0"/>
              <a:t>tensors?</a:t>
            </a:r>
            <a:r>
              <a:rPr lang="zh-CN" altLang="en-US" dirty="0"/>
              <a:t> </a:t>
            </a:r>
            <a:r>
              <a:rPr lang="en-US" altLang="zh-CN" dirty="0"/>
              <a:t>If</a:t>
            </a:r>
            <a:r>
              <a:rPr lang="zh-CN" altLang="en-US" dirty="0"/>
              <a:t> </a:t>
            </a:r>
            <a:r>
              <a:rPr lang="en-US" altLang="zh-CN" dirty="0"/>
              <a:t>not,</a:t>
            </a:r>
            <a:r>
              <a:rPr lang="zh-CN" altLang="en-US" dirty="0"/>
              <a:t> </a:t>
            </a:r>
            <a:r>
              <a:rPr lang="en-US" altLang="zh-CN" dirty="0"/>
              <a:t>the</a:t>
            </a:r>
            <a:r>
              <a:rPr lang="zh-CN" altLang="en-US" dirty="0"/>
              <a:t> </a:t>
            </a:r>
            <a:r>
              <a:rPr lang="en-US" altLang="zh-CN" dirty="0"/>
              <a:t>learned</a:t>
            </a:r>
            <a:r>
              <a:rPr lang="zh-CN" altLang="en-US" dirty="0"/>
              <a:t> </a:t>
            </a:r>
            <a:r>
              <a:rPr lang="en-US" altLang="zh-CN" dirty="0"/>
              <a:t>marginal</a:t>
            </a:r>
            <a:r>
              <a:rPr lang="zh-CN" altLang="en-US" dirty="0"/>
              <a:t> </a:t>
            </a:r>
            <a:r>
              <a:rPr lang="en-US" altLang="zh-CN" dirty="0"/>
              <a:t>tensor</a:t>
            </a:r>
            <a:r>
              <a:rPr lang="zh-CN" altLang="en-US" dirty="0"/>
              <a:t> </a:t>
            </a:r>
            <a:r>
              <a:rPr lang="en-US" altLang="zh-CN" dirty="0"/>
              <a:t>may</a:t>
            </a:r>
            <a:r>
              <a:rPr lang="zh-CN" altLang="en-US" dirty="0"/>
              <a:t> </a:t>
            </a:r>
            <a:r>
              <a:rPr lang="en-US" altLang="zh-CN" dirty="0"/>
              <a:t>not</a:t>
            </a:r>
            <a:r>
              <a:rPr lang="zh-CN" altLang="en-US" dirty="0"/>
              <a:t> </a:t>
            </a:r>
            <a:r>
              <a:rPr lang="en-US" altLang="zh-CN" dirty="0"/>
              <a:t>be</a:t>
            </a:r>
            <a:r>
              <a:rPr lang="zh-CN" altLang="en-US" dirty="0"/>
              <a:t> </a:t>
            </a:r>
            <a:r>
              <a:rPr lang="en-US" altLang="zh-CN" dirty="0"/>
              <a:t>a</a:t>
            </a:r>
            <a:r>
              <a:rPr lang="zh-CN" altLang="en-US" dirty="0"/>
              <a:t> </a:t>
            </a:r>
            <a:r>
              <a:rPr lang="en-US" altLang="zh-CN" dirty="0"/>
              <a:t>mixture</a:t>
            </a:r>
            <a:r>
              <a:rPr lang="zh-CN" altLang="en-US" dirty="0"/>
              <a:t> </a:t>
            </a:r>
            <a:r>
              <a:rPr lang="en-US" altLang="zh-CN" dirty="0"/>
              <a:t>strategy.</a:t>
            </a:r>
          </a:p>
          <a:p>
            <a:endParaRPr lang="en-US" dirty="0"/>
          </a:p>
          <a:p>
            <a:r>
              <a:rPr lang="en-US" altLang="zh-CN" dirty="0"/>
              <a:t>Nevertheless,</a:t>
            </a:r>
            <a:r>
              <a:rPr lang="zh-CN" altLang="en-US" dirty="0"/>
              <a:t> </a:t>
            </a:r>
            <a:r>
              <a:rPr lang="en-US" altLang="zh-CN" dirty="0"/>
              <a:t>instead</a:t>
            </a:r>
            <a:r>
              <a:rPr lang="zh-CN" altLang="en-US" dirty="0"/>
              <a:t> </a:t>
            </a:r>
            <a:r>
              <a:rPr lang="en-US" altLang="zh-CN" dirty="0"/>
              <a:t>of</a:t>
            </a:r>
            <a:r>
              <a:rPr lang="zh-CN" altLang="en-US" dirty="0"/>
              <a:t> </a:t>
            </a:r>
            <a:r>
              <a:rPr lang="en-US" altLang="zh-CN" dirty="0"/>
              <a:t>restoring</a:t>
            </a:r>
            <a:r>
              <a:rPr lang="zh-CN" altLang="en-US" dirty="0"/>
              <a:t> </a:t>
            </a:r>
            <a:r>
              <a:rPr lang="en-US" altLang="zh-CN" dirty="0"/>
              <a:t>a</a:t>
            </a:r>
            <a:r>
              <a:rPr lang="zh-CN" altLang="en-US" dirty="0"/>
              <a:t> </a:t>
            </a:r>
            <a:r>
              <a:rPr lang="en-US" altLang="zh-CN" dirty="0"/>
              <a:t>distribution</a:t>
            </a:r>
            <a:r>
              <a:rPr lang="zh-CN" altLang="en-US" dirty="0"/>
              <a:t> </a:t>
            </a:r>
            <a:r>
              <a:rPr lang="en-US" altLang="zh-CN" dirty="0"/>
              <a:t>of</a:t>
            </a:r>
            <a:r>
              <a:rPr lang="zh-CN" altLang="en-US" dirty="0"/>
              <a:t> </a:t>
            </a:r>
            <a:r>
              <a:rPr lang="en-US" altLang="zh-CN" dirty="0"/>
              <a:t>strategies,</a:t>
            </a:r>
            <a:r>
              <a:rPr lang="zh-CN" altLang="en-US" dirty="0"/>
              <a:t> </a:t>
            </a:r>
            <a:r>
              <a:rPr lang="en-US" altLang="zh-CN" dirty="0"/>
              <a:t>here</a:t>
            </a:r>
            <a:r>
              <a:rPr lang="zh-CN" altLang="en-US" dirty="0"/>
              <a:t> </a:t>
            </a:r>
            <a:r>
              <a:rPr lang="en-US" altLang="zh-CN" dirty="0"/>
              <a:t>we</a:t>
            </a:r>
            <a:r>
              <a:rPr lang="zh-CN" altLang="en-US" dirty="0"/>
              <a:t> </a:t>
            </a:r>
            <a:r>
              <a:rPr lang="en-US" altLang="zh-CN" dirty="0"/>
              <a:t>directly</a:t>
            </a:r>
            <a:r>
              <a:rPr lang="zh-CN" altLang="en-US" dirty="0"/>
              <a:t> </a:t>
            </a:r>
            <a:r>
              <a:rPr lang="en-US" altLang="zh-CN" dirty="0"/>
              <a:t>learn</a:t>
            </a:r>
            <a:r>
              <a:rPr lang="zh-CN" altLang="en-US" dirty="0"/>
              <a:t> </a:t>
            </a:r>
            <a:r>
              <a:rPr lang="en-US" altLang="zh-CN" dirty="0"/>
              <a:t>a</a:t>
            </a:r>
            <a:r>
              <a:rPr lang="zh-CN" altLang="en-US" dirty="0"/>
              <a:t> </a:t>
            </a:r>
            <a:r>
              <a:rPr lang="en-US" altLang="zh-CN" dirty="0"/>
              <a:t>matching</a:t>
            </a:r>
            <a:r>
              <a:rPr lang="zh-CN" altLang="en-US" dirty="0"/>
              <a:t> </a:t>
            </a:r>
            <a:r>
              <a:rPr lang="en-US" altLang="zh-CN" dirty="0"/>
              <a:t>Y</a:t>
            </a:r>
            <a:r>
              <a:rPr lang="zh-CN" altLang="en-US" dirty="0"/>
              <a:t> </a:t>
            </a:r>
            <a:r>
              <a:rPr lang="en-US" altLang="zh-CN" dirty="0"/>
              <a:t>that</a:t>
            </a:r>
            <a:r>
              <a:rPr lang="zh-CN" altLang="en-US" dirty="0"/>
              <a:t> </a:t>
            </a:r>
            <a:r>
              <a:rPr lang="en-US" altLang="zh-CN" dirty="0"/>
              <a:t>is</a:t>
            </a:r>
            <a:r>
              <a:rPr lang="zh-CN" altLang="en-US" dirty="0"/>
              <a:t> </a:t>
            </a:r>
            <a:r>
              <a:rPr lang="en-US" altLang="zh-CN" dirty="0"/>
              <a:t>closest</a:t>
            </a:r>
            <a:r>
              <a:rPr lang="zh-CN" altLang="en-US" dirty="0"/>
              <a:t> </a:t>
            </a:r>
            <a:r>
              <a:rPr lang="en-US" altLang="zh-CN" dirty="0"/>
              <a:t>to</a:t>
            </a:r>
            <a:r>
              <a:rPr lang="zh-CN" altLang="en-US" dirty="0"/>
              <a:t> </a:t>
            </a:r>
            <a:r>
              <a:rPr lang="en-US" altLang="zh-CN" dirty="0"/>
              <a:t>the</a:t>
            </a:r>
            <a:r>
              <a:rPr lang="zh-CN" altLang="en-US" dirty="0"/>
              <a:t> </a:t>
            </a:r>
            <a:r>
              <a:rPr lang="en-US" altLang="zh-CN" dirty="0"/>
              <a:t>predicted</a:t>
            </a:r>
            <a:r>
              <a:rPr lang="zh-CN" altLang="en-US" dirty="0"/>
              <a:t> </a:t>
            </a:r>
            <a:r>
              <a:rPr lang="en-US" altLang="zh-CN" dirty="0"/>
              <a:t>marginal</a:t>
            </a:r>
            <a:r>
              <a:rPr lang="zh-CN" altLang="en-US" dirty="0"/>
              <a:t> </a:t>
            </a:r>
            <a:r>
              <a:rPr lang="en-US" altLang="zh-CN" dirty="0"/>
              <a:t>tensor.</a:t>
            </a:r>
            <a:r>
              <a:rPr lang="zh-CN" altLang="en-US" dirty="0"/>
              <a:t> </a:t>
            </a:r>
            <a:endParaRPr lang="en-US" altLang="zh-CN" dirty="0"/>
          </a:p>
          <a:p>
            <a:endParaRPr lang="en-US" altLang="zh-CN" dirty="0"/>
          </a:p>
          <a:p>
            <a:r>
              <a:rPr lang="en-US" altLang="zh-CN" dirty="0"/>
              <a:t>This</a:t>
            </a:r>
            <a:r>
              <a:rPr lang="zh-CN" altLang="en-US" dirty="0"/>
              <a:t> </a:t>
            </a:r>
            <a:r>
              <a:rPr lang="en-US" altLang="zh-CN" dirty="0"/>
              <a:t>is</a:t>
            </a:r>
            <a:r>
              <a:rPr lang="zh-CN" altLang="en-US" dirty="0"/>
              <a:t> </a:t>
            </a:r>
            <a:r>
              <a:rPr lang="en-US" altLang="zh-CN" dirty="0"/>
              <a:t>an</a:t>
            </a:r>
            <a:r>
              <a:rPr lang="zh-CN" altLang="en-US" dirty="0"/>
              <a:t> </a:t>
            </a:r>
            <a:r>
              <a:rPr lang="en-US" altLang="zh-CN" dirty="0"/>
              <a:t>integer</a:t>
            </a:r>
            <a:r>
              <a:rPr lang="zh-CN" altLang="en-US" dirty="0"/>
              <a:t> </a:t>
            </a:r>
            <a:r>
              <a:rPr lang="en-US" altLang="zh-CN" dirty="0"/>
              <a:t>quadratic</a:t>
            </a:r>
            <a:r>
              <a:rPr lang="zh-CN" altLang="en-US" dirty="0"/>
              <a:t> </a:t>
            </a:r>
            <a:r>
              <a:rPr lang="en-US" altLang="zh-CN" dirty="0"/>
              <a:t>programming</a:t>
            </a:r>
            <a:r>
              <a:rPr lang="zh-CN" altLang="en-US" dirty="0"/>
              <a:t> </a:t>
            </a:r>
            <a:r>
              <a:rPr lang="en-US" altLang="zh-CN" dirty="0"/>
              <a:t>problem</a:t>
            </a:r>
            <a:r>
              <a:rPr lang="zh-CN" altLang="en-US" dirty="0"/>
              <a:t> </a:t>
            </a:r>
            <a:r>
              <a:rPr lang="en-US" altLang="zh-CN" dirty="0"/>
              <a:t>and</a:t>
            </a:r>
            <a:r>
              <a:rPr lang="zh-CN" altLang="en-US" dirty="0"/>
              <a:t> </a:t>
            </a:r>
            <a:r>
              <a:rPr lang="en-US" altLang="zh-CN" dirty="0"/>
              <a:t>NP-hardness</a:t>
            </a:r>
            <a:r>
              <a:rPr lang="zh-CN" altLang="en-US" dirty="0"/>
              <a:t> </a:t>
            </a:r>
            <a:r>
              <a:rPr lang="en-US" altLang="zh-CN" dirty="0"/>
              <a:t>appears</a:t>
            </a:r>
            <a:r>
              <a:rPr lang="zh-CN" altLang="en-US" dirty="0"/>
              <a:t> </a:t>
            </a:r>
            <a:r>
              <a:rPr lang="en-US" altLang="zh-CN" dirty="0"/>
              <a:t>here.</a:t>
            </a:r>
            <a:r>
              <a:rPr lang="zh-CN" altLang="en-US" dirty="0"/>
              <a:t> </a:t>
            </a:r>
            <a:r>
              <a:rPr lang="en-US" altLang="zh-CN" dirty="0"/>
              <a:t>We</a:t>
            </a:r>
            <a:r>
              <a:rPr lang="zh-CN" altLang="en-US" dirty="0"/>
              <a:t> </a:t>
            </a:r>
            <a:r>
              <a:rPr lang="en-US" altLang="zh-CN" dirty="0"/>
              <a:t>use</a:t>
            </a:r>
            <a:r>
              <a:rPr lang="zh-CN" altLang="en-US" dirty="0"/>
              <a:t> </a:t>
            </a:r>
            <a:r>
              <a:rPr lang="en-US" altLang="zh-CN" dirty="0"/>
              <a:t>approximation</a:t>
            </a:r>
            <a:r>
              <a:rPr lang="zh-CN" altLang="en-US" dirty="0"/>
              <a:t> </a:t>
            </a:r>
            <a:r>
              <a:rPr lang="en-US" altLang="zh-CN" dirty="0"/>
              <a:t>methods</a:t>
            </a:r>
            <a:r>
              <a:rPr lang="zh-CN" altLang="en-US" dirty="0"/>
              <a:t> </a:t>
            </a:r>
            <a:r>
              <a:rPr lang="en-US" altLang="zh-CN" dirty="0"/>
              <a:t>to</a:t>
            </a:r>
            <a:r>
              <a:rPr lang="zh-CN" altLang="en-US" dirty="0"/>
              <a:t> </a:t>
            </a:r>
            <a:r>
              <a:rPr lang="en-US" altLang="zh-CN" dirty="0"/>
              <a:t>solve</a:t>
            </a:r>
            <a:r>
              <a:rPr lang="zh-CN" altLang="en-US" dirty="0"/>
              <a:t> </a:t>
            </a:r>
            <a:r>
              <a:rPr lang="en-US" altLang="zh-CN" dirty="0"/>
              <a:t>it.</a:t>
            </a:r>
            <a:endParaRPr lang="en-US" dirty="0"/>
          </a:p>
          <a:p>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43</a:t>
            </a:fld>
            <a:endParaRPr lang="en-US"/>
          </a:p>
        </p:txBody>
      </p:sp>
    </p:spTree>
    <p:extLst>
      <p:ext uri="{BB962C8B-B14F-4D97-AF65-F5344CB8AC3E}">
        <p14:creationId xmlns:p14="http://schemas.microsoft.com/office/powerpoint/2010/main" val="40728033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To</a:t>
            </a:r>
            <a:r>
              <a:rPr lang="zh-CN" altLang="en-US" dirty="0"/>
              <a:t> </a:t>
            </a:r>
            <a:r>
              <a:rPr lang="en-US" altLang="zh-CN" dirty="0"/>
              <a:t>test</a:t>
            </a:r>
            <a:r>
              <a:rPr lang="zh-CN" altLang="en-US" dirty="0"/>
              <a:t> </a:t>
            </a:r>
            <a:r>
              <a:rPr lang="en-US" altLang="zh-CN" dirty="0"/>
              <a:t>our</a:t>
            </a:r>
            <a:r>
              <a:rPr lang="zh-CN" altLang="en-US" dirty="0"/>
              <a:t> </a:t>
            </a:r>
            <a:r>
              <a:rPr lang="en-US" altLang="zh-CN" dirty="0"/>
              <a:t>adversarial</a:t>
            </a:r>
            <a:r>
              <a:rPr lang="zh-CN" altLang="en-US" dirty="0"/>
              <a:t> </a:t>
            </a:r>
            <a:r>
              <a:rPr lang="en-US" altLang="zh-CN" dirty="0"/>
              <a:t>3D</a:t>
            </a:r>
            <a:r>
              <a:rPr lang="zh-CN" altLang="en-US" dirty="0"/>
              <a:t> </a:t>
            </a:r>
            <a:r>
              <a:rPr lang="en-US" altLang="zh-CN" dirty="0"/>
              <a:t>matching</a:t>
            </a:r>
            <a:r>
              <a:rPr lang="zh-CN" altLang="en-US" dirty="0"/>
              <a:t> </a:t>
            </a:r>
            <a:r>
              <a:rPr lang="en-US" altLang="zh-CN" dirty="0"/>
              <a:t>algorithm</a:t>
            </a:r>
            <a:r>
              <a:rPr lang="zh-CN" altLang="en-US" dirty="0"/>
              <a:t> </a:t>
            </a:r>
            <a:r>
              <a:rPr lang="en-US" altLang="zh-CN" dirty="0"/>
              <a:t>we</a:t>
            </a:r>
            <a:r>
              <a:rPr lang="zh-CN" altLang="en-US" dirty="0"/>
              <a:t> </a:t>
            </a:r>
            <a:r>
              <a:rPr lang="en-US" altLang="zh-CN" dirty="0"/>
              <a:t>compare</a:t>
            </a:r>
            <a:r>
              <a:rPr lang="zh-CN" altLang="en-US" dirty="0"/>
              <a:t> </a:t>
            </a:r>
            <a:r>
              <a:rPr lang="en-US" altLang="zh-CN" dirty="0"/>
              <a:t>it</a:t>
            </a:r>
            <a:r>
              <a:rPr lang="zh-CN" altLang="en-US" dirty="0"/>
              <a:t> </a:t>
            </a:r>
            <a:r>
              <a:rPr lang="en-US" altLang="zh-CN" dirty="0"/>
              <a:t>with</a:t>
            </a:r>
            <a:r>
              <a:rPr lang="zh-CN" altLang="en-US" dirty="0"/>
              <a:t> </a:t>
            </a:r>
            <a:r>
              <a:rPr lang="en-US" altLang="zh-CN" dirty="0"/>
              <a:t>two</a:t>
            </a:r>
            <a:r>
              <a:rPr lang="zh-CN" altLang="en-US" dirty="0"/>
              <a:t> </a:t>
            </a:r>
            <a:r>
              <a:rPr lang="en-US" altLang="zh-CN" dirty="0"/>
              <a:t>other</a:t>
            </a:r>
            <a:r>
              <a:rPr lang="zh-CN" altLang="en-US" dirty="0"/>
              <a:t> </a:t>
            </a:r>
            <a:r>
              <a:rPr lang="en-US" altLang="zh-CN" dirty="0"/>
              <a:t>ones.</a:t>
            </a:r>
          </a:p>
          <a:p>
            <a:endParaRPr lang="en-US" dirty="0"/>
          </a:p>
          <a:p>
            <a:r>
              <a:rPr lang="en-US" altLang="zh-CN" dirty="0"/>
              <a:t>2</a:t>
            </a:r>
            <a:r>
              <a:rPr lang="zh-CN" altLang="en-US" dirty="0"/>
              <a:t> </a:t>
            </a:r>
            <a:r>
              <a:rPr lang="en-US" altLang="zh-CN" dirty="0"/>
              <a:t>stage</a:t>
            </a:r>
            <a:r>
              <a:rPr lang="zh-CN" altLang="en-US" dirty="0"/>
              <a:t> </a:t>
            </a:r>
            <a:r>
              <a:rPr lang="en-US" altLang="zh-CN" sz="1200" dirty="0">
                <a:solidFill>
                  <a:srgbClr val="7030A0"/>
                </a:solidFill>
              </a:rPr>
              <a:t>adversarial</a:t>
            </a:r>
            <a:r>
              <a:rPr lang="zh-CN" altLang="en-US" sz="1200" dirty="0">
                <a:solidFill>
                  <a:srgbClr val="7030A0"/>
                </a:solidFill>
              </a:rPr>
              <a:t> </a:t>
            </a:r>
            <a:r>
              <a:rPr lang="en-US" altLang="zh-CN" sz="1200" dirty="0">
                <a:solidFill>
                  <a:srgbClr val="7030A0"/>
                </a:solidFill>
              </a:rPr>
              <a:t>bipartite</a:t>
            </a:r>
            <a:r>
              <a:rPr lang="zh-CN" altLang="en-US" sz="1200" dirty="0">
                <a:solidFill>
                  <a:srgbClr val="7030A0"/>
                </a:solidFill>
              </a:rPr>
              <a:t> </a:t>
            </a:r>
            <a:r>
              <a:rPr lang="en-US" altLang="zh-CN" sz="1200" dirty="0">
                <a:solidFill>
                  <a:srgbClr val="7030A0"/>
                </a:solidFill>
              </a:rPr>
              <a:t>matching.</a:t>
            </a:r>
          </a:p>
          <a:p>
            <a:endParaRPr lang="en-US" sz="1200" dirty="0">
              <a:solidFill>
                <a:srgbClr val="7030A0"/>
              </a:solidFill>
            </a:endParaRPr>
          </a:p>
          <a:p>
            <a:r>
              <a:rPr lang="en-US" altLang="zh-CN" sz="1200" dirty="0">
                <a:solidFill>
                  <a:srgbClr val="7030A0"/>
                </a:solidFill>
              </a:rPr>
              <a:t>and</a:t>
            </a:r>
            <a:r>
              <a:rPr lang="zh-CN" altLang="en-US" sz="1200" dirty="0">
                <a:solidFill>
                  <a:srgbClr val="7030A0"/>
                </a:solidFill>
              </a:rPr>
              <a:t> </a:t>
            </a:r>
            <a:r>
              <a:rPr lang="en-US" altLang="zh-CN" sz="1200" dirty="0">
                <a:solidFill>
                  <a:srgbClr val="7030A0"/>
                </a:solidFill>
              </a:rPr>
              <a:t>structured</a:t>
            </a:r>
            <a:r>
              <a:rPr lang="zh-CN" altLang="en-US" sz="1200" dirty="0">
                <a:solidFill>
                  <a:srgbClr val="7030A0"/>
                </a:solidFill>
              </a:rPr>
              <a:t> </a:t>
            </a:r>
            <a:r>
              <a:rPr lang="en-US" altLang="zh-CN" sz="1200" dirty="0">
                <a:solidFill>
                  <a:srgbClr val="7030A0"/>
                </a:solidFill>
              </a:rPr>
              <a:t>SVM.</a:t>
            </a:r>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44</a:t>
            </a:fld>
            <a:endParaRPr lang="en-US"/>
          </a:p>
        </p:txBody>
      </p:sp>
    </p:spTree>
    <p:extLst>
      <p:ext uri="{BB962C8B-B14F-4D97-AF65-F5344CB8AC3E}">
        <p14:creationId xmlns:p14="http://schemas.microsoft.com/office/powerpoint/2010/main" val="3133059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first</a:t>
            </a:r>
            <a:r>
              <a:rPr lang="zh-CN" altLang="en-US" dirty="0"/>
              <a:t> </a:t>
            </a:r>
            <a:r>
              <a:rPr lang="en-US" altLang="zh-CN" dirty="0"/>
              <a:t>tried</a:t>
            </a:r>
            <a:r>
              <a:rPr lang="zh-CN" altLang="en-US" dirty="0"/>
              <a:t> </a:t>
            </a:r>
            <a:r>
              <a:rPr lang="en-US" altLang="zh-CN" dirty="0"/>
              <a:t>them</a:t>
            </a:r>
            <a:r>
              <a:rPr lang="zh-CN" altLang="en-US" dirty="0"/>
              <a:t> </a:t>
            </a:r>
            <a:r>
              <a:rPr lang="en-US" altLang="zh-CN" dirty="0"/>
              <a:t>on</a:t>
            </a:r>
            <a:r>
              <a:rPr lang="zh-CN" altLang="en-US" dirty="0"/>
              <a:t> </a:t>
            </a:r>
            <a:r>
              <a:rPr lang="en-US" altLang="zh-CN" dirty="0"/>
              <a:t>some</a:t>
            </a:r>
            <a:r>
              <a:rPr lang="zh-CN" altLang="en-US" dirty="0"/>
              <a:t> </a:t>
            </a:r>
            <a:r>
              <a:rPr lang="en-US" altLang="zh-CN" dirty="0"/>
              <a:t>synthetic</a:t>
            </a:r>
            <a:r>
              <a:rPr lang="zh-CN" altLang="en-US" dirty="0"/>
              <a:t> </a:t>
            </a:r>
            <a:r>
              <a:rPr lang="en-US" altLang="zh-CN" dirty="0"/>
              <a:t>data</a:t>
            </a:r>
          </a:p>
          <a:p>
            <a:endParaRPr lang="en-US" dirty="0"/>
          </a:p>
          <a:p>
            <a:r>
              <a:rPr lang="en-US" altLang="zh-CN" dirty="0"/>
              <a:t>using</a:t>
            </a:r>
            <a:r>
              <a:rPr lang="zh-CN" altLang="en-US" dirty="0"/>
              <a:t> </a:t>
            </a:r>
            <a:r>
              <a:rPr lang="en-US" altLang="zh-CN" dirty="0"/>
              <a:t>some</a:t>
            </a:r>
            <a:r>
              <a:rPr lang="zh-CN" altLang="en-US" dirty="0"/>
              <a:t> </a:t>
            </a:r>
            <a:r>
              <a:rPr lang="en-US" altLang="zh-CN" dirty="0"/>
              <a:t>general</a:t>
            </a:r>
            <a:r>
              <a:rPr lang="zh-CN" altLang="en-US" dirty="0"/>
              <a:t> </a:t>
            </a:r>
            <a:r>
              <a:rPr lang="en-US" altLang="zh-CN" dirty="0"/>
              <a:t>numerical</a:t>
            </a:r>
            <a:r>
              <a:rPr lang="zh-CN" altLang="en-US" dirty="0"/>
              <a:t> </a:t>
            </a:r>
            <a:r>
              <a:rPr lang="en-US" altLang="zh-CN" dirty="0"/>
              <a:t>features.</a:t>
            </a:r>
            <a:endParaRPr lang="en-US" dirty="0"/>
          </a:p>
          <a:p>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45</a:t>
            </a:fld>
            <a:endParaRPr lang="en-US"/>
          </a:p>
        </p:txBody>
      </p:sp>
    </p:spTree>
    <p:extLst>
      <p:ext uri="{BB962C8B-B14F-4D97-AF65-F5344CB8AC3E}">
        <p14:creationId xmlns:p14="http://schemas.microsoft.com/office/powerpoint/2010/main" val="10706978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results</a:t>
            </a:r>
            <a:r>
              <a:rPr lang="zh-CN" altLang="en-US" dirty="0"/>
              <a:t> </a:t>
            </a:r>
            <a:r>
              <a:rPr lang="en-US" altLang="zh-CN" dirty="0"/>
              <a:t>showed</a:t>
            </a:r>
            <a:r>
              <a:rPr lang="zh-CN" altLang="en-US" dirty="0"/>
              <a:t> </a:t>
            </a:r>
            <a:r>
              <a:rPr lang="en-US" altLang="zh-CN" dirty="0"/>
              <a:t>that</a:t>
            </a:r>
            <a:r>
              <a:rPr lang="zh-CN" altLang="en-US" dirty="0"/>
              <a:t> </a:t>
            </a:r>
            <a:r>
              <a:rPr lang="en-US" altLang="zh-CN" dirty="0"/>
              <a:t>the</a:t>
            </a:r>
            <a:r>
              <a:rPr lang="zh-CN" altLang="en-US" dirty="0"/>
              <a:t> </a:t>
            </a:r>
            <a:r>
              <a:rPr lang="en-US" altLang="zh-CN" dirty="0"/>
              <a:t>3D</a:t>
            </a:r>
            <a:r>
              <a:rPr lang="zh-CN" altLang="en-US" dirty="0"/>
              <a:t> </a:t>
            </a:r>
            <a:r>
              <a:rPr lang="en-US" altLang="zh-CN" dirty="0"/>
              <a:t>matching</a:t>
            </a:r>
            <a:r>
              <a:rPr lang="zh-CN" altLang="en-US" dirty="0"/>
              <a:t> </a:t>
            </a:r>
            <a:r>
              <a:rPr lang="en-US" altLang="zh-CN" dirty="0"/>
              <a:t>worked better in general.</a:t>
            </a:r>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46</a:t>
            </a:fld>
            <a:endParaRPr lang="en-US"/>
          </a:p>
        </p:txBody>
      </p:sp>
    </p:spTree>
    <p:extLst>
      <p:ext uri="{BB962C8B-B14F-4D97-AF65-F5344CB8AC3E}">
        <p14:creationId xmlns:p14="http://schemas.microsoft.com/office/powerpoint/2010/main" val="40029892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also</a:t>
            </a:r>
            <a:r>
              <a:rPr lang="zh-CN" altLang="en-US" dirty="0"/>
              <a:t> </a:t>
            </a:r>
            <a:r>
              <a:rPr lang="en-US" altLang="zh-CN" dirty="0"/>
              <a:t>applied</a:t>
            </a:r>
            <a:r>
              <a:rPr lang="zh-CN" altLang="en-US" dirty="0"/>
              <a:t> </a:t>
            </a:r>
            <a:r>
              <a:rPr lang="en-US" altLang="zh-CN" dirty="0"/>
              <a:t>the</a:t>
            </a:r>
            <a:r>
              <a:rPr lang="zh-CN" altLang="en-US" dirty="0"/>
              <a:t> </a:t>
            </a:r>
            <a:r>
              <a:rPr lang="en-US" altLang="zh-CN" dirty="0"/>
              <a:t>algorithms</a:t>
            </a:r>
            <a:r>
              <a:rPr lang="zh-CN" altLang="en-US" dirty="0"/>
              <a:t> </a:t>
            </a:r>
            <a:r>
              <a:rPr lang="en-US" altLang="zh-CN" dirty="0"/>
              <a:t>on</a:t>
            </a:r>
            <a:r>
              <a:rPr lang="zh-CN" altLang="en-US" dirty="0"/>
              <a:t> </a:t>
            </a:r>
            <a:r>
              <a:rPr lang="en-US" altLang="zh-CN" dirty="0"/>
              <a:t>video</a:t>
            </a:r>
            <a:r>
              <a:rPr lang="zh-CN" altLang="en-US" dirty="0"/>
              <a:t> </a:t>
            </a:r>
            <a:r>
              <a:rPr lang="en-US" altLang="zh-CN" dirty="0"/>
              <a:t>tracking</a:t>
            </a:r>
            <a:r>
              <a:rPr lang="zh-CN" altLang="en-US" dirty="0"/>
              <a:t> </a:t>
            </a:r>
            <a:r>
              <a:rPr lang="en-US" altLang="zh-CN" dirty="0"/>
              <a:t>dataset</a:t>
            </a:r>
            <a:r>
              <a:rPr lang="zh-CN" altLang="en-US" dirty="0"/>
              <a:t> </a:t>
            </a:r>
            <a:r>
              <a:rPr lang="en-US" altLang="zh-CN" dirty="0"/>
              <a:t>TUD</a:t>
            </a:r>
            <a:r>
              <a:rPr lang="zh-CN" altLang="en-US" dirty="0"/>
              <a:t> </a:t>
            </a:r>
            <a:r>
              <a:rPr lang="en-US" altLang="zh-CN" dirty="0"/>
              <a:t>and</a:t>
            </a:r>
            <a:r>
              <a:rPr lang="zh-CN" altLang="en-US" dirty="0"/>
              <a:t> </a:t>
            </a:r>
            <a:r>
              <a:rPr lang="en-US" altLang="zh-CN" dirty="0"/>
              <a:t>ETH.</a:t>
            </a:r>
            <a:r>
              <a:rPr lang="zh-CN" altLang="en-US" dirty="0"/>
              <a:t> </a:t>
            </a:r>
            <a:endParaRPr lang="en-US" altLang="zh-CN" dirty="0"/>
          </a:p>
          <a:p>
            <a:endParaRPr lang="en-US" altLang="zh-CN" dirty="0"/>
          </a:p>
          <a:p>
            <a:r>
              <a:rPr lang="en-US" altLang="zh-CN" dirty="0"/>
              <a:t>We</a:t>
            </a:r>
            <a:r>
              <a:rPr lang="zh-CN" altLang="en-US" dirty="0"/>
              <a:t> </a:t>
            </a:r>
            <a:r>
              <a:rPr lang="en-US" altLang="zh-CN" dirty="0"/>
              <a:t>used</a:t>
            </a:r>
            <a:r>
              <a:rPr lang="zh-CN" altLang="en-US" dirty="0"/>
              <a:t> </a:t>
            </a:r>
            <a:r>
              <a:rPr lang="en-US" altLang="zh-CN" dirty="0"/>
              <a:t>several</a:t>
            </a:r>
            <a:r>
              <a:rPr lang="zh-CN" altLang="en-US" dirty="0"/>
              <a:t> </a:t>
            </a:r>
            <a:r>
              <a:rPr lang="en-US" altLang="zh-CN" dirty="0"/>
              <a:t>methods</a:t>
            </a:r>
            <a:r>
              <a:rPr lang="zh-CN" altLang="en-US" dirty="0"/>
              <a:t> </a:t>
            </a:r>
            <a:r>
              <a:rPr lang="en-US" altLang="zh-CN" dirty="0"/>
              <a:t>to</a:t>
            </a:r>
            <a:r>
              <a:rPr lang="zh-CN" altLang="en-US" dirty="0"/>
              <a:t> </a:t>
            </a:r>
            <a:r>
              <a:rPr lang="en-US" altLang="zh-CN" dirty="0"/>
              <a:t>transform</a:t>
            </a:r>
            <a:r>
              <a:rPr lang="zh-CN" altLang="en-US" dirty="0"/>
              <a:t> </a:t>
            </a:r>
            <a:r>
              <a:rPr lang="en-US" altLang="zh-CN" dirty="0"/>
              <a:t>it</a:t>
            </a:r>
            <a:r>
              <a:rPr lang="zh-CN" altLang="en-US" dirty="0"/>
              <a:t> </a:t>
            </a:r>
            <a:r>
              <a:rPr lang="en-US" altLang="zh-CN" dirty="0"/>
              <a:t>into</a:t>
            </a:r>
            <a:r>
              <a:rPr lang="zh-CN" altLang="en-US" dirty="0"/>
              <a:t> </a:t>
            </a:r>
            <a:r>
              <a:rPr lang="en-US" altLang="zh-CN" dirty="0"/>
              <a:t>a</a:t>
            </a:r>
            <a:r>
              <a:rPr lang="zh-CN" altLang="en-US" dirty="0"/>
              <a:t> </a:t>
            </a:r>
            <a:r>
              <a:rPr lang="en-US" altLang="zh-CN" dirty="0"/>
              <a:t>3D</a:t>
            </a:r>
            <a:r>
              <a:rPr lang="zh-CN" altLang="en-US" dirty="0"/>
              <a:t> </a:t>
            </a:r>
            <a:r>
              <a:rPr lang="en-US" altLang="zh-CN" dirty="0"/>
              <a:t>matching</a:t>
            </a:r>
            <a:r>
              <a:rPr lang="zh-CN" altLang="en-US" dirty="0"/>
              <a:t> </a:t>
            </a:r>
            <a:r>
              <a:rPr lang="en-US" altLang="zh-CN" dirty="0"/>
              <a:t>problem.</a:t>
            </a:r>
          </a:p>
          <a:p>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47</a:t>
            </a:fld>
            <a:endParaRPr lang="en-US"/>
          </a:p>
        </p:txBody>
      </p:sp>
    </p:spTree>
    <p:extLst>
      <p:ext uri="{BB962C8B-B14F-4D97-AF65-F5344CB8AC3E}">
        <p14:creationId xmlns:p14="http://schemas.microsoft.com/office/powerpoint/2010/main" val="21351624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Here</a:t>
            </a:r>
            <a:r>
              <a:rPr lang="zh-CN" altLang="en-US" dirty="0"/>
              <a:t> </a:t>
            </a:r>
            <a:r>
              <a:rPr lang="en-US" altLang="zh-CN" dirty="0"/>
              <a:t>are</a:t>
            </a:r>
            <a:r>
              <a:rPr lang="zh-CN" altLang="en-US" dirty="0"/>
              <a:t> </a:t>
            </a:r>
            <a:r>
              <a:rPr lang="en-US" altLang="zh-CN" dirty="0"/>
              <a:t>the</a:t>
            </a:r>
            <a:r>
              <a:rPr lang="zh-CN" altLang="en-US" dirty="0"/>
              <a:t> </a:t>
            </a:r>
            <a:r>
              <a:rPr lang="en-US" altLang="zh-CN" dirty="0"/>
              <a:t>results.</a:t>
            </a:r>
          </a:p>
          <a:p>
            <a:endParaRPr lang="en-US" altLang="zh-CN" dirty="0"/>
          </a:p>
          <a:p>
            <a:r>
              <a:rPr lang="en-US" altLang="zh-CN" dirty="0"/>
              <a:t>We</a:t>
            </a:r>
            <a:r>
              <a:rPr lang="zh-CN" altLang="en-US" dirty="0"/>
              <a:t> </a:t>
            </a:r>
            <a:r>
              <a:rPr lang="en-US" altLang="zh-CN" dirty="0"/>
              <a:t>adopted</a:t>
            </a:r>
            <a:r>
              <a:rPr lang="zh-CN" altLang="en-US" dirty="0"/>
              <a:t> </a:t>
            </a:r>
            <a:r>
              <a:rPr lang="en-US" altLang="zh-CN" dirty="0"/>
              <a:t>several</a:t>
            </a:r>
            <a:r>
              <a:rPr lang="zh-CN" altLang="en-US" dirty="0"/>
              <a:t> </a:t>
            </a:r>
            <a:r>
              <a:rPr lang="en-US" altLang="zh-CN" dirty="0"/>
              <a:t>commonly</a:t>
            </a:r>
            <a:r>
              <a:rPr lang="zh-CN" altLang="en-US" dirty="0"/>
              <a:t> </a:t>
            </a:r>
            <a:r>
              <a:rPr lang="en-US" altLang="zh-CN" dirty="0"/>
              <a:t>used</a:t>
            </a:r>
            <a:r>
              <a:rPr lang="zh-CN" altLang="en-US" dirty="0"/>
              <a:t> </a:t>
            </a:r>
            <a:r>
              <a:rPr lang="en-US" altLang="zh-CN" dirty="0"/>
              <a:t>image</a:t>
            </a:r>
            <a:r>
              <a:rPr lang="zh-CN" altLang="en-US" dirty="0"/>
              <a:t> </a:t>
            </a:r>
            <a:r>
              <a:rPr lang="en-US" altLang="zh-CN" dirty="0"/>
              <a:t>features.</a:t>
            </a:r>
          </a:p>
          <a:p>
            <a:endParaRPr lang="en-US" dirty="0"/>
          </a:p>
          <a:p>
            <a:r>
              <a:rPr lang="en-US" altLang="zh-CN" dirty="0"/>
              <a:t>The</a:t>
            </a:r>
            <a:r>
              <a:rPr lang="zh-CN" altLang="en-US" dirty="0"/>
              <a:t> </a:t>
            </a:r>
            <a:r>
              <a:rPr lang="en-US" altLang="zh-CN" dirty="0"/>
              <a:t>results</a:t>
            </a:r>
            <a:r>
              <a:rPr lang="zh-CN" altLang="en-US" dirty="0"/>
              <a:t> </a:t>
            </a:r>
            <a:r>
              <a:rPr lang="en-US" altLang="zh-CN" dirty="0"/>
              <a:t>also</a:t>
            </a:r>
            <a:r>
              <a:rPr lang="zh-CN" altLang="en-US" dirty="0"/>
              <a:t> </a:t>
            </a:r>
            <a:r>
              <a:rPr lang="en-US" altLang="zh-CN" dirty="0"/>
              <a:t>showed</a:t>
            </a:r>
            <a:r>
              <a:rPr lang="zh-CN" altLang="en-US" dirty="0"/>
              <a:t> </a:t>
            </a:r>
            <a:r>
              <a:rPr lang="en-US" altLang="zh-CN" dirty="0"/>
              <a:t>that</a:t>
            </a:r>
            <a:r>
              <a:rPr lang="zh-CN" altLang="en-US" dirty="0"/>
              <a:t> </a:t>
            </a:r>
            <a:r>
              <a:rPr lang="en-US" altLang="zh-CN" dirty="0"/>
              <a:t>considering</a:t>
            </a:r>
            <a:r>
              <a:rPr lang="zh-CN" altLang="en-US" dirty="0"/>
              <a:t> </a:t>
            </a:r>
            <a:r>
              <a:rPr lang="en-US" altLang="zh-CN" dirty="0"/>
              <a:t>3</a:t>
            </a:r>
            <a:r>
              <a:rPr lang="zh-CN" altLang="en-US" dirty="0"/>
              <a:t> </a:t>
            </a:r>
            <a:r>
              <a:rPr lang="en-US" altLang="zh-CN" dirty="0"/>
              <a:t>frames</a:t>
            </a:r>
            <a:r>
              <a:rPr lang="zh-CN" altLang="en-US" dirty="0"/>
              <a:t> </a:t>
            </a:r>
            <a:r>
              <a:rPr lang="en-US" altLang="zh-CN" dirty="0"/>
              <a:t>together helped</a:t>
            </a:r>
            <a:r>
              <a:rPr lang="zh-CN" altLang="en-US" dirty="0"/>
              <a:t> </a:t>
            </a:r>
            <a:r>
              <a:rPr lang="en-US" altLang="zh-CN" dirty="0"/>
              <a:t>and</a:t>
            </a:r>
            <a:r>
              <a:rPr lang="zh-CN" altLang="en-US" dirty="0"/>
              <a:t> </a:t>
            </a:r>
            <a:r>
              <a:rPr lang="en-US" altLang="zh-CN" dirty="0"/>
              <a:t>adversarial</a:t>
            </a:r>
            <a:r>
              <a:rPr lang="zh-CN" altLang="en-US" dirty="0"/>
              <a:t> </a:t>
            </a:r>
            <a:r>
              <a:rPr lang="en-US" altLang="zh-CN" dirty="0"/>
              <a:t>learning</a:t>
            </a:r>
            <a:r>
              <a:rPr lang="zh-CN" altLang="en-US" dirty="0"/>
              <a:t> </a:t>
            </a:r>
            <a:r>
              <a:rPr lang="en-US" altLang="zh-CN" dirty="0"/>
              <a:t>performed</a:t>
            </a:r>
            <a:r>
              <a:rPr lang="zh-CN" altLang="en-US" dirty="0"/>
              <a:t> </a:t>
            </a:r>
            <a:r>
              <a:rPr lang="en-US" altLang="zh-CN" dirty="0"/>
              <a:t>better</a:t>
            </a:r>
            <a:r>
              <a:rPr lang="zh-CN" altLang="en-US" dirty="0"/>
              <a:t> </a:t>
            </a:r>
            <a:r>
              <a:rPr lang="en-US" altLang="zh-CN" dirty="0"/>
              <a:t>than</a:t>
            </a:r>
            <a:r>
              <a:rPr lang="zh-CN" altLang="en-US" dirty="0"/>
              <a:t> </a:t>
            </a:r>
            <a:r>
              <a:rPr lang="en-US" altLang="zh-CN" dirty="0"/>
              <a:t>structure</a:t>
            </a:r>
            <a:r>
              <a:rPr lang="zh-CN" altLang="en-US" dirty="0"/>
              <a:t> </a:t>
            </a:r>
            <a:r>
              <a:rPr lang="en-US" altLang="zh-CN" dirty="0"/>
              <a:t>SVM</a:t>
            </a:r>
            <a:r>
              <a:rPr lang="zh-CN" altLang="en-US" dirty="0"/>
              <a:t> </a:t>
            </a:r>
            <a:r>
              <a:rPr lang="en-US" altLang="zh-CN" dirty="0"/>
              <a:t>here.</a:t>
            </a:r>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48</a:t>
            </a:fld>
            <a:endParaRPr lang="en-US"/>
          </a:p>
        </p:txBody>
      </p:sp>
    </p:spTree>
    <p:extLst>
      <p:ext uri="{BB962C8B-B14F-4D97-AF65-F5344CB8AC3E}">
        <p14:creationId xmlns:p14="http://schemas.microsoft.com/office/powerpoint/2010/main" val="795324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can extend it to multiclass case by creating terminal nodes for each of the classes and construct a graph connecting each item to all the classes and connect the items themselves according to the pairwise features to form a multiway cut problem. In this problem we need to find a set of edges i.e. cuts with minimal summed weights, so that removing them will disconnect all the terminal nodes. When this is done, the items still connected with one of the terminal node can be viewed as been classified to that label.</a:t>
            </a:r>
          </a:p>
          <a:p>
            <a:endParaRPr lang="en-US" dirty="0"/>
          </a:p>
          <a:p>
            <a:r>
              <a:rPr lang="en-US" dirty="0"/>
              <a:t>The multiway cut problem can be viewed as this linear integral programming problem. To understand this relation, we can view the multiway cut problem in an opposite way, in which we can try to add as much nodes as possible from the graph with no edges without making the terminal nodes connected.</a:t>
            </a:r>
          </a:p>
          <a:p>
            <a:endParaRPr lang="en-US" dirty="0"/>
          </a:p>
          <a:p>
            <a:r>
              <a:rPr lang="en-US" dirty="0"/>
              <a:t>Those \mu s are 0-1 indicator functions telling us the connection of the edges. The constrain forcing them sum up to 1, cause all the items must be connected with only one terminal node. </a:t>
            </a:r>
          </a:p>
          <a:p>
            <a:endParaRPr lang="en-US" dirty="0"/>
          </a:p>
          <a:p>
            <a:r>
              <a:rPr lang="en-US" dirty="0"/>
              <a:t>The inequation constraints force two items are connected only if they are connected to the same terminal node.</a:t>
            </a:r>
          </a:p>
          <a:p>
            <a:endParaRPr lang="en-US" dirty="0"/>
          </a:p>
          <a:p>
            <a:r>
              <a:rPr lang="en-US" dirty="0"/>
              <a:t>And the learning problem will be given ground truth of multiway cuts, learn the appropriate weights that can lead to the given results. </a:t>
            </a:r>
          </a:p>
        </p:txBody>
      </p:sp>
      <p:sp>
        <p:nvSpPr>
          <p:cNvPr id="4" name="Slide Number Placeholder 3"/>
          <p:cNvSpPr>
            <a:spLocks noGrp="1"/>
          </p:cNvSpPr>
          <p:nvPr>
            <p:ph type="sldNum" sz="quarter" idx="10"/>
          </p:nvPr>
        </p:nvSpPr>
        <p:spPr/>
        <p:txBody>
          <a:bodyPr/>
          <a:lstStyle/>
          <a:p>
            <a:fld id="{E265D4D3-0765-422D-93CA-E698D38659CC}" type="slidenum">
              <a:rPr lang="en-US" smtClean="0"/>
              <a:t>4</a:t>
            </a:fld>
            <a:endParaRPr lang="en-US"/>
          </a:p>
        </p:txBody>
      </p:sp>
    </p:spTree>
    <p:extLst>
      <p:ext uri="{BB962C8B-B14F-4D97-AF65-F5344CB8AC3E}">
        <p14:creationId xmlns:p14="http://schemas.microsoft.com/office/powerpoint/2010/main" val="39605477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Now</a:t>
            </a:r>
            <a:r>
              <a:rPr lang="zh-CN" altLang="en-US" dirty="0"/>
              <a:t> </a:t>
            </a:r>
            <a:r>
              <a:rPr lang="en-US" altLang="zh-CN" dirty="0"/>
              <a:t>let's</a:t>
            </a:r>
            <a:r>
              <a:rPr lang="zh-CN" altLang="en-US" dirty="0"/>
              <a:t> </a:t>
            </a:r>
            <a:r>
              <a:rPr lang="en-US" altLang="zh-CN" dirty="0"/>
              <a:t>make</a:t>
            </a:r>
            <a:r>
              <a:rPr lang="zh-CN" altLang="en-US" dirty="0"/>
              <a:t> </a:t>
            </a:r>
            <a:r>
              <a:rPr lang="en-US" altLang="zh-CN" dirty="0"/>
              <a:t>a</a:t>
            </a:r>
            <a:r>
              <a:rPr lang="zh-CN" altLang="en-US" dirty="0"/>
              <a:t> </a:t>
            </a:r>
            <a:r>
              <a:rPr lang="en-US" altLang="zh-CN" dirty="0"/>
              <a:t>conclusion</a:t>
            </a:r>
            <a:r>
              <a:rPr lang="zh-CN" altLang="en-US" dirty="0"/>
              <a:t> </a:t>
            </a:r>
            <a:r>
              <a:rPr lang="en-US" altLang="zh-CN" dirty="0"/>
              <a:t>and</a:t>
            </a:r>
            <a:r>
              <a:rPr lang="zh-CN" altLang="en-US" dirty="0"/>
              <a:t> </a:t>
            </a:r>
            <a:r>
              <a:rPr lang="en-US" altLang="zh-CN" dirty="0"/>
              <a:t>think</a:t>
            </a:r>
            <a:r>
              <a:rPr lang="zh-CN" altLang="en-US" dirty="0"/>
              <a:t> </a:t>
            </a:r>
            <a:r>
              <a:rPr lang="en-US" altLang="zh-CN" dirty="0"/>
              <a:t>about</a:t>
            </a:r>
            <a:r>
              <a:rPr lang="zh-CN" altLang="en-US" dirty="0"/>
              <a:t> </a:t>
            </a:r>
            <a:r>
              <a:rPr lang="en-US" altLang="zh-CN" dirty="0"/>
              <a:t>possible</a:t>
            </a:r>
            <a:r>
              <a:rPr lang="zh-CN" altLang="en-US" dirty="0"/>
              <a:t> </a:t>
            </a:r>
            <a:r>
              <a:rPr lang="en-US" altLang="zh-CN" dirty="0"/>
              <a:t>directions</a:t>
            </a:r>
            <a:r>
              <a:rPr lang="zh-CN" altLang="en-US" dirty="0"/>
              <a:t> </a:t>
            </a:r>
            <a:r>
              <a:rPr lang="en-US" altLang="zh-CN" dirty="0"/>
              <a:t>for</a:t>
            </a:r>
            <a:r>
              <a:rPr lang="zh-CN" altLang="en-US" dirty="0"/>
              <a:t> </a:t>
            </a:r>
            <a:r>
              <a:rPr lang="en-US" altLang="zh-CN" dirty="0"/>
              <a:t>future</a:t>
            </a:r>
            <a:r>
              <a:rPr lang="zh-CN" altLang="en-US" dirty="0"/>
              <a:t> </a:t>
            </a:r>
            <a:r>
              <a:rPr lang="en-US" altLang="zh-CN" dirty="0"/>
              <a:t>works.</a:t>
            </a:r>
            <a:endParaRPr lang="en-US" dirty="0"/>
          </a:p>
          <a:p>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49</a:t>
            </a:fld>
            <a:endParaRPr lang="en-US"/>
          </a:p>
        </p:txBody>
      </p:sp>
    </p:spTree>
    <p:extLst>
      <p:ext uri="{BB962C8B-B14F-4D97-AF65-F5344CB8AC3E}">
        <p14:creationId xmlns:p14="http://schemas.microsoft.com/office/powerpoint/2010/main" val="1746147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a:t>
            </a:r>
            <a:r>
              <a:rPr lang="zh-CN" altLang="en-US" dirty="0"/>
              <a:t> </a:t>
            </a:r>
            <a:r>
              <a:rPr lang="en-US" altLang="zh-CN" dirty="0"/>
              <a:t>this</a:t>
            </a:r>
            <a:r>
              <a:rPr lang="zh-CN" altLang="en-US" dirty="0"/>
              <a:t> </a:t>
            </a:r>
            <a:r>
              <a:rPr lang="en-US" altLang="zh-CN" dirty="0"/>
              <a:t>paper</a:t>
            </a:r>
            <a:r>
              <a:rPr lang="zh-CN" altLang="en-US" dirty="0"/>
              <a:t> </a:t>
            </a:r>
            <a:r>
              <a:rPr lang="en-US" altLang="zh-CN" dirty="0"/>
              <a:t>we</a:t>
            </a:r>
            <a:r>
              <a:rPr lang="zh-CN" altLang="en-US" dirty="0"/>
              <a:t> </a:t>
            </a:r>
            <a:r>
              <a:rPr lang="en-US" altLang="zh-CN" dirty="0"/>
              <a:t>extended</a:t>
            </a:r>
            <a:r>
              <a:rPr lang="zh-CN" altLang="en-US" dirty="0"/>
              <a:t> </a:t>
            </a:r>
            <a:r>
              <a:rPr lang="en-US" altLang="zh-CN" dirty="0"/>
              <a:t>the</a:t>
            </a:r>
            <a:r>
              <a:rPr lang="zh-CN" altLang="en-US" dirty="0"/>
              <a:t> </a:t>
            </a:r>
            <a:r>
              <a:rPr lang="en-US" altLang="zh-CN" dirty="0"/>
              <a:t>marginal</a:t>
            </a:r>
            <a:r>
              <a:rPr lang="zh-CN" altLang="en-US" dirty="0"/>
              <a:t> </a:t>
            </a:r>
            <a:r>
              <a:rPr lang="en-US" altLang="zh-CN" dirty="0"/>
              <a:t>method</a:t>
            </a:r>
            <a:r>
              <a:rPr lang="zh-CN" altLang="en-US" dirty="0"/>
              <a:t> </a:t>
            </a:r>
            <a:r>
              <a:rPr lang="en-US" altLang="zh-CN" dirty="0"/>
              <a:t>to</a:t>
            </a:r>
            <a:r>
              <a:rPr lang="zh-CN" altLang="en-US" dirty="0"/>
              <a:t> </a:t>
            </a:r>
            <a:r>
              <a:rPr lang="en-US" altLang="zh-CN" dirty="0"/>
              <a:t>3D</a:t>
            </a:r>
            <a:r>
              <a:rPr lang="zh-CN" altLang="en-US" dirty="0"/>
              <a:t> </a:t>
            </a:r>
            <a:r>
              <a:rPr lang="en-US" altLang="zh-CN" dirty="0"/>
              <a:t>matching</a:t>
            </a:r>
            <a:r>
              <a:rPr lang="zh-CN" altLang="en-US" dirty="0"/>
              <a:t> </a:t>
            </a:r>
            <a:r>
              <a:rPr lang="en-US" altLang="zh-CN" dirty="0"/>
              <a:t>and</a:t>
            </a:r>
            <a:r>
              <a:rPr lang="zh-CN" altLang="en-US" dirty="0"/>
              <a:t> </a:t>
            </a:r>
            <a:r>
              <a:rPr lang="en-US" altLang="zh-CN" dirty="0"/>
              <a:t>succeeded</a:t>
            </a:r>
            <a:r>
              <a:rPr lang="zh-CN" altLang="en-US" dirty="0"/>
              <a:t> </a:t>
            </a:r>
            <a:r>
              <a:rPr lang="en-US" altLang="zh-CN" dirty="0"/>
              <a:t>in</a:t>
            </a:r>
            <a:r>
              <a:rPr lang="zh-CN" altLang="en-US" dirty="0"/>
              <a:t> </a:t>
            </a:r>
            <a:r>
              <a:rPr lang="en-US" altLang="zh-CN" dirty="0"/>
              <a:t>avoiding</a:t>
            </a:r>
            <a:r>
              <a:rPr lang="zh-CN" altLang="en-US" dirty="0"/>
              <a:t> </a:t>
            </a:r>
            <a:r>
              <a:rPr lang="en-US" altLang="zh-CN" dirty="0"/>
              <a:t>solving</a:t>
            </a:r>
            <a:r>
              <a:rPr lang="zh-CN" altLang="en-US" dirty="0"/>
              <a:t> </a:t>
            </a:r>
            <a:r>
              <a:rPr lang="en-US" altLang="zh-CN" dirty="0"/>
              <a:t>NP-hard</a:t>
            </a:r>
            <a:r>
              <a:rPr lang="zh-CN" altLang="en-US" dirty="0"/>
              <a:t> </a:t>
            </a:r>
            <a:r>
              <a:rPr lang="en-US" altLang="zh-CN" dirty="0"/>
              <a:t>problems</a:t>
            </a:r>
            <a:r>
              <a:rPr lang="zh-CN" altLang="en-US" dirty="0"/>
              <a:t> </a:t>
            </a:r>
            <a:r>
              <a:rPr lang="en-US" altLang="zh-CN" dirty="0"/>
              <a:t>in</a:t>
            </a:r>
            <a:r>
              <a:rPr lang="zh-CN" altLang="en-US" dirty="0"/>
              <a:t> </a:t>
            </a:r>
            <a:r>
              <a:rPr lang="en-US" altLang="zh-CN" dirty="0"/>
              <a:t>training.</a:t>
            </a:r>
            <a:br>
              <a:rPr lang="en-US" altLang="zh-CN" dirty="0"/>
            </a:b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It</a:t>
            </a:r>
            <a:r>
              <a:rPr lang="zh-CN" altLang="en-US" dirty="0"/>
              <a:t> </a:t>
            </a:r>
            <a:r>
              <a:rPr lang="en-US" altLang="zh-CN" dirty="0"/>
              <a:t>is</a:t>
            </a:r>
            <a:r>
              <a:rPr lang="zh-CN" altLang="en-US" dirty="0"/>
              <a:t> </a:t>
            </a:r>
            <a:r>
              <a:rPr lang="en-US" altLang="zh-CN" dirty="0"/>
              <a:t>efficient</a:t>
            </a:r>
            <a:r>
              <a:rPr lang="zh-CN" altLang="en-US" dirty="0"/>
              <a:t> </a:t>
            </a:r>
            <a:r>
              <a:rPr lang="en-US" altLang="zh-CN" dirty="0"/>
              <a:t>in</a:t>
            </a:r>
            <a:r>
              <a:rPr lang="zh-CN" altLang="en-US" dirty="0"/>
              <a:t> </a:t>
            </a:r>
            <a:r>
              <a:rPr lang="en-US" altLang="zh-CN" dirty="0"/>
              <a:t>two</a:t>
            </a:r>
            <a:r>
              <a:rPr lang="zh-CN" altLang="en-US" dirty="0"/>
              <a:t> </a:t>
            </a:r>
            <a:r>
              <a:rPr lang="en-US" altLang="zh-CN" dirty="0"/>
              <a:t>different</a:t>
            </a:r>
            <a:r>
              <a:rPr lang="zh-CN" altLang="en-US" dirty="0"/>
              <a:t> </a:t>
            </a:r>
            <a:r>
              <a:rPr lang="en-US" altLang="zh-CN" dirty="0"/>
              <a:t>ways.</a:t>
            </a:r>
            <a:r>
              <a:rPr lang="zh-CN" altLang="en-US" dirty="0"/>
              <a:t> </a:t>
            </a:r>
            <a:r>
              <a:rPr lang="en-US" altLang="zh-CN" dirty="0"/>
              <a:t>The</a:t>
            </a:r>
            <a:r>
              <a:rPr lang="zh-CN" altLang="en-US" dirty="0"/>
              <a:t> </a:t>
            </a:r>
            <a:r>
              <a:rPr lang="en-US" altLang="zh-CN" dirty="0"/>
              <a:t>first</a:t>
            </a:r>
            <a:r>
              <a:rPr lang="zh-CN" altLang="en-US" dirty="0"/>
              <a:t> </a:t>
            </a:r>
            <a:r>
              <a:rPr lang="en-US" altLang="zh-CN" dirty="0"/>
              <a:t>one</a:t>
            </a:r>
            <a:r>
              <a:rPr lang="zh-CN" altLang="en-US" dirty="0"/>
              <a:t> </a:t>
            </a:r>
            <a:r>
              <a:rPr lang="en-US" altLang="zh-CN" dirty="0"/>
              <a:t>is</a:t>
            </a:r>
            <a:r>
              <a:rPr lang="zh-CN" altLang="en-US" dirty="0"/>
              <a:t> </a:t>
            </a:r>
            <a:r>
              <a:rPr lang="en-US" altLang="zh-CN" dirty="0"/>
              <a:t>that</a:t>
            </a:r>
            <a:r>
              <a:rPr lang="zh-CN" altLang="en-US" dirty="0"/>
              <a:t> </a:t>
            </a:r>
            <a:r>
              <a:rPr lang="en-US" altLang="zh-CN" dirty="0"/>
              <a:t>we</a:t>
            </a:r>
            <a:r>
              <a:rPr lang="zh-CN" altLang="en-US" dirty="0"/>
              <a:t> </a:t>
            </a:r>
            <a:r>
              <a:rPr lang="en-US" altLang="zh-CN" dirty="0"/>
              <a:t>avoided</a:t>
            </a:r>
            <a:r>
              <a:rPr lang="zh-CN" altLang="en-US" dirty="0"/>
              <a:t> </a:t>
            </a:r>
            <a:r>
              <a:rPr lang="en-US" altLang="zh-CN" dirty="0"/>
              <a:t>solving</a:t>
            </a:r>
            <a:r>
              <a:rPr lang="zh-CN" altLang="en-US" dirty="0"/>
              <a:t> </a:t>
            </a:r>
            <a:r>
              <a:rPr lang="en-US" altLang="zh-CN" dirty="0"/>
              <a:t>NP-hard</a:t>
            </a:r>
            <a:r>
              <a:rPr lang="zh-CN" altLang="en-US" dirty="0"/>
              <a:t> </a:t>
            </a:r>
            <a:r>
              <a:rPr lang="en-US" altLang="zh-CN" dirty="0"/>
              <a:t>inner</a:t>
            </a:r>
            <a:r>
              <a:rPr lang="zh-CN" altLang="en-US" dirty="0"/>
              <a:t> </a:t>
            </a:r>
            <a:r>
              <a:rPr lang="en-US" altLang="zh-CN" dirty="0"/>
              <a:t>problems</a:t>
            </a:r>
            <a:r>
              <a:rPr lang="zh-CN" altLang="en-US" dirty="0"/>
              <a:t> </a:t>
            </a:r>
            <a:r>
              <a:rPr lang="en-US" altLang="zh-CN" dirty="0"/>
              <a:t>in</a:t>
            </a:r>
            <a:r>
              <a:rPr lang="zh-CN" altLang="en-US" dirty="0"/>
              <a:t> </a:t>
            </a:r>
            <a:r>
              <a:rPr lang="en-US" altLang="zh-CN" dirty="0"/>
              <a:t>the</a:t>
            </a:r>
            <a:r>
              <a:rPr lang="zh-CN" altLang="en-US" dirty="0"/>
              <a:t> </a:t>
            </a:r>
            <a:r>
              <a:rPr lang="en-US" altLang="zh-CN" dirty="0"/>
              <a:t>training</a:t>
            </a:r>
            <a:r>
              <a:rPr lang="zh-CN" altLang="en-US" dirty="0"/>
              <a:t> </a:t>
            </a:r>
            <a:r>
              <a:rPr lang="en-US" altLang="zh-CN" dirty="0"/>
              <a:t>stage.</a:t>
            </a:r>
            <a:r>
              <a:rPr lang="zh-CN" altLang="en-US" dirty="0"/>
              <a:t> </a:t>
            </a:r>
            <a:r>
              <a:rPr lang="en-US" altLang="zh-CN" dirty="0"/>
              <a:t>The</a:t>
            </a:r>
            <a:r>
              <a:rPr lang="zh-CN" altLang="en-US" dirty="0"/>
              <a:t> </a:t>
            </a:r>
            <a:r>
              <a:rPr lang="en-US" altLang="zh-CN" dirty="0"/>
              <a:t>second</a:t>
            </a:r>
            <a:r>
              <a:rPr lang="zh-CN" altLang="en-US" dirty="0"/>
              <a:t> </a:t>
            </a:r>
            <a:r>
              <a:rPr lang="en-US" altLang="zh-CN" dirty="0"/>
              <a:t>one</a:t>
            </a:r>
            <a:r>
              <a:rPr lang="zh-CN" altLang="en-US" dirty="0"/>
              <a:t> </a:t>
            </a:r>
            <a:r>
              <a:rPr lang="en-US" altLang="zh-CN" dirty="0"/>
              <a:t>is</a:t>
            </a:r>
            <a:r>
              <a:rPr lang="zh-CN" altLang="en-US" dirty="0"/>
              <a:t> </a:t>
            </a:r>
            <a:r>
              <a:rPr lang="en-US" altLang="zh-CN" dirty="0"/>
              <a:t>that</a:t>
            </a:r>
            <a:r>
              <a:rPr lang="zh-CN" altLang="en-US" dirty="0"/>
              <a:t> </a:t>
            </a:r>
            <a:r>
              <a:rPr lang="en-US" altLang="zh-CN" dirty="0"/>
              <a:t>we</a:t>
            </a:r>
            <a:r>
              <a:rPr lang="zh-CN" altLang="en-US" dirty="0"/>
              <a:t> </a:t>
            </a:r>
            <a:r>
              <a:rPr lang="en-US" altLang="zh-CN" dirty="0"/>
              <a:t>avoid</a:t>
            </a:r>
            <a:r>
              <a:rPr lang="zh-CN" altLang="en-US" dirty="0"/>
              <a:t> </a:t>
            </a:r>
            <a:r>
              <a:rPr lang="en-US" altLang="zh-CN" dirty="0"/>
              <a:t>directly</a:t>
            </a:r>
            <a:r>
              <a:rPr lang="zh-CN" altLang="en-US" dirty="0"/>
              <a:t> </a:t>
            </a:r>
            <a:r>
              <a:rPr lang="en-US" altLang="zh-CN" dirty="0"/>
              <a:t>solving</a:t>
            </a:r>
            <a:r>
              <a:rPr lang="zh-CN" altLang="en-US" dirty="0"/>
              <a:t> </a:t>
            </a:r>
            <a:r>
              <a:rPr lang="en-US" altLang="zh-CN" dirty="0"/>
              <a:t>the</a:t>
            </a:r>
            <a:r>
              <a:rPr lang="zh-CN" altLang="en-US" dirty="0"/>
              <a:t> </a:t>
            </a:r>
            <a:r>
              <a:rPr lang="en-US" altLang="zh-CN" dirty="0"/>
              <a:t>exponentially</a:t>
            </a:r>
            <a:r>
              <a:rPr lang="zh-CN" altLang="en-US" dirty="0"/>
              <a:t> </a:t>
            </a:r>
            <a:r>
              <a:rPr lang="en-US" altLang="zh-CN" dirty="0"/>
              <a:t>large</a:t>
            </a:r>
            <a:r>
              <a:rPr lang="zh-CN" altLang="en-US" dirty="0"/>
              <a:t> </a:t>
            </a:r>
            <a:r>
              <a:rPr lang="en-US" altLang="zh-CN" dirty="0"/>
              <a:t>game</a:t>
            </a:r>
            <a:r>
              <a:rPr lang="zh-CN" altLang="en-US" dirty="0"/>
              <a:t> </a:t>
            </a:r>
            <a:r>
              <a:rPr lang="en-US" altLang="zh-CN" dirty="0"/>
              <a:t>matrix.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altLang="zh-CN" dirty="0"/>
              <a:t>We</a:t>
            </a:r>
            <a:r>
              <a:rPr lang="zh-CN" altLang="en-US" dirty="0"/>
              <a:t> </a:t>
            </a:r>
            <a:r>
              <a:rPr lang="en-US" altLang="zh-CN" dirty="0"/>
              <a:t>solved</a:t>
            </a:r>
            <a:r>
              <a:rPr lang="zh-CN" altLang="en-US" dirty="0"/>
              <a:t> </a:t>
            </a:r>
            <a:r>
              <a:rPr lang="en-US" altLang="zh-CN" dirty="0"/>
              <a:t>the</a:t>
            </a:r>
            <a:r>
              <a:rPr lang="zh-CN" altLang="en-US" dirty="0"/>
              <a:t> </a:t>
            </a:r>
            <a:r>
              <a:rPr lang="en-US" altLang="zh-CN" dirty="0"/>
              <a:t>math</a:t>
            </a:r>
            <a:r>
              <a:rPr lang="zh-CN" altLang="en-US" dirty="0"/>
              <a:t> </a:t>
            </a:r>
            <a:r>
              <a:rPr lang="en-US" altLang="zh-CN" dirty="0"/>
              <a:t>problems</a:t>
            </a:r>
            <a:r>
              <a:rPr lang="zh-CN" altLang="en-US" dirty="0"/>
              <a:t> </a:t>
            </a:r>
            <a:r>
              <a:rPr lang="en-US" altLang="zh-CN" dirty="0"/>
              <a:t>in</a:t>
            </a:r>
            <a:r>
              <a:rPr lang="zh-CN" altLang="en-US" dirty="0"/>
              <a:t> </a:t>
            </a:r>
            <a:r>
              <a:rPr lang="en-US" altLang="zh-CN" dirty="0"/>
              <a:t>optimizing</a:t>
            </a:r>
            <a:r>
              <a:rPr lang="zh-CN" altLang="en-US" dirty="0"/>
              <a:t> </a:t>
            </a:r>
            <a:r>
              <a:rPr lang="en-US" altLang="zh-CN" dirty="0"/>
              <a:t>the</a:t>
            </a:r>
            <a:r>
              <a:rPr lang="zh-CN" altLang="en-US" dirty="0"/>
              <a:t> </a:t>
            </a:r>
            <a:r>
              <a:rPr lang="en-US" altLang="zh-CN" dirty="0"/>
              <a:t>marginal</a:t>
            </a:r>
            <a:r>
              <a:rPr lang="zh-CN" altLang="en-US" dirty="0"/>
              <a:t> </a:t>
            </a:r>
            <a:r>
              <a:rPr lang="en-US" altLang="zh-CN" dirty="0"/>
              <a:t>tensor</a:t>
            </a:r>
            <a:r>
              <a:rPr lang="zh-CN" altLang="en-US" dirty="0"/>
              <a:t> </a:t>
            </a:r>
            <a:r>
              <a:rPr lang="en-US" altLang="zh-CN" dirty="0"/>
              <a:t>objective</a:t>
            </a:r>
            <a:r>
              <a:rPr lang="zh-CN" altLang="en-US" dirty="0"/>
              <a:t> </a:t>
            </a:r>
            <a:r>
              <a:rPr lang="en-US" altLang="zh-CN" dirty="0"/>
              <a:t>function.</a:t>
            </a:r>
          </a:p>
          <a:p>
            <a:endParaRPr lang="en-US" dirty="0"/>
          </a:p>
          <a:p>
            <a:r>
              <a:rPr lang="en-US" altLang="zh-CN" dirty="0"/>
              <a:t>And</a:t>
            </a:r>
            <a:r>
              <a:rPr lang="zh-CN" altLang="en-US" dirty="0"/>
              <a:t> </a:t>
            </a:r>
            <a:r>
              <a:rPr lang="en-US" altLang="zh-CN" dirty="0"/>
              <a:t>the</a:t>
            </a:r>
            <a:r>
              <a:rPr lang="zh-CN" altLang="en-US" dirty="0"/>
              <a:t> </a:t>
            </a:r>
            <a:r>
              <a:rPr lang="en-US" altLang="zh-CN" dirty="0"/>
              <a:t>experiments</a:t>
            </a:r>
            <a:r>
              <a:rPr lang="zh-CN" altLang="en-US" dirty="0"/>
              <a:t> </a:t>
            </a:r>
            <a:r>
              <a:rPr lang="en-US" altLang="zh-CN" dirty="0"/>
              <a:t>showed</a:t>
            </a:r>
            <a:r>
              <a:rPr lang="zh-CN" altLang="en-US" dirty="0"/>
              <a:t> </a:t>
            </a:r>
            <a:r>
              <a:rPr lang="en-US" altLang="zh-CN" dirty="0"/>
              <a:t>the</a:t>
            </a:r>
            <a:r>
              <a:rPr lang="zh-CN" altLang="en-US" dirty="0"/>
              <a:t> </a:t>
            </a:r>
            <a:r>
              <a:rPr lang="en-US" altLang="zh-CN" dirty="0"/>
              <a:t>3D</a:t>
            </a:r>
            <a:r>
              <a:rPr lang="zh-CN" altLang="en-US" dirty="0"/>
              <a:t> </a:t>
            </a:r>
            <a:r>
              <a:rPr lang="en-US" altLang="zh-CN" dirty="0"/>
              <a:t>matching</a:t>
            </a:r>
            <a:r>
              <a:rPr lang="zh-CN" altLang="en-US" dirty="0"/>
              <a:t> </a:t>
            </a:r>
            <a:r>
              <a:rPr lang="en-US" altLang="zh-CN" dirty="0"/>
              <a:t>performs better than</a:t>
            </a:r>
            <a:r>
              <a:rPr lang="zh-CN" altLang="en-US" dirty="0"/>
              <a:t> </a:t>
            </a:r>
            <a:r>
              <a:rPr lang="en-US" altLang="zh-CN" dirty="0"/>
              <a:t>two</a:t>
            </a:r>
            <a:r>
              <a:rPr lang="zh-CN" altLang="en-US" dirty="0"/>
              <a:t> </a:t>
            </a:r>
            <a:r>
              <a:rPr lang="en-US" altLang="zh-CN" dirty="0"/>
              <a:t>stage</a:t>
            </a:r>
            <a:r>
              <a:rPr lang="zh-CN" altLang="en-US" dirty="0"/>
              <a:t> </a:t>
            </a:r>
            <a:r>
              <a:rPr lang="en-US" altLang="zh-CN" dirty="0"/>
              <a:t>bipartite</a:t>
            </a:r>
            <a:r>
              <a:rPr lang="zh-CN" altLang="en-US" dirty="0"/>
              <a:t> </a:t>
            </a:r>
            <a:r>
              <a:rPr lang="en-US" altLang="zh-CN" dirty="0"/>
              <a:t>matching</a:t>
            </a:r>
            <a:r>
              <a:rPr lang="zh-CN" altLang="en-US" dirty="0"/>
              <a:t> </a:t>
            </a:r>
            <a:r>
              <a:rPr lang="en-US" altLang="zh-CN" dirty="0"/>
              <a:t>and</a:t>
            </a:r>
            <a:r>
              <a:rPr lang="zh-CN" altLang="en-US" dirty="0"/>
              <a:t> </a:t>
            </a:r>
            <a:r>
              <a:rPr lang="en-US" altLang="zh-CN" dirty="0"/>
              <a:t>adversarial</a:t>
            </a:r>
            <a:r>
              <a:rPr lang="zh-CN" altLang="en-US" dirty="0"/>
              <a:t> </a:t>
            </a:r>
            <a:r>
              <a:rPr lang="en-US" altLang="zh-CN" dirty="0"/>
              <a:t>learning</a:t>
            </a:r>
            <a:r>
              <a:rPr lang="zh-CN" altLang="en-US" dirty="0"/>
              <a:t> </a:t>
            </a:r>
            <a:r>
              <a:rPr lang="en-US" altLang="zh-CN" dirty="0"/>
              <a:t>worked</a:t>
            </a:r>
            <a:r>
              <a:rPr lang="zh-CN" altLang="en-US" dirty="0"/>
              <a:t> </a:t>
            </a:r>
            <a:r>
              <a:rPr lang="en-US" altLang="zh-CN" dirty="0"/>
              <a:t>well</a:t>
            </a:r>
            <a:r>
              <a:rPr lang="zh-CN" altLang="en-US" dirty="0"/>
              <a:t> </a:t>
            </a:r>
            <a:r>
              <a:rPr lang="en-US" altLang="zh-CN" dirty="0"/>
              <a:t>in</a:t>
            </a:r>
            <a:r>
              <a:rPr lang="zh-CN" altLang="en-US" dirty="0"/>
              <a:t> </a:t>
            </a:r>
            <a:r>
              <a:rPr lang="en-US" altLang="zh-CN" sz="1200" dirty="0">
                <a:solidFill>
                  <a:schemeClr val="accent2"/>
                </a:solidFill>
              </a:rPr>
              <a:t>learning</a:t>
            </a:r>
            <a:r>
              <a:rPr lang="zh-CN" altLang="en-US" sz="1200" dirty="0">
                <a:solidFill>
                  <a:schemeClr val="accent2"/>
                </a:solidFill>
              </a:rPr>
              <a:t> </a:t>
            </a:r>
            <a:r>
              <a:rPr lang="en-US" altLang="zh-CN" sz="1200" dirty="0">
                <a:solidFill>
                  <a:schemeClr val="accent2"/>
                </a:solidFill>
              </a:rPr>
              <a:t>marginal</a:t>
            </a:r>
            <a:r>
              <a:rPr lang="zh-CN" altLang="en-US" sz="1200" dirty="0">
                <a:solidFill>
                  <a:schemeClr val="accent2"/>
                </a:solidFill>
              </a:rPr>
              <a:t> </a:t>
            </a:r>
            <a:r>
              <a:rPr lang="en-US" altLang="zh-CN" sz="1200" dirty="0">
                <a:solidFill>
                  <a:schemeClr val="accent2"/>
                </a:solidFill>
              </a:rPr>
              <a:t>tensors.</a:t>
            </a:r>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50</a:t>
            </a:fld>
            <a:endParaRPr lang="en-US"/>
          </a:p>
        </p:txBody>
      </p:sp>
    </p:spTree>
    <p:extLst>
      <p:ext uri="{BB962C8B-B14F-4D97-AF65-F5344CB8AC3E}">
        <p14:creationId xmlns:p14="http://schemas.microsoft.com/office/powerpoint/2010/main" val="390211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No</a:t>
            </a:r>
            <a:r>
              <a:rPr lang="zh-CN" altLang="en-US" dirty="0"/>
              <a:t> </a:t>
            </a:r>
            <a:r>
              <a:rPr lang="en-US" altLang="zh-CN" dirty="0"/>
              <a:t>longer</a:t>
            </a:r>
            <a:r>
              <a:rPr lang="zh-CN" altLang="en-US" dirty="0"/>
              <a:t> </a:t>
            </a:r>
            <a:r>
              <a:rPr lang="en-US" altLang="zh-CN" dirty="0"/>
              <a:t>get</a:t>
            </a:r>
            <a:r>
              <a:rPr lang="zh-CN" altLang="en-US" dirty="0"/>
              <a:t> </a:t>
            </a:r>
            <a:r>
              <a:rPr lang="en-US" altLang="zh-CN" dirty="0"/>
              <a:t>totally</a:t>
            </a:r>
            <a:r>
              <a:rPr lang="zh-CN" altLang="en-US" dirty="0"/>
              <a:t> </a:t>
            </a:r>
            <a:r>
              <a:rPr lang="en-US" altLang="zh-CN" dirty="0"/>
              <a:t>consistent</a:t>
            </a:r>
            <a:endParaRPr lang="en-US" dirty="0"/>
          </a:p>
          <a:p>
            <a:r>
              <a:rPr lang="en-US" dirty="0"/>
              <a:t>Exponential Family random field, it is consistent but not efficient. We didn’t test the performance since it is impractical for most cases.</a:t>
            </a:r>
          </a:p>
          <a:p>
            <a:r>
              <a:rPr lang="en-US" altLang="zh-CN" dirty="0"/>
              <a:t>Relaxation</a:t>
            </a:r>
            <a:r>
              <a:rPr lang="zh-CN" altLang="en-US" dirty="0"/>
              <a:t> </a:t>
            </a:r>
            <a:r>
              <a:rPr lang="en-US" altLang="zh-CN" dirty="0"/>
              <a:t>(loosing</a:t>
            </a:r>
            <a:r>
              <a:rPr lang="zh-CN" altLang="en-US" dirty="0"/>
              <a:t> </a:t>
            </a:r>
            <a:r>
              <a:rPr lang="en-US" altLang="zh-CN" dirty="0"/>
              <a:t>the</a:t>
            </a:r>
            <a:r>
              <a:rPr lang="zh-CN" altLang="en-US" dirty="0"/>
              <a:t> </a:t>
            </a:r>
            <a:r>
              <a:rPr lang="en-US" altLang="zh-CN" dirty="0"/>
              <a:t>condition</a:t>
            </a:r>
            <a:r>
              <a:rPr lang="zh-CN" altLang="en-US" dirty="0"/>
              <a:t> </a:t>
            </a:r>
            <a:r>
              <a:rPr lang="en-US" altLang="zh-CN" dirty="0"/>
              <a:t>of</a:t>
            </a:r>
            <a:r>
              <a:rPr lang="zh-CN" altLang="en-US" dirty="0"/>
              <a:t> </a:t>
            </a:r>
            <a:r>
              <a:rPr lang="en-US" altLang="zh-CN" dirty="0"/>
              <a:t>variables)</a:t>
            </a:r>
            <a:r>
              <a:rPr lang="zh-CN" altLang="en-US" dirty="0"/>
              <a:t> </a:t>
            </a:r>
            <a:r>
              <a:rPr lang="en-US" altLang="zh-CN" dirty="0"/>
              <a:t>is</a:t>
            </a:r>
            <a:r>
              <a:rPr lang="zh-CN" altLang="en-US" dirty="0"/>
              <a:t> </a:t>
            </a:r>
            <a:r>
              <a:rPr lang="en-US" altLang="zh-CN" dirty="0"/>
              <a:t>generally</a:t>
            </a:r>
            <a:r>
              <a:rPr lang="zh-CN" altLang="en-US" dirty="0"/>
              <a:t> </a:t>
            </a:r>
            <a:r>
              <a:rPr lang="en-US" altLang="zh-CN" dirty="0"/>
              <a:t>good</a:t>
            </a:r>
            <a:r>
              <a:rPr lang="zh-CN" altLang="en-US" dirty="0"/>
              <a:t> </a:t>
            </a:r>
            <a:r>
              <a:rPr lang="en-US" altLang="zh-CN" dirty="0"/>
              <a:t>for</a:t>
            </a:r>
            <a:r>
              <a:rPr lang="zh-CN" altLang="en-US" dirty="0"/>
              <a:t> </a:t>
            </a:r>
            <a:r>
              <a:rPr lang="en-US" altLang="zh-CN" dirty="0"/>
              <a:t>SVM.</a:t>
            </a:r>
            <a:r>
              <a:rPr lang="zh-CN" altLang="en-US" dirty="0"/>
              <a:t> </a:t>
            </a:r>
            <a:r>
              <a:rPr lang="en-US" altLang="zh-CN" dirty="0"/>
              <a:t>We</a:t>
            </a:r>
            <a:r>
              <a:rPr lang="zh-CN" altLang="en-US" dirty="0"/>
              <a:t> </a:t>
            </a:r>
            <a:r>
              <a:rPr lang="en-US" altLang="zh-CN" dirty="0"/>
              <a:t>also</a:t>
            </a:r>
            <a:r>
              <a:rPr lang="zh-CN" altLang="en-US" dirty="0"/>
              <a:t> </a:t>
            </a:r>
            <a:r>
              <a:rPr lang="en-US" altLang="zh-CN" dirty="0"/>
              <a:t>use</a:t>
            </a:r>
            <a:r>
              <a:rPr lang="zh-CN" altLang="en-US" dirty="0"/>
              <a:t> </a:t>
            </a:r>
            <a:r>
              <a:rPr lang="en-US" altLang="zh-CN" dirty="0"/>
              <a:t>it</a:t>
            </a:r>
            <a:r>
              <a:rPr lang="zh-CN" altLang="en-US" dirty="0"/>
              <a:t> </a:t>
            </a:r>
            <a:r>
              <a:rPr lang="en-US" altLang="zh-CN" dirty="0"/>
              <a:t>for</a:t>
            </a:r>
            <a:r>
              <a:rPr lang="zh-CN" altLang="en-US" dirty="0"/>
              <a:t> </a:t>
            </a:r>
            <a:r>
              <a:rPr lang="en-US" altLang="zh-CN" dirty="0"/>
              <a:t>Multi-way</a:t>
            </a:r>
            <a:r>
              <a:rPr lang="zh-CN" altLang="en-US" dirty="0"/>
              <a:t> </a:t>
            </a:r>
            <a:r>
              <a:rPr lang="en-US" altLang="zh-CN" dirty="0"/>
              <a:t>cut.</a:t>
            </a:r>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51</a:t>
            </a:fld>
            <a:endParaRPr lang="en-US"/>
          </a:p>
        </p:txBody>
      </p:sp>
    </p:spTree>
    <p:extLst>
      <p:ext uri="{BB962C8B-B14F-4D97-AF65-F5344CB8AC3E}">
        <p14:creationId xmlns:p14="http://schemas.microsoft.com/office/powerpoint/2010/main" val="1752251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For</a:t>
            </a:r>
            <a:r>
              <a:rPr lang="zh-CN" altLang="en-US" dirty="0"/>
              <a:t> </a:t>
            </a:r>
            <a:r>
              <a:rPr lang="en-US" altLang="zh-CN" dirty="0"/>
              <a:t>the</a:t>
            </a:r>
            <a:r>
              <a:rPr lang="zh-CN" altLang="en-US" dirty="0"/>
              <a:t> </a:t>
            </a:r>
            <a:r>
              <a:rPr lang="en-US" altLang="zh-CN" dirty="0"/>
              <a:t>future</a:t>
            </a:r>
            <a:r>
              <a:rPr lang="zh-CN" altLang="en-US" dirty="0"/>
              <a:t> </a:t>
            </a:r>
            <a:r>
              <a:rPr lang="en-US" altLang="zh-CN" dirty="0"/>
              <a:t>works.</a:t>
            </a:r>
          </a:p>
          <a:p>
            <a:endParaRPr lang="en-US" dirty="0"/>
          </a:p>
          <a:p>
            <a:r>
              <a:rPr lang="en-US" altLang="zh-CN" dirty="0"/>
              <a:t>Firstly,</a:t>
            </a:r>
            <a:r>
              <a:rPr lang="zh-CN" altLang="en-US" dirty="0"/>
              <a:t> </a:t>
            </a:r>
            <a:r>
              <a:rPr lang="en-US" altLang="zh-CN" dirty="0"/>
              <a:t>a</a:t>
            </a:r>
            <a:r>
              <a:rPr lang="zh-CN" altLang="en-US" dirty="0"/>
              <a:t> </a:t>
            </a:r>
            <a:r>
              <a:rPr lang="en-US" altLang="zh-CN" dirty="0"/>
              <a:t>mixture</a:t>
            </a:r>
            <a:r>
              <a:rPr lang="zh-CN" altLang="en-US" dirty="0"/>
              <a:t> </a:t>
            </a:r>
            <a:r>
              <a:rPr lang="en-US" altLang="zh-CN" dirty="0"/>
              <a:t>of</a:t>
            </a:r>
            <a:r>
              <a:rPr lang="zh-CN" altLang="en-US" dirty="0"/>
              <a:t> </a:t>
            </a:r>
            <a:r>
              <a:rPr lang="en-US" altLang="zh-CN" dirty="0"/>
              <a:t>permutation</a:t>
            </a:r>
            <a:r>
              <a:rPr lang="zh-CN" altLang="en-US" dirty="0"/>
              <a:t> </a:t>
            </a:r>
            <a:r>
              <a:rPr lang="en-US" altLang="zh-CN" dirty="0"/>
              <a:t>tensors</a:t>
            </a:r>
            <a:r>
              <a:rPr lang="zh-CN" altLang="en-US" dirty="0"/>
              <a:t> </a:t>
            </a:r>
            <a:r>
              <a:rPr lang="en-US" altLang="zh-CN" dirty="0"/>
              <a:t>is</a:t>
            </a:r>
            <a:r>
              <a:rPr lang="zh-CN" altLang="en-US" dirty="0"/>
              <a:t> </a:t>
            </a:r>
            <a:r>
              <a:rPr lang="en-US" altLang="zh-CN" dirty="0"/>
              <a:t>a</a:t>
            </a:r>
            <a:r>
              <a:rPr lang="zh-CN" altLang="en-US" dirty="0"/>
              <a:t> </a:t>
            </a:r>
            <a:r>
              <a:rPr lang="en-US" altLang="zh-CN" dirty="0"/>
              <a:t>HST,</a:t>
            </a:r>
            <a:r>
              <a:rPr lang="zh-CN" altLang="en-US" dirty="0"/>
              <a:t> </a:t>
            </a:r>
            <a:r>
              <a:rPr lang="en-US" altLang="zh-CN" dirty="0"/>
              <a:t>but</a:t>
            </a:r>
            <a:r>
              <a:rPr lang="zh-CN" altLang="en-US" dirty="0"/>
              <a:t> </a:t>
            </a:r>
            <a:r>
              <a:rPr lang="en-US" altLang="zh-CN" dirty="0"/>
              <a:t>it</a:t>
            </a:r>
            <a:r>
              <a:rPr lang="zh-CN" altLang="en-US" dirty="0"/>
              <a:t> </a:t>
            </a:r>
            <a:r>
              <a:rPr lang="en-US" altLang="zh-CN" dirty="0"/>
              <a:t>is</a:t>
            </a:r>
            <a:r>
              <a:rPr lang="zh-CN" altLang="en-US" dirty="0"/>
              <a:t> </a:t>
            </a:r>
            <a:r>
              <a:rPr lang="en-US" altLang="zh-CN" dirty="0"/>
              <a:t>still</a:t>
            </a:r>
            <a:r>
              <a:rPr lang="zh-CN" altLang="en-US" dirty="0"/>
              <a:t> </a:t>
            </a:r>
            <a:r>
              <a:rPr lang="en-US" altLang="zh-CN" dirty="0"/>
              <a:t>a</a:t>
            </a:r>
            <a:r>
              <a:rPr lang="zh-CN" altLang="en-US" dirty="0"/>
              <a:t> </a:t>
            </a:r>
            <a:r>
              <a:rPr lang="en-US" altLang="zh-CN" dirty="0"/>
              <a:t>open</a:t>
            </a:r>
            <a:r>
              <a:rPr lang="zh-CN" altLang="en-US" dirty="0"/>
              <a:t> </a:t>
            </a:r>
            <a:r>
              <a:rPr lang="en-US" altLang="zh-CN" dirty="0"/>
              <a:t>question</a:t>
            </a:r>
            <a:r>
              <a:rPr lang="zh-CN" altLang="en-US" dirty="0"/>
              <a:t> </a:t>
            </a:r>
            <a:r>
              <a:rPr lang="en-US" altLang="zh-CN" dirty="0"/>
              <a:t>whether</a:t>
            </a:r>
            <a:r>
              <a:rPr lang="zh-CN" altLang="en-US" dirty="0"/>
              <a:t> </a:t>
            </a:r>
            <a:r>
              <a:rPr lang="en-US" altLang="zh-CN" dirty="0"/>
              <a:t>the</a:t>
            </a:r>
            <a:r>
              <a:rPr lang="zh-CN" altLang="en-US" dirty="0"/>
              <a:t> </a:t>
            </a:r>
            <a:r>
              <a:rPr lang="en-US" altLang="zh-CN" dirty="0"/>
              <a:t>opposite</a:t>
            </a:r>
            <a:r>
              <a:rPr lang="zh-CN" altLang="en-US" dirty="0"/>
              <a:t> </a:t>
            </a:r>
            <a:r>
              <a:rPr lang="en-US" altLang="zh-CN" dirty="0"/>
              <a:t>direction</a:t>
            </a:r>
            <a:r>
              <a:rPr lang="zh-CN" altLang="en-US" dirty="0"/>
              <a:t> </a:t>
            </a:r>
            <a:r>
              <a:rPr lang="en-US" altLang="zh-CN" dirty="0"/>
              <a:t>is</a:t>
            </a:r>
            <a:r>
              <a:rPr lang="zh-CN" altLang="en-US" dirty="0"/>
              <a:t> </a:t>
            </a:r>
            <a:r>
              <a:rPr lang="en-US" altLang="zh-CN" dirty="0"/>
              <a:t>true.</a:t>
            </a:r>
          </a:p>
          <a:p>
            <a:endParaRPr lang="en-US" dirty="0"/>
          </a:p>
          <a:p>
            <a:r>
              <a:rPr lang="en-US" altLang="zh-CN" dirty="0"/>
              <a:t>Secondly,</a:t>
            </a:r>
            <a:r>
              <a:rPr lang="zh-CN" altLang="en-US" dirty="0"/>
              <a:t> </a:t>
            </a:r>
            <a:r>
              <a:rPr lang="en-US" altLang="zh-CN" dirty="0"/>
              <a:t>we</a:t>
            </a:r>
            <a:r>
              <a:rPr lang="zh-CN" altLang="en-US" dirty="0"/>
              <a:t> </a:t>
            </a:r>
            <a:r>
              <a:rPr lang="en-US" altLang="zh-CN" dirty="0"/>
              <a:t>may</a:t>
            </a:r>
            <a:r>
              <a:rPr lang="zh-CN" altLang="en-US" dirty="0"/>
              <a:t> </a:t>
            </a:r>
            <a:r>
              <a:rPr lang="en-US" altLang="zh-CN" dirty="0"/>
              <a:t>figure</a:t>
            </a:r>
            <a:r>
              <a:rPr lang="zh-CN" altLang="en-US" dirty="0"/>
              <a:t> </a:t>
            </a:r>
            <a:r>
              <a:rPr lang="en-US" altLang="zh-CN" dirty="0"/>
              <a:t>out</a:t>
            </a:r>
            <a:r>
              <a:rPr lang="zh-CN" altLang="en-US" dirty="0"/>
              <a:t> </a:t>
            </a:r>
            <a:r>
              <a:rPr lang="en-US" altLang="zh-CN" dirty="0"/>
              <a:t>the</a:t>
            </a:r>
            <a:r>
              <a:rPr lang="zh-CN" altLang="en-US" dirty="0"/>
              <a:t> </a:t>
            </a:r>
            <a:r>
              <a:rPr lang="en-US" altLang="zh-CN" dirty="0"/>
              <a:t>general</a:t>
            </a:r>
            <a:r>
              <a:rPr lang="zh-CN" altLang="en-US" dirty="0"/>
              <a:t> </a:t>
            </a:r>
            <a:r>
              <a:rPr lang="en-US" altLang="zh-CN" dirty="0"/>
              <a:t>form</a:t>
            </a:r>
            <a:r>
              <a:rPr lang="zh-CN" altLang="en-US" dirty="0"/>
              <a:t> </a:t>
            </a:r>
            <a:r>
              <a:rPr lang="en-US" altLang="zh-CN" dirty="0"/>
              <a:t>of</a:t>
            </a:r>
            <a:r>
              <a:rPr lang="zh-CN" altLang="en-US" dirty="0"/>
              <a:t> </a:t>
            </a:r>
            <a:r>
              <a:rPr lang="en-US" altLang="zh-CN" dirty="0"/>
              <a:t>the</a:t>
            </a:r>
            <a:r>
              <a:rPr lang="zh-CN" altLang="en-US" dirty="0"/>
              <a:t> </a:t>
            </a:r>
            <a:r>
              <a:rPr lang="en-US" altLang="zh-CN" dirty="0"/>
              <a:t>marginal</a:t>
            </a:r>
            <a:r>
              <a:rPr lang="zh-CN" altLang="en-US" dirty="0"/>
              <a:t> </a:t>
            </a:r>
            <a:r>
              <a:rPr lang="en-US" altLang="zh-CN" dirty="0"/>
              <a:t>method</a:t>
            </a:r>
            <a:r>
              <a:rPr lang="zh-CN" altLang="en-US" dirty="0"/>
              <a:t> </a:t>
            </a:r>
            <a:r>
              <a:rPr lang="en-US" altLang="zh-CN" dirty="0"/>
              <a:t>for</a:t>
            </a:r>
            <a:r>
              <a:rPr lang="zh-CN" altLang="en-US" dirty="0"/>
              <a:t> </a:t>
            </a:r>
            <a:r>
              <a:rPr lang="en-US" altLang="zh-CN" dirty="0"/>
              <a:t>higher</a:t>
            </a:r>
            <a:r>
              <a:rPr lang="zh-CN" altLang="en-US" dirty="0"/>
              <a:t> </a:t>
            </a:r>
            <a:r>
              <a:rPr lang="en-US" altLang="zh-CN" dirty="0"/>
              <a:t>dimensional</a:t>
            </a:r>
            <a:r>
              <a:rPr lang="zh-CN" altLang="en-US" dirty="0"/>
              <a:t> </a:t>
            </a:r>
            <a:r>
              <a:rPr lang="en-US" altLang="zh-CN" dirty="0"/>
              <a:t>matchings and</a:t>
            </a:r>
            <a:r>
              <a:rPr lang="zh-CN" altLang="en-US" dirty="0"/>
              <a:t> </a:t>
            </a:r>
            <a:r>
              <a:rPr lang="en-US" altLang="zh-CN" dirty="0"/>
              <a:t>see</a:t>
            </a:r>
            <a:r>
              <a:rPr lang="zh-CN" altLang="en-US" dirty="0"/>
              <a:t> </a:t>
            </a:r>
            <a:r>
              <a:rPr lang="en-US" altLang="zh-CN" dirty="0"/>
              <a:t>whether</a:t>
            </a:r>
            <a:r>
              <a:rPr lang="zh-CN" altLang="en-US" dirty="0"/>
              <a:t> </a:t>
            </a:r>
            <a:r>
              <a:rPr lang="en-US" altLang="zh-CN" dirty="0"/>
              <a:t>it</a:t>
            </a:r>
            <a:r>
              <a:rPr lang="zh-CN" altLang="en-US" dirty="0"/>
              <a:t> </a:t>
            </a:r>
            <a:r>
              <a:rPr lang="en-US" altLang="zh-CN" dirty="0"/>
              <a:t>is</a:t>
            </a:r>
            <a:r>
              <a:rPr lang="zh-CN" altLang="en-US" dirty="0"/>
              <a:t> </a:t>
            </a:r>
            <a:r>
              <a:rPr lang="en-US" altLang="zh-CN" dirty="0"/>
              <a:t>worthy</a:t>
            </a:r>
            <a:r>
              <a:rPr lang="zh-CN" altLang="en-US" dirty="0"/>
              <a:t> </a:t>
            </a:r>
            <a:r>
              <a:rPr lang="en-US" altLang="zh-CN" dirty="0"/>
              <a:t>to</a:t>
            </a:r>
            <a:r>
              <a:rPr lang="zh-CN" altLang="en-US" dirty="0"/>
              <a:t> </a:t>
            </a:r>
            <a:r>
              <a:rPr lang="en-US" altLang="zh-CN" dirty="0"/>
              <a:t>use</a:t>
            </a:r>
            <a:r>
              <a:rPr lang="zh-CN" altLang="en-US" dirty="0"/>
              <a:t> </a:t>
            </a:r>
            <a:r>
              <a:rPr lang="en-US" altLang="zh-CN" dirty="0"/>
              <a:t>it.</a:t>
            </a:r>
          </a:p>
          <a:p>
            <a:endParaRPr lang="en-US" dirty="0"/>
          </a:p>
          <a:p>
            <a:r>
              <a:rPr lang="en-US" altLang="zh-CN" dirty="0"/>
              <a:t>Thirdly,</a:t>
            </a:r>
            <a:r>
              <a:rPr lang="zh-CN" altLang="en-US" dirty="0"/>
              <a:t> </a:t>
            </a:r>
            <a:r>
              <a:rPr lang="en-US" altLang="zh-CN" dirty="0"/>
              <a:t>we</a:t>
            </a:r>
            <a:r>
              <a:rPr lang="zh-CN" altLang="en-US" dirty="0"/>
              <a:t> </a:t>
            </a:r>
            <a:r>
              <a:rPr lang="en-US" altLang="zh-CN" dirty="0"/>
              <a:t>can</a:t>
            </a:r>
            <a:r>
              <a:rPr lang="zh-CN" altLang="en-US" dirty="0"/>
              <a:t> </a:t>
            </a:r>
            <a:r>
              <a:rPr lang="en-US" altLang="zh-CN" dirty="0"/>
              <a:t>find</a:t>
            </a:r>
            <a:r>
              <a:rPr lang="zh-CN" altLang="en-US" dirty="0"/>
              <a:t> </a:t>
            </a:r>
            <a:r>
              <a:rPr lang="en-US" altLang="zh-CN" dirty="0"/>
              <a:t>other</a:t>
            </a:r>
            <a:r>
              <a:rPr lang="zh-CN" altLang="en-US" dirty="0"/>
              <a:t> </a:t>
            </a:r>
            <a:r>
              <a:rPr lang="en-US" altLang="zh-CN" dirty="0"/>
              <a:t>areas</a:t>
            </a:r>
            <a:r>
              <a:rPr lang="zh-CN" altLang="en-US" dirty="0"/>
              <a:t> </a:t>
            </a:r>
            <a:r>
              <a:rPr lang="en-US" altLang="zh-CN" dirty="0"/>
              <a:t>where</a:t>
            </a:r>
            <a:r>
              <a:rPr lang="zh-CN" altLang="en-US" dirty="0"/>
              <a:t> </a:t>
            </a:r>
            <a:r>
              <a:rPr lang="en-US" altLang="zh-CN" dirty="0"/>
              <a:t>pushing</a:t>
            </a:r>
            <a:r>
              <a:rPr lang="zh-CN" altLang="en-US" dirty="0"/>
              <a:t> </a:t>
            </a:r>
            <a:r>
              <a:rPr lang="en-US" altLang="zh-CN" dirty="0"/>
              <a:t>the</a:t>
            </a:r>
            <a:r>
              <a:rPr lang="zh-CN" altLang="en-US" dirty="0"/>
              <a:t> </a:t>
            </a:r>
            <a:r>
              <a:rPr lang="en-US" altLang="zh-CN" dirty="0"/>
              <a:t>hardness</a:t>
            </a:r>
            <a:r>
              <a:rPr lang="zh-CN" altLang="en-US" dirty="0"/>
              <a:t> </a:t>
            </a:r>
            <a:r>
              <a:rPr lang="en-US" altLang="zh-CN" dirty="0"/>
              <a:t>in</a:t>
            </a:r>
            <a:r>
              <a:rPr lang="zh-CN" altLang="en-US" dirty="0"/>
              <a:t> </a:t>
            </a:r>
            <a:r>
              <a:rPr lang="en-US" altLang="zh-CN" dirty="0"/>
              <a:t>training</a:t>
            </a:r>
            <a:r>
              <a:rPr lang="zh-CN" altLang="en-US" dirty="0"/>
              <a:t> </a:t>
            </a:r>
            <a:r>
              <a:rPr lang="en-US" altLang="zh-CN" dirty="0"/>
              <a:t>to</a:t>
            </a:r>
            <a:r>
              <a:rPr lang="zh-CN" altLang="en-US" dirty="0"/>
              <a:t> </a:t>
            </a:r>
            <a:r>
              <a:rPr lang="en-US" altLang="zh-CN" dirty="0"/>
              <a:t>the</a:t>
            </a:r>
            <a:r>
              <a:rPr lang="zh-CN" altLang="en-US" dirty="0"/>
              <a:t> </a:t>
            </a:r>
            <a:r>
              <a:rPr lang="en-US" altLang="zh-CN" dirty="0"/>
              <a:t>prediction</a:t>
            </a:r>
            <a:r>
              <a:rPr lang="zh-CN" altLang="en-US" dirty="0"/>
              <a:t> </a:t>
            </a:r>
            <a:r>
              <a:rPr lang="en-US" altLang="zh-CN" dirty="0"/>
              <a:t>stage</a:t>
            </a:r>
            <a:r>
              <a:rPr lang="zh-CN" altLang="en-US" dirty="0"/>
              <a:t> </a:t>
            </a:r>
            <a:r>
              <a:rPr lang="en-US" altLang="zh-CN" dirty="0"/>
              <a:t>is</a:t>
            </a:r>
            <a:r>
              <a:rPr lang="zh-CN" altLang="en-US" dirty="0"/>
              <a:t> </a:t>
            </a:r>
            <a:r>
              <a:rPr lang="en-US" altLang="zh-CN" dirty="0"/>
              <a:t>possible</a:t>
            </a:r>
            <a:r>
              <a:rPr lang="zh-CN" altLang="en-US" dirty="0"/>
              <a:t> </a:t>
            </a:r>
            <a:r>
              <a:rPr lang="en-US" altLang="zh-CN" dirty="0"/>
              <a:t>and</a:t>
            </a:r>
            <a:r>
              <a:rPr lang="zh-CN" altLang="en-US" dirty="0"/>
              <a:t> </a:t>
            </a:r>
            <a:r>
              <a:rPr lang="en-US" altLang="zh-CN" dirty="0"/>
              <a:t>useful.</a:t>
            </a:r>
            <a:endParaRPr lang="en-US" dirty="0"/>
          </a:p>
          <a:p>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52</a:t>
            </a:fld>
            <a:endParaRPr lang="en-US"/>
          </a:p>
        </p:txBody>
      </p:sp>
    </p:spTree>
    <p:extLst>
      <p:ext uri="{BB962C8B-B14F-4D97-AF65-F5344CB8AC3E}">
        <p14:creationId xmlns:p14="http://schemas.microsoft.com/office/powerpoint/2010/main" val="12690581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53</a:t>
            </a:fld>
            <a:endParaRPr lang="en-US"/>
          </a:p>
        </p:txBody>
      </p:sp>
    </p:spTree>
    <p:extLst>
      <p:ext uri="{BB962C8B-B14F-4D97-AF65-F5344CB8AC3E}">
        <p14:creationId xmlns:p14="http://schemas.microsoft.com/office/powerpoint/2010/main" val="3261100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54</a:t>
            </a:fld>
            <a:endParaRPr lang="en-US"/>
          </a:p>
        </p:txBody>
      </p:sp>
    </p:spTree>
    <p:extLst>
      <p:ext uri="{BB962C8B-B14F-4D97-AF65-F5344CB8AC3E}">
        <p14:creationId xmlns:p14="http://schemas.microsoft.com/office/powerpoint/2010/main" val="23039801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55</a:t>
            </a:fld>
            <a:endParaRPr lang="en-US"/>
          </a:p>
        </p:txBody>
      </p:sp>
    </p:spTree>
    <p:extLst>
      <p:ext uri="{BB962C8B-B14F-4D97-AF65-F5344CB8AC3E}">
        <p14:creationId xmlns:p14="http://schemas.microsoft.com/office/powerpoint/2010/main" val="19602925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56</a:t>
            </a:fld>
            <a:endParaRPr lang="en-US"/>
          </a:p>
        </p:txBody>
      </p:sp>
    </p:spTree>
    <p:extLst>
      <p:ext uri="{BB962C8B-B14F-4D97-AF65-F5344CB8AC3E}">
        <p14:creationId xmlns:p14="http://schemas.microsoft.com/office/powerpoint/2010/main" val="6298230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57</a:t>
            </a:fld>
            <a:endParaRPr lang="en-US"/>
          </a:p>
        </p:txBody>
      </p:sp>
    </p:spTree>
    <p:extLst>
      <p:ext uri="{BB962C8B-B14F-4D97-AF65-F5344CB8AC3E}">
        <p14:creationId xmlns:p14="http://schemas.microsoft.com/office/powerpoint/2010/main" val="6683355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10"/>
          </p:nvPr>
        </p:nvSpPr>
        <p:spPr/>
        <p:txBody>
          <a:bodyPr/>
          <a:lstStyle/>
          <a:p>
            <a:fld id="{E265D4D3-0765-422D-93CA-E698D38659CC}" type="slidenum">
              <a:rPr lang="en-US" smtClean="0"/>
              <a:t>58</a:t>
            </a:fld>
            <a:endParaRPr lang="en-US"/>
          </a:p>
        </p:txBody>
      </p:sp>
    </p:spTree>
    <p:extLst>
      <p:ext uri="{BB962C8B-B14F-4D97-AF65-F5344CB8AC3E}">
        <p14:creationId xmlns:p14="http://schemas.microsoft.com/office/powerpoint/2010/main" val="1078937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dirty="0"/>
              <a:t>Now let’s look at the problem of finding the matches between objects of two images.</a:t>
            </a:r>
          </a:p>
          <a:p>
            <a:endParaRPr lang="en-US" b="0" dirty="0"/>
          </a:p>
          <a:p>
            <a:r>
              <a:rPr lang="en-US" b="0" dirty="0"/>
              <a:t>It can be viewed as an bipartite matching problem where we need to find a match with the highest summed weights.</a:t>
            </a:r>
          </a:p>
          <a:p>
            <a:endParaRPr lang="en-US" b="0" dirty="0"/>
          </a:p>
          <a:p>
            <a:r>
              <a:rPr lang="en-US" b="0" dirty="0"/>
              <a:t>And if we are given ground truth matching results</a:t>
            </a:r>
          </a:p>
          <a:p>
            <a:endParaRPr lang="en-US" b="0" dirty="0"/>
          </a:p>
          <a:p>
            <a:r>
              <a:rPr lang="en-US" b="0" dirty="0"/>
              <a:t>The learning problem will be learning the appropriate weights on different matches.</a:t>
            </a:r>
          </a:p>
        </p:txBody>
      </p:sp>
      <p:sp>
        <p:nvSpPr>
          <p:cNvPr id="4" name="Slide Number Placeholder 3"/>
          <p:cNvSpPr>
            <a:spLocks noGrp="1"/>
          </p:cNvSpPr>
          <p:nvPr>
            <p:ph type="sldNum" sz="quarter" idx="10"/>
          </p:nvPr>
        </p:nvSpPr>
        <p:spPr/>
        <p:txBody>
          <a:bodyPr/>
          <a:lstStyle/>
          <a:p>
            <a:fld id="{E265D4D3-0765-422D-93CA-E698D38659CC}" type="slidenum">
              <a:rPr lang="en-US" smtClean="0"/>
              <a:t>5</a:t>
            </a:fld>
            <a:endParaRPr lang="en-US"/>
          </a:p>
        </p:txBody>
      </p:sp>
    </p:spTree>
    <p:extLst>
      <p:ext uri="{BB962C8B-B14F-4D97-AF65-F5344CB8AC3E}">
        <p14:creationId xmlns:p14="http://schemas.microsoft.com/office/powerpoint/2010/main" val="2208712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It is possible that we may encounter problems that requires matching with 3 sets, such as assigning different people to different places doing different tasks. Then we have 3 dimensional matching problem.</a:t>
            </a:r>
          </a:p>
          <a:p>
            <a:endParaRPr lang="en-US" altLang="zh-CN" dirty="0"/>
          </a:p>
          <a:p>
            <a:r>
              <a:rPr lang="en-US" altLang="zh-CN" dirty="0"/>
              <a:t>A 3 dimensional matching can be represented using a set of tuples. Remember that although we have order in the tuple, the three sets are equivalent and a tuple (1,1,3) does not mean a connect only 1 with 1 and 1 with 3 but also 1 in set A with 3 in set C. </a:t>
            </a:r>
          </a:p>
          <a:p>
            <a:endParaRPr lang="en-US" altLang="zh-CN" dirty="0"/>
          </a:p>
          <a:p>
            <a:r>
              <a:rPr lang="en-US" altLang="zh-CN" dirty="0"/>
              <a:t>And the whole matching can be described using two permutations \pi1 and \pi2</a:t>
            </a:r>
          </a:p>
          <a:p>
            <a:endParaRPr lang="en-US" altLang="zh-CN" dirty="0"/>
          </a:p>
          <a:p>
            <a:r>
              <a:rPr lang="en-US" altLang="zh-CN" dirty="0"/>
              <a:t>Each match will give us a potential \psi</a:t>
            </a:r>
          </a:p>
          <a:p>
            <a:endParaRPr lang="en-US" altLang="zh-CN" dirty="0"/>
          </a:p>
          <a:p>
            <a:r>
              <a:rPr lang="en-US" altLang="zh-CN" dirty="0"/>
              <a:t>Now</a:t>
            </a:r>
            <a:r>
              <a:rPr lang="zh-CN" altLang="en-US" dirty="0"/>
              <a:t> </a:t>
            </a:r>
            <a:r>
              <a:rPr lang="en-US" altLang="zh-CN" dirty="0"/>
              <a:t>the</a:t>
            </a:r>
            <a:r>
              <a:rPr lang="zh-CN" altLang="en-US" dirty="0"/>
              <a:t> </a:t>
            </a:r>
            <a:r>
              <a:rPr lang="en-US" altLang="zh-CN" dirty="0"/>
              <a:t>task</a:t>
            </a:r>
            <a:r>
              <a:rPr lang="zh-CN" altLang="en-US" dirty="0"/>
              <a:t> </a:t>
            </a:r>
            <a:r>
              <a:rPr lang="en-US" altLang="zh-CN" dirty="0"/>
              <a:t>is</a:t>
            </a:r>
            <a:r>
              <a:rPr lang="zh-CN" altLang="en-US" dirty="0"/>
              <a:t> </a:t>
            </a:r>
            <a:r>
              <a:rPr lang="en-US" altLang="zh-CN" dirty="0"/>
              <a:t>to</a:t>
            </a:r>
            <a:r>
              <a:rPr lang="zh-CN" altLang="en-US" dirty="0"/>
              <a:t> </a:t>
            </a:r>
            <a:r>
              <a:rPr lang="en-US" altLang="zh-CN" dirty="0"/>
              <a:t>find</a:t>
            </a:r>
            <a:r>
              <a:rPr lang="zh-CN" altLang="en-US" dirty="0"/>
              <a:t> </a:t>
            </a:r>
            <a:r>
              <a:rPr lang="en-US" altLang="zh-CN" dirty="0"/>
              <a:t>out</a:t>
            </a:r>
            <a:r>
              <a:rPr lang="zh-CN" altLang="en-US" dirty="0"/>
              <a:t> </a:t>
            </a:r>
            <a:r>
              <a:rPr lang="en-US" altLang="zh-CN" dirty="0"/>
              <a:t>the</a:t>
            </a:r>
            <a:r>
              <a:rPr lang="zh-CN" altLang="en-US" dirty="0"/>
              <a:t> </a:t>
            </a:r>
            <a:r>
              <a:rPr lang="en-US" altLang="zh-CN" dirty="0"/>
              <a:t>matching</a:t>
            </a:r>
            <a:r>
              <a:rPr lang="zh-CN" altLang="en-US" dirty="0"/>
              <a:t> </a:t>
            </a:r>
            <a:r>
              <a:rPr lang="en-US" altLang="zh-CN" dirty="0"/>
              <a:t>with</a:t>
            </a:r>
            <a:r>
              <a:rPr lang="zh-CN" altLang="en-US" dirty="0"/>
              <a:t> </a:t>
            </a:r>
            <a:r>
              <a:rPr lang="en-US" altLang="zh-CN" dirty="0"/>
              <a:t>highest</a:t>
            </a:r>
            <a:r>
              <a:rPr lang="zh-CN" altLang="en-US" dirty="0"/>
              <a:t> </a:t>
            </a:r>
            <a:r>
              <a:rPr lang="en-US" altLang="zh-CN" dirty="0"/>
              <a:t>total potential. </a:t>
            </a:r>
          </a:p>
          <a:p>
            <a:endParaRPr lang="en-US" altLang="zh-CN" dirty="0"/>
          </a:p>
          <a:p>
            <a:r>
              <a:rPr lang="en-US" altLang="zh-CN" dirty="0"/>
              <a:t>And in our learning task, we need to learn the appropriate potentials given sample matchings.</a:t>
            </a:r>
            <a:endParaRPr lang="en-US" dirty="0"/>
          </a:p>
        </p:txBody>
      </p:sp>
      <p:sp>
        <p:nvSpPr>
          <p:cNvPr id="4" name="Slide Number Placeholder 3"/>
          <p:cNvSpPr>
            <a:spLocks noGrp="1"/>
          </p:cNvSpPr>
          <p:nvPr>
            <p:ph type="sldNum" sz="quarter" idx="10"/>
          </p:nvPr>
        </p:nvSpPr>
        <p:spPr/>
        <p:txBody>
          <a:bodyPr/>
          <a:lstStyle/>
          <a:p>
            <a:fld id="{E265D4D3-0765-422D-93CA-E698D38659CC}" type="slidenum">
              <a:rPr lang="en-US" smtClean="0"/>
              <a:t>6</a:t>
            </a:fld>
            <a:endParaRPr lang="en-US"/>
          </a:p>
        </p:txBody>
      </p:sp>
    </p:spTree>
    <p:extLst>
      <p:ext uri="{BB962C8B-B14F-4D97-AF65-F5344CB8AC3E}">
        <p14:creationId xmlns:p14="http://schemas.microsoft.com/office/powerpoint/2010/main" val="1970206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Comparing</a:t>
            </a:r>
            <a:r>
              <a:rPr lang="zh-CN" altLang="en-US" baseline="0" dirty="0"/>
              <a:t> </a:t>
            </a:r>
            <a:r>
              <a:rPr lang="en-US" altLang="zh-CN" dirty="0"/>
              <a:t>with binary cases, when we extend those problems, they soon become intractable.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Nevertheless, we will try to solve them on 2 examples of these 2 problem.</a:t>
            </a:r>
          </a:p>
        </p:txBody>
      </p:sp>
      <p:sp>
        <p:nvSpPr>
          <p:cNvPr id="4" name="Slide Number Placeholder 3"/>
          <p:cNvSpPr>
            <a:spLocks noGrp="1"/>
          </p:cNvSpPr>
          <p:nvPr>
            <p:ph type="sldNum" sz="quarter" idx="10"/>
          </p:nvPr>
        </p:nvSpPr>
        <p:spPr/>
        <p:txBody>
          <a:bodyPr/>
          <a:lstStyle/>
          <a:p>
            <a:fld id="{E265D4D3-0765-422D-93CA-E698D38659CC}" type="slidenum">
              <a:rPr lang="en-US" smtClean="0"/>
              <a:t>7</a:t>
            </a:fld>
            <a:endParaRPr lang="en-US"/>
          </a:p>
        </p:txBody>
      </p:sp>
    </p:spTree>
    <p:extLst>
      <p:ext uri="{BB962C8B-B14F-4D97-AF65-F5344CB8AC3E}">
        <p14:creationId xmlns:p14="http://schemas.microsoft.com/office/powerpoint/2010/main" val="2011409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Before introducing the method used in the thesis, let’s take a look of some state of art methods for solving structure learning problem.</a:t>
            </a:r>
          </a:p>
        </p:txBody>
      </p:sp>
      <p:sp>
        <p:nvSpPr>
          <p:cNvPr id="4" name="Slide Number Placeholder 3"/>
          <p:cNvSpPr>
            <a:spLocks noGrp="1"/>
          </p:cNvSpPr>
          <p:nvPr>
            <p:ph type="sldNum" sz="quarter" idx="10"/>
          </p:nvPr>
        </p:nvSpPr>
        <p:spPr/>
        <p:txBody>
          <a:bodyPr/>
          <a:lstStyle/>
          <a:p>
            <a:fld id="{E265D4D3-0765-422D-93CA-E698D38659CC}" type="slidenum">
              <a:rPr lang="en-US" smtClean="0"/>
              <a:t>8</a:t>
            </a:fld>
            <a:endParaRPr lang="en-US"/>
          </a:p>
        </p:txBody>
      </p:sp>
    </p:spTree>
    <p:extLst>
      <p:ext uri="{BB962C8B-B14F-4D97-AF65-F5344CB8AC3E}">
        <p14:creationId xmlns:p14="http://schemas.microsoft.com/office/powerpoint/2010/main" val="1086777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353EA040-CE12-4242-A207-5E94EC9221F5}" type="datetime1">
              <a:rPr lang="en-US" smtClean="0"/>
              <a:t>4/21/22</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r>
              <a:rPr lang="en-US"/>
              <a:t>Outline</a:t>
            </a:r>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C0F2A647-71D5-4304-8070-CBC681FF56EE}"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7221982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3C0F85-3BC2-5749-A176-761D28FC64DF}" type="datetime1">
              <a:rPr lang="en-US" smtClean="0"/>
              <a:t>4/21/22</a:t>
            </a:fld>
            <a:endParaRPr lang="en-US"/>
          </a:p>
        </p:txBody>
      </p:sp>
      <p:sp>
        <p:nvSpPr>
          <p:cNvPr id="5" name="Footer Placeholder 4"/>
          <p:cNvSpPr>
            <a:spLocks noGrp="1"/>
          </p:cNvSpPr>
          <p:nvPr>
            <p:ph type="ftr" sz="quarter" idx="11"/>
          </p:nvPr>
        </p:nvSpPr>
        <p:spPr/>
        <p:txBody>
          <a:bodyPr/>
          <a:lstStyle/>
          <a:p>
            <a:r>
              <a:rPr lang="en-US"/>
              <a:t>Outline</a:t>
            </a:r>
          </a:p>
        </p:txBody>
      </p:sp>
      <p:sp>
        <p:nvSpPr>
          <p:cNvPr id="6" name="Slide Number Placeholder 5"/>
          <p:cNvSpPr>
            <a:spLocks noGrp="1"/>
          </p:cNvSpPr>
          <p:nvPr>
            <p:ph type="sldNum" sz="quarter" idx="12"/>
          </p:nvPr>
        </p:nvSpPr>
        <p:spPr/>
        <p:txBody>
          <a:bodyPr/>
          <a:lstStyle/>
          <a:p>
            <a:fld id="{C0F2A647-71D5-4304-8070-CBC681FF56EE}" type="slidenum">
              <a:rPr lang="en-US" smtClean="0"/>
              <a:t>‹#›</a:t>
            </a:fld>
            <a:endParaRPr lang="en-US"/>
          </a:p>
        </p:txBody>
      </p:sp>
    </p:spTree>
    <p:extLst>
      <p:ext uri="{BB962C8B-B14F-4D97-AF65-F5344CB8AC3E}">
        <p14:creationId xmlns:p14="http://schemas.microsoft.com/office/powerpoint/2010/main" val="2675396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A73D9E-150E-564D-BDF2-F1628FA4F15A}" type="datetime1">
              <a:rPr lang="en-US" smtClean="0"/>
              <a:t>4/21/22</a:t>
            </a:fld>
            <a:endParaRPr lang="en-US"/>
          </a:p>
        </p:txBody>
      </p:sp>
      <p:sp>
        <p:nvSpPr>
          <p:cNvPr id="5" name="Footer Placeholder 4"/>
          <p:cNvSpPr>
            <a:spLocks noGrp="1"/>
          </p:cNvSpPr>
          <p:nvPr>
            <p:ph type="ftr" sz="quarter" idx="11"/>
          </p:nvPr>
        </p:nvSpPr>
        <p:spPr/>
        <p:txBody>
          <a:bodyPr/>
          <a:lstStyle/>
          <a:p>
            <a:r>
              <a:rPr lang="en-US"/>
              <a:t>Outline</a:t>
            </a:r>
          </a:p>
        </p:txBody>
      </p:sp>
      <p:sp>
        <p:nvSpPr>
          <p:cNvPr id="6" name="Slide Number Placeholder 5"/>
          <p:cNvSpPr>
            <a:spLocks noGrp="1"/>
          </p:cNvSpPr>
          <p:nvPr>
            <p:ph type="sldNum" sz="quarter" idx="12"/>
          </p:nvPr>
        </p:nvSpPr>
        <p:spPr/>
        <p:txBody>
          <a:bodyPr/>
          <a:lstStyle/>
          <a:p>
            <a:fld id="{C0F2A647-71D5-4304-8070-CBC681FF56EE}" type="slidenum">
              <a:rPr lang="en-US" smtClean="0"/>
              <a:t>‹#›</a:t>
            </a:fld>
            <a:endParaRPr lang="en-US"/>
          </a:p>
        </p:txBody>
      </p:sp>
    </p:spTree>
    <p:extLst>
      <p:ext uri="{BB962C8B-B14F-4D97-AF65-F5344CB8AC3E}">
        <p14:creationId xmlns:p14="http://schemas.microsoft.com/office/powerpoint/2010/main" val="154404523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148445-1895-4E4A-986B-B597C37DE541}" type="datetime1">
              <a:rPr lang="en-US" smtClean="0"/>
              <a:t>4/21/22</a:t>
            </a:fld>
            <a:endParaRPr lang="en-US"/>
          </a:p>
        </p:txBody>
      </p:sp>
      <p:sp>
        <p:nvSpPr>
          <p:cNvPr id="5" name="Footer Placeholder 4"/>
          <p:cNvSpPr>
            <a:spLocks noGrp="1"/>
          </p:cNvSpPr>
          <p:nvPr>
            <p:ph type="ftr" sz="quarter" idx="11"/>
          </p:nvPr>
        </p:nvSpPr>
        <p:spPr/>
        <p:txBody>
          <a:bodyPr/>
          <a:lstStyle/>
          <a:p>
            <a:r>
              <a:rPr lang="en-US"/>
              <a:t>Outline</a:t>
            </a:r>
          </a:p>
        </p:txBody>
      </p:sp>
      <p:sp>
        <p:nvSpPr>
          <p:cNvPr id="6" name="Slide Number Placeholder 5"/>
          <p:cNvSpPr>
            <a:spLocks noGrp="1"/>
          </p:cNvSpPr>
          <p:nvPr>
            <p:ph type="sldNum" sz="quarter" idx="12"/>
          </p:nvPr>
        </p:nvSpPr>
        <p:spPr/>
        <p:txBody>
          <a:bodyPr/>
          <a:lstStyle/>
          <a:p>
            <a:fld id="{C0F2A647-71D5-4304-8070-CBC681FF56EE}" type="slidenum">
              <a:rPr lang="en-US" smtClean="0"/>
              <a:t>‹#›</a:t>
            </a:fld>
            <a:endParaRPr lang="en-US"/>
          </a:p>
        </p:txBody>
      </p:sp>
    </p:spTree>
    <p:extLst>
      <p:ext uri="{BB962C8B-B14F-4D97-AF65-F5344CB8AC3E}">
        <p14:creationId xmlns:p14="http://schemas.microsoft.com/office/powerpoint/2010/main" val="185982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34E00B2C-BECE-B841-90DB-15E9ECF7F60C}" type="datetime1">
              <a:rPr lang="en-US" smtClean="0"/>
              <a:t>4/21/22</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r>
              <a:rPr lang="en-US"/>
              <a:t>Outline</a:t>
            </a:r>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C0F2A647-71D5-4304-8070-CBC681FF56EE}"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2266177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8D1A52-366B-4848-95CF-FDF9A27E8F17}" type="datetime1">
              <a:rPr lang="en-US" smtClean="0"/>
              <a:t>4/21/22</a:t>
            </a:fld>
            <a:endParaRPr lang="en-US"/>
          </a:p>
        </p:txBody>
      </p:sp>
      <p:sp>
        <p:nvSpPr>
          <p:cNvPr id="6" name="Footer Placeholder 5"/>
          <p:cNvSpPr>
            <a:spLocks noGrp="1"/>
          </p:cNvSpPr>
          <p:nvPr>
            <p:ph type="ftr" sz="quarter" idx="11"/>
          </p:nvPr>
        </p:nvSpPr>
        <p:spPr/>
        <p:txBody>
          <a:bodyPr/>
          <a:lstStyle/>
          <a:p>
            <a:r>
              <a:rPr lang="en-US"/>
              <a:t>Outline</a:t>
            </a:r>
          </a:p>
        </p:txBody>
      </p:sp>
      <p:sp>
        <p:nvSpPr>
          <p:cNvPr id="7" name="Slide Number Placeholder 6"/>
          <p:cNvSpPr>
            <a:spLocks noGrp="1"/>
          </p:cNvSpPr>
          <p:nvPr>
            <p:ph type="sldNum" sz="quarter" idx="12"/>
          </p:nvPr>
        </p:nvSpPr>
        <p:spPr/>
        <p:txBody>
          <a:bodyPr/>
          <a:lstStyle/>
          <a:p>
            <a:fld id="{C0F2A647-71D5-4304-8070-CBC681FF56EE}" type="slidenum">
              <a:rPr lang="en-US" smtClean="0"/>
              <a:t>‹#›</a:t>
            </a:fld>
            <a:endParaRPr lang="en-US"/>
          </a:p>
        </p:txBody>
      </p:sp>
    </p:spTree>
    <p:extLst>
      <p:ext uri="{BB962C8B-B14F-4D97-AF65-F5344CB8AC3E}">
        <p14:creationId xmlns:p14="http://schemas.microsoft.com/office/powerpoint/2010/main" val="358374277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FC10BB-F32B-3B41-87FD-DA6DCE9E1B8F}" type="datetime1">
              <a:rPr lang="en-US" smtClean="0"/>
              <a:t>4/21/22</a:t>
            </a:fld>
            <a:endParaRPr lang="en-US"/>
          </a:p>
        </p:txBody>
      </p:sp>
      <p:sp>
        <p:nvSpPr>
          <p:cNvPr id="8" name="Footer Placeholder 7"/>
          <p:cNvSpPr>
            <a:spLocks noGrp="1"/>
          </p:cNvSpPr>
          <p:nvPr>
            <p:ph type="ftr" sz="quarter" idx="11"/>
          </p:nvPr>
        </p:nvSpPr>
        <p:spPr/>
        <p:txBody>
          <a:bodyPr/>
          <a:lstStyle/>
          <a:p>
            <a:r>
              <a:rPr lang="en-US"/>
              <a:t>Outline</a:t>
            </a:r>
          </a:p>
        </p:txBody>
      </p:sp>
      <p:sp>
        <p:nvSpPr>
          <p:cNvPr id="9" name="Slide Number Placeholder 8"/>
          <p:cNvSpPr>
            <a:spLocks noGrp="1"/>
          </p:cNvSpPr>
          <p:nvPr>
            <p:ph type="sldNum" sz="quarter" idx="12"/>
          </p:nvPr>
        </p:nvSpPr>
        <p:spPr/>
        <p:txBody>
          <a:bodyPr/>
          <a:lstStyle/>
          <a:p>
            <a:fld id="{C0F2A647-71D5-4304-8070-CBC681FF56EE}" type="slidenum">
              <a:rPr lang="en-US" smtClean="0"/>
              <a:t>‹#›</a:t>
            </a:fld>
            <a:endParaRPr lang="en-US"/>
          </a:p>
        </p:txBody>
      </p:sp>
    </p:spTree>
    <p:extLst>
      <p:ext uri="{BB962C8B-B14F-4D97-AF65-F5344CB8AC3E}">
        <p14:creationId xmlns:p14="http://schemas.microsoft.com/office/powerpoint/2010/main" val="156438086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5F3D1E-FDB2-9E4C-8FF3-21847EA26B19}" type="datetime1">
              <a:rPr lang="en-US" smtClean="0"/>
              <a:t>4/21/22</a:t>
            </a:fld>
            <a:endParaRPr lang="en-US"/>
          </a:p>
        </p:txBody>
      </p:sp>
      <p:sp>
        <p:nvSpPr>
          <p:cNvPr id="4" name="Footer Placeholder 3"/>
          <p:cNvSpPr>
            <a:spLocks noGrp="1"/>
          </p:cNvSpPr>
          <p:nvPr>
            <p:ph type="ftr" sz="quarter" idx="11"/>
          </p:nvPr>
        </p:nvSpPr>
        <p:spPr/>
        <p:txBody>
          <a:bodyPr/>
          <a:lstStyle/>
          <a:p>
            <a:r>
              <a:rPr lang="en-US"/>
              <a:t>Outline</a:t>
            </a:r>
          </a:p>
        </p:txBody>
      </p:sp>
      <p:sp>
        <p:nvSpPr>
          <p:cNvPr id="5" name="Slide Number Placeholder 4"/>
          <p:cNvSpPr>
            <a:spLocks noGrp="1"/>
          </p:cNvSpPr>
          <p:nvPr>
            <p:ph type="sldNum" sz="quarter" idx="12"/>
          </p:nvPr>
        </p:nvSpPr>
        <p:spPr/>
        <p:txBody>
          <a:bodyPr/>
          <a:lstStyle/>
          <a:p>
            <a:fld id="{C0F2A647-71D5-4304-8070-CBC681FF56EE}" type="slidenum">
              <a:rPr lang="en-US" smtClean="0"/>
              <a:t>‹#›</a:t>
            </a:fld>
            <a:endParaRPr lang="en-US"/>
          </a:p>
        </p:txBody>
      </p:sp>
    </p:spTree>
    <p:extLst>
      <p:ext uri="{BB962C8B-B14F-4D97-AF65-F5344CB8AC3E}">
        <p14:creationId xmlns:p14="http://schemas.microsoft.com/office/powerpoint/2010/main" val="4251002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391478-3046-274C-AB8C-BF55B135634B}" type="datetime1">
              <a:rPr lang="en-US" smtClean="0"/>
              <a:t>4/21/22</a:t>
            </a:fld>
            <a:endParaRPr lang="en-US"/>
          </a:p>
        </p:txBody>
      </p:sp>
      <p:sp>
        <p:nvSpPr>
          <p:cNvPr id="3" name="Footer Placeholder 2"/>
          <p:cNvSpPr>
            <a:spLocks noGrp="1"/>
          </p:cNvSpPr>
          <p:nvPr>
            <p:ph type="ftr" sz="quarter" idx="11"/>
          </p:nvPr>
        </p:nvSpPr>
        <p:spPr/>
        <p:txBody>
          <a:bodyPr/>
          <a:lstStyle/>
          <a:p>
            <a:r>
              <a:rPr lang="en-US"/>
              <a:t>Outline</a:t>
            </a:r>
          </a:p>
        </p:txBody>
      </p:sp>
      <p:sp>
        <p:nvSpPr>
          <p:cNvPr id="4" name="Slide Number Placeholder 3"/>
          <p:cNvSpPr>
            <a:spLocks noGrp="1"/>
          </p:cNvSpPr>
          <p:nvPr>
            <p:ph type="sldNum" sz="quarter" idx="12"/>
          </p:nvPr>
        </p:nvSpPr>
        <p:spPr/>
        <p:txBody>
          <a:bodyPr/>
          <a:lstStyle/>
          <a:p>
            <a:fld id="{C0F2A647-71D5-4304-8070-CBC681FF56EE}" type="slidenum">
              <a:rPr lang="en-US" smtClean="0"/>
              <a:t>‹#›</a:t>
            </a:fld>
            <a:endParaRPr lang="en-US" dirty="0"/>
          </a:p>
        </p:txBody>
      </p:sp>
    </p:spTree>
    <p:extLst>
      <p:ext uri="{BB962C8B-B14F-4D97-AF65-F5344CB8AC3E}">
        <p14:creationId xmlns:p14="http://schemas.microsoft.com/office/powerpoint/2010/main" val="749973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697178EC-086D-7D45-B956-2C4DF54EEFD3}" type="datetime1">
              <a:rPr lang="en-US" smtClean="0"/>
              <a:t>4/21/22</a:t>
            </a:fld>
            <a:endParaRPr lang="en-US"/>
          </a:p>
        </p:txBody>
      </p:sp>
      <p:sp>
        <p:nvSpPr>
          <p:cNvPr id="6" name="Footer Placeholder 5"/>
          <p:cNvSpPr>
            <a:spLocks noGrp="1"/>
          </p:cNvSpPr>
          <p:nvPr>
            <p:ph type="ftr" sz="quarter" idx="11"/>
          </p:nvPr>
        </p:nvSpPr>
        <p:spPr>
          <a:xfrm>
            <a:off x="2103620" y="6375679"/>
            <a:ext cx="3482179" cy="345796"/>
          </a:xfrm>
        </p:spPr>
        <p:txBody>
          <a:bodyPr/>
          <a:lstStyle/>
          <a:p>
            <a:r>
              <a:rPr lang="en-US"/>
              <a:t>Outline</a:t>
            </a:r>
          </a:p>
        </p:txBody>
      </p:sp>
      <p:sp>
        <p:nvSpPr>
          <p:cNvPr id="7" name="Slide Number Placeholder 6"/>
          <p:cNvSpPr>
            <a:spLocks noGrp="1"/>
          </p:cNvSpPr>
          <p:nvPr>
            <p:ph type="sldNum" sz="quarter" idx="12"/>
          </p:nvPr>
        </p:nvSpPr>
        <p:spPr>
          <a:xfrm>
            <a:off x="5691014" y="6375679"/>
            <a:ext cx="1232456" cy="345796"/>
          </a:xfrm>
        </p:spPr>
        <p:txBody>
          <a:bodyPr/>
          <a:lstStyle/>
          <a:p>
            <a:fld id="{C0F2A647-71D5-4304-8070-CBC681FF56EE}"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11309107"/>
      </p:ext>
    </p:extLst>
  </p:cSld>
  <p:clrMapOvr>
    <a:masterClrMapping/>
  </p:clrMapOvr>
  <p:extLst>
    <p:ext uri="{DCECCB84-F9BA-43D5-87BE-67443E8EF086}">
      <p15:sldGuideLst xmlns:p15="http://schemas.microsoft.com/office/powerpoint/2012/main">
        <p15:guide id="1" orient="horz" pos="69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D3CC63B8-FE19-594D-B63B-41CC7A689B49}" type="datetime1">
              <a:rPr lang="en-US" smtClean="0"/>
              <a:t>4/21/22</a:t>
            </a:fld>
            <a:endParaRPr lang="en-US"/>
          </a:p>
        </p:txBody>
      </p:sp>
      <p:sp>
        <p:nvSpPr>
          <p:cNvPr id="6" name="Footer Placeholder 5"/>
          <p:cNvSpPr>
            <a:spLocks noGrp="1"/>
          </p:cNvSpPr>
          <p:nvPr>
            <p:ph type="ftr" sz="quarter" idx="11"/>
          </p:nvPr>
        </p:nvSpPr>
        <p:spPr>
          <a:xfrm>
            <a:off x="2103621" y="6375679"/>
            <a:ext cx="3482178" cy="345796"/>
          </a:xfrm>
        </p:spPr>
        <p:txBody>
          <a:bodyPr/>
          <a:lstStyle/>
          <a:p>
            <a:r>
              <a:rPr lang="en-US"/>
              <a:t>Outline</a:t>
            </a:r>
          </a:p>
        </p:txBody>
      </p:sp>
      <p:sp>
        <p:nvSpPr>
          <p:cNvPr id="7" name="Slide Number Placeholder 6"/>
          <p:cNvSpPr>
            <a:spLocks noGrp="1"/>
          </p:cNvSpPr>
          <p:nvPr>
            <p:ph type="sldNum" sz="quarter" idx="12"/>
          </p:nvPr>
        </p:nvSpPr>
        <p:spPr>
          <a:xfrm>
            <a:off x="5687568" y="6375679"/>
            <a:ext cx="1234440" cy="345796"/>
          </a:xfrm>
        </p:spPr>
        <p:txBody>
          <a:bodyPr/>
          <a:lstStyle/>
          <a:p>
            <a:fld id="{C0F2A647-71D5-4304-8070-CBC681FF56EE}" type="slidenum">
              <a:rPr lang="en-US" smtClean="0"/>
              <a:t>‹#›</a:t>
            </a:fld>
            <a:endParaRPr lang="en-US"/>
          </a:p>
        </p:txBody>
      </p:sp>
    </p:spTree>
    <p:extLst>
      <p:ext uri="{BB962C8B-B14F-4D97-AF65-F5344CB8AC3E}">
        <p14:creationId xmlns:p14="http://schemas.microsoft.com/office/powerpoint/2010/main" val="1971408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DD580A8D-7F40-5245-AAC0-DD156E08807F}" type="datetime1">
              <a:rPr lang="en-US" smtClean="0"/>
              <a:t>4/21/22</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r>
              <a:rPr lang="en-US"/>
              <a:t>Outline</a:t>
            </a:r>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C0F2A647-71D5-4304-8070-CBC681FF56EE}"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25964883"/>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Lst>
  <p:hf hd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056" userDrawn="1">
          <p15:clr>
            <a:srgbClr val="F26B43"/>
          </p15:clr>
        </p15:guide>
        <p15:guide id="8" pos="9600" userDrawn="1">
          <p15:clr>
            <a:srgbClr val="F26B43"/>
          </p15:clr>
        </p15:guide>
        <p15:guide id="9" pos="792" userDrawn="1">
          <p15:clr>
            <a:srgbClr val="F26B43"/>
          </p15:clr>
        </p15:guide>
        <p15:guide id="10" pos="7200" userDrawn="1">
          <p15:clr>
            <a:srgbClr val="F26B43"/>
          </p15:clr>
        </p15:guide>
        <p15:guide id="11" orient="horz" pos="4008" userDrawn="1">
          <p15:clr>
            <a:srgbClr val="F26B43"/>
          </p15:clr>
        </p15:guide>
        <p15:guide id="12" orient="horz" pos="1440" userDrawn="1">
          <p15:clr>
            <a:srgbClr val="F26B43"/>
          </p15:clr>
        </p15:guide>
        <p15:guide id="13" orient="horz" pos="3720" userDrawn="1">
          <p15:clr>
            <a:srgbClr val="F26B43"/>
          </p15:clr>
        </p15:guide>
        <p15:guide id="14" orient="horz" pos="2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emf"/><Relationship Id="rId3" Type="http://schemas.openxmlformats.org/officeDocument/2006/relationships/image" Target="../media/image27.png"/><Relationship Id="rId7" Type="http://schemas.openxmlformats.org/officeDocument/2006/relationships/image" Target="../media/image37.svg"/><Relationship Id="rId12" Type="http://schemas.openxmlformats.org/officeDocument/2006/relationships/image" Target="../media/image36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image" Target="../media/image43.emf"/></Relationships>
</file>

<file path=ppt/slides/_rels/slide1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44.emf"/><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emf"/><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0.png"/><Relationship Id="rId4" Type="http://schemas.openxmlformats.org/officeDocument/2006/relationships/image" Target="../media/image46.emf"/></Relationships>
</file>

<file path=ppt/slides/_rels/slide16.xml.rels><?xml version="1.0" encoding="UTF-8" standalone="yes"?>
<Relationships xmlns="http://schemas.openxmlformats.org/package/2006/relationships"><Relationship Id="rId3" Type="http://schemas.openxmlformats.org/officeDocument/2006/relationships/image" Target="../media/image49.emf"/><Relationship Id="rId7" Type="http://schemas.openxmlformats.org/officeDocument/2006/relationships/image" Target="../media/image50.em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30.png"/><Relationship Id="rId7" Type="http://schemas.openxmlformats.org/officeDocument/2006/relationships/image" Target="../media/image56.emf"/><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5.tiff"/><Relationship Id="rId5" Type="http://schemas.openxmlformats.org/officeDocument/2006/relationships/image" Target="../media/image55.png"/><Relationship Id="rId4" Type="http://schemas.openxmlformats.org/officeDocument/2006/relationships/image" Target="../media/image54.emf"/></Relationships>
</file>

<file path=ppt/slides/_rels/slide1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0.emf"/><Relationship Id="rId5" Type="http://schemas.openxmlformats.org/officeDocument/2006/relationships/image" Target="../media/image92.png"/><Relationship Id="rId4" Type="http://schemas.openxmlformats.org/officeDocument/2006/relationships/image" Target="../media/image59.emf"/></Relationships>
</file>

<file path=ppt/slides/_rels/slide2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63.emf"/><Relationship Id="rId4" Type="http://schemas.openxmlformats.org/officeDocument/2006/relationships/image" Target="../media/image62.emf"/></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emf"/><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4.emf"/><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23.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68.emf"/><Relationship Id="rId4" Type="http://schemas.openxmlformats.org/officeDocument/2006/relationships/image" Target="../media/image67.emf"/></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69.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emf"/></Relationships>
</file>

<file path=ppt/slides/_rels/slide28.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91.emf"/><Relationship Id="rId7" Type="http://schemas.openxmlformats.org/officeDocument/2006/relationships/image" Target="../media/image10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92.emf"/><Relationship Id="rId5" Type="http://schemas.openxmlformats.org/officeDocument/2006/relationships/image" Target="../media/image103.png"/><Relationship Id="rId4" Type="http://schemas.openxmlformats.org/officeDocument/2006/relationships/image" Target="../media/image10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93.emf"/><Relationship Id="rId7" Type="http://schemas.openxmlformats.org/officeDocument/2006/relationships/image" Target="../media/image97.emf"/><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emf"/></Relationships>
</file>

<file path=ppt/slides/_rels/slide31.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99.emf"/></Relationships>
</file>

<file path=ppt/slides/_rels/slide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4.png"/></Relationships>
</file>

<file path=ppt/slides/_rels/slide3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10.png"/><Relationship Id="rId7" Type="http://schemas.openxmlformats.org/officeDocument/2006/relationships/image" Target="../media/image19.emf"/><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emf"/><Relationship Id="rId5" Type="http://schemas.openxmlformats.org/officeDocument/2006/relationships/image" Target="../media/image17.emf"/><Relationship Id="rId10" Type="http://schemas.openxmlformats.org/officeDocument/2006/relationships/image" Target="../media/image110.emf"/><Relationship Id="rId4" Type="http://schemas.openxmlformats.org/officeDocument/2006/relationships/image" Target="../media/image130.png"/><Relationship Id="rId9" Type="http://schemas.openxmlformats.org/officeDocument/2006/relationships/image" Target="../media/image109.emf"/></Relationships>
</file>

<file path=ppt/slides/_rels/slide36.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1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12.emf"/><Relationship Id="rId5" Type="http://schemas.openxmlformats.org/officeDocument/2006/relationships/image" Target="../media/image111.emf"/><Relationship Id="rId4" Type="http://schemas.openxmlformats.org/officeDocument/2006/relationships/image" Target="../media/image121.png"/></Relationships>
</file>

<file path=ppt/slides/_rels/slide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16.emf"/><Relationship Id="rId4" Type="http://schemas.openxmlformats.org/officeDocument/2006/relationships/image" Target="../media/image125.png"/></Relationships>
</file>

<file path=ppt/slides/_rels/slide3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19.png"/><Relationship Id="rId4" Type="http://schemas.openxmlformats.org/officeDocument/2006/relationships/image" Target="../media/image118.png"/></Relationships>
</file>

<file path=ppt/slides/_rels/slide3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26.emf"/></Relationships>
</file>

<file path=ppt/slides/_rels/slide4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28.emf"/><Relationship Id="rId5" Type="http://schemas.openxmlformats.org/officeDocument/2006/relationships/image" Target="../media/image131.png"/><Relationship Id="rId4" Type="http://schemas.openxmlformats.org/officeDocument/2006/relationships/image" Target="../media/image127.emf"/></Relationships>
</file>

<file path=ppt/slides/_rels/slide42.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31.emf"/><Relationship Id="rId5" Type="http://schemas.openxmlformats.org/officeDocument/2006/relationships/image" Target="../media/image130.emf"/><Relationship Id="rId4" Type="http://schemas.openxmlformats.org/officeDocument/2006/relationships/image" Target="../media/image129.emf"/></Relationships>
</file>

<file path=ppt/slides/_rels/slide43.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134.emf"/><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7.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48.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6.png"/><Relationship Id="rId7"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69.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1.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24.emf"/><Relationship Id="rId3" Type="http://schemas.openxmlformats.org/officeDocument/2006/relationships/image" Target="../media/image19.png"/><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21.png"/><Relationship Id="rId10" Type="http://schemas.openxmlformats.org/officeDocument/2006/relationships/image" Target="../media/image21.emf"/><Relationship Id="rId4" Type="http://schemas.openxmlformats.org/officeDocument/2006/relationships/image" Target="../media/image20.png"/><Relationship Id="rId9" Type="http://schemas.openxmlformats.org/officeDocument/2006/relationships/image" Target="../media/image20.emf"/><Relationship Id="rId14" Type="http://schemas.openxmlformats.org/officeDocument/2006/relationships/image" Target="../media/image25.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A365-B29C-4AB4-8AEF-DACE6C270142}"/>
              </a:ext>
            </a:extLst>
          </p:cNvPr>
          <p:cNvSpPr>
            <a:spLocks noGrp="1"/>
          </p:cNvSpPr>
          <p:nvPr>
            <p:ph type="title"/>
          </p:nvPr>
        </p:nvSpPr>
        <p:spPr>
          <a:xfrm>
            <a:off x="2109379" y="536448"/>
            <a:ext cx="4618234" cy="3066102"/>
          </a:xfrm>
        </p:spPr>
        <p:txBody>
          <a:bodyPr>
            <a:noAutofit/>
          </a:bodyPr>
          <a:lstStyle/>
          <a:p>
            <a:r>
              <a:rPr lang="en-US" sz="4000" dirty="0"/>
              <a:t>Adversarial Learning for Intractable Problems</a:t>
            </a:r>
          </a:p>
        </p:txBody>
      </p:sp>
      <p:sp>
        <p:nvSpPr>
          <p:cNvPr id="3" name="Subtitle 2">
            <a:extLst>
              <a:ext uri="{FF2B5EF4-FFF2-40B4-BE49-F238E27FC236}">
                <a16:creationId xmlns:a16="http://schemas.microsoft.com/office/drawing/2014/main" id="{72FE4457-E7E5-405C-9459-915FC3DBAECE}"/>
              </a:ext>
            </a:extLst>
          </p:cNvPr>
          <p:cNvSpPr>
            <a:spLocks noGrp="1"/>
          </p:cNvSpPr>
          <p:nvPr>
            <p:ph type="body" sz="half" idx="2"/>
          </p:nvPr>
        </p:nvSpPr>
        <p:spPr>
          <a:xfrm>
            <a:off x="2109378" y="3840099"/>
            <a:ext cx="4812629" cy="559621"/>
          </a:xfrm>
        </p:spPr>
        <p:txBody>
          <a:bodyPr>
            <a:normAutofit/>
          </a:bodyPr>
          <a:lstStyle/>
          <a:p>
            <a:r>
              <a:rPr lang="en-US" altLang="zh-CN" sz="2000" dirty="0">
                <a:solidFill>
                  <a:schemeClr val="tx1">
                    <a:lumMod val="75000"/>
                    <a:lumOff val="25000"/>
                  </a:schemeClr>
                </a:solidFill>
              </a:rPr>
              <a:t>Wei</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Xing</a:t>
            </a:r>
          </a:p>
        </p:txBody>
      </p:sp>
      <p:pic>
        <p:nvPicPr>
          <p:cNvPr id="34" name="Picture 33">
            <a:extLst>
              <a:ext uri="{FF2B5EF4-FFF2-40B4-BE49-F238E27FC236}">
                <a16:creationId xmlns:a16="http://schemas.microsoft.com/office/drawing/2014/main" id="{283CC25F-7A63-4EF9-A78B-DC97366330E7}"/>
              </a:ext>
            </a:extLst>
          </p:cNvPr>
          <p:cNvPicPr>
            <a:picLocks noChangeAspect="1"/>
          </p:cNvPicPr>
          <p:nvPr/>
        </p:nvPicPr>
        <p:blipFill rotWithShape="1">
          <a:blip r:embed="rId3">
            <a:extLst>
              <a:ext uri="{28A0092B-C50C-407E-A947-70E740481C1C}">
                <a14:useLocalDpi xmlns:a14="http://schemas.microsoft.com/office/drawing/2010/main" val="0"/>
              </a:ext>
            </a:extLst>
          </a:blip>
          <a:srcRect r="25337"/>
          <a:stretch/>
        </p:blipFill>
        <p:spPr>
          <a:xfrm>
            <a:off x="8573784" y="91936"/>
            <a:ext cx="2037709" cy="594360"/>
          </a:xfrm>
          <a:prstGeom prst="rect">
            <a:avLst/>
          </a:prstGeom>
        </p:spPr>
      </p:pic>
      <p:sp>
        <p:nvSpPr>
          <p:cNvPr id="6" name="Subtitle 2">
            <a:extLst>
              <a:ext uri="{FF2B5EF4-FFF2-40B4-BE49-F238E27FC236}">
                <a16:creationId xmlns:a16="http://schemas.microsoft.com/office/drawing/2014/main" id="{69DCEDBD-2666-4862-9990-B90A8DC3AF49}"/>
              </a:ext>
            </a:extLst>
          </p:cNvPr>
          <p:cNvSpPr txBox="1">
            <a:spLocks/>
          </p:cNvSpPr>
          <p:nvPr/>
        </p:nvSpPr>
        <p:spPr>
          <a:xfrm>
            <a:off x="2109379" y="6046343"/>
            <a:ext cx="3714108" cy="519881"/>
          </a:xfrm>
          <a:prstGeom prst="rect">
            <a:avLst/>
          </a:prstGeom>
        </p:spPr>
        <p:txBody>
          <a:bodyPr vert="horz" lIns="91440" tIns="45720" rIns="91440" bIns="45720" rtlCol="0">
            <a:noAutofit/>
          </a:bodyPr>
          <a:lstStyle>
            <a:lvl1pPr marL="0" indent="0" algn="l" defTabSz="685800" rtl="0" eaLnBrk="1" latinLnBrk="0" hangingPunct="1">
              <a:lnSpc>
                <a:spcPct val="110000"/>
              </a:lnSpc>
              <a:spcBef>
                <a:spcPts val="1200"/>
              </a:spcBef>
              <a:buClr>
                <a:schemeClr val="tx2"/>
              </a:buClr>
              <a:buFont typeface="Arial" panose="020B0604020202020204" pitchFamily="34" charset="0"/>
              <a:buNone/>
              <a:defRPr sz="1400" kern="1200" baseline="0">
                <a:solidFill>
                  <a:schemeClr val="bg2"/>
                </a:solidFill>
                <a:latin typeface="+mn-lt"/>
                <a:ea typeface="+mn-ea"/>
                <a:cs typeface="+mn-cs"/>
              </a:defRPr>
            </a:lvl1pPr>
            <a:lvl2pPr marL="342900" indent="0" algn="l" defTabSz="685800" rtl="0" eaLnBrk="1" latinLnBrk="0" hangingPunct="1">
              <a:lnSpc>
                <a:spcPct val="110000"/>
              </a:lnSpc>
              <a:spcBef>
                <a:spcPts val="700"/>
              </a:spcBef>
              <a:buClr>
                <a:schemeClr val="tx2"/>
              </a:buClr>
              <a:buFont typeface="Gill Sans MT" panose="020B0502020104020203" pitchFamily="34" charset="0"/>
              <a:buNone/>
              <a:defRPr sz="1050" kern="1200">
                <a:solidFill>
                  <a:schemeClr val="tx1">
                    <a:lumMod val="65000"/>
                    <a:lumOff val="35000"/>
                  </a:schemeClr>
                </a:solidFill>
                <a:latin typeface="+mn-lt"/>
                <a:ea typeface="+mn-ea"/>
                <a:cs typeface="+mn-cs"/>
              </a:defRPr>
            </a:lvl2pPr>
            <a:lvl3pPr marL="685800" indent="0" algn="l" defTabSz="685800" rtl="0" eaLnBrk="1" latinLnBrk="0" hangingPunct="1">
              <a:lnSpc>
                <a:spcPct val="110000"/>
              </a:lnSpc>
              <a:spcBef>
                <a:spcPts val="700"/>
              </a:spcBef>
              <a:buClr>
                <a:schemeClr val="tx2"/>
              </a:buClr>
              <a:buFont typeface="Arial" panose="020B0604020202020204" pitchFamily="34" charset="0"/>
              <a:buNone/>
              <a:defRPr sz="900" kern="1200">
                <a:solidFill>
                  <a:schemeClr val="tx1">
                    <a:lumMod val="65000"/>
                    <a:lumOff val="35000"/>
                  </a:schemeClr>
                </a:solidFill>
                <a:latin typeface="+mn-lt"/>
                <a:ea typeface="+mn-ea"/>
                <a:cs typeface="+mn-cs"/>
              </a:defRPr>
            </a:lvl3pPr>
            <a:lvl4pPr marL="1028700" indent="0" algn="l" defTabSz="685800" rtl="0" eaLnBrk="1" latinLnBrk="0" hangingPunct="1">
              <a:lnSpc>
                <a:spcPct val="110000"/>
              </a:lnSpc>
              <a:spcBef>
                <a:spcPts val="700"/>
              </a:spcBef>
              <a:buClr>
                <a:schemeClr val="tx2"/>
              </a:buClr>
              <a:buFont typeface="Gill Sans MT" panose="020B0502020104020203" pitchFamily="34" charset="0"/>
              <a:buNone/>
              <a:defRPr sz="750" kern="1200">
                <a:solidFill>
                  <a:schemeClr val="tx1">
                    <a:lumMod val="65000"/>
                    <a:lumOff val="35000"/>
                  </a:schemeClr>
                </a:solidFill>
                <a:latin typeface="+mn-lt"/>
                <a:ea typeface="+mn-ea"/>
                <a:cs typeface="+mn-cs"/>
              </a:defRPr>
            </a:lvl4pPr>
            <a:lvl5pPr marL="1371600" indent="0" algn="l" defTabSz="685800" rtl="0" eaLnBrk="1" latinLnBrk="0" hangingPunct="1">
              <a:lnSpc>
                <a:spcPct val="110000"/>
              </a:lnSpc>
              <a:spcBef>
                <a:spcPts val="700"/>
              </a:spcBef>
              <a:buClr>
                <a:schemeClr val="tx2"/>
              </a:buClr>
              <a:buFont typeface="Arial" panose="020B0604020202020204" pitchFamily="34" charset="0"/>
              <a:buNone/>
              <a:defRPr sz="750" kern="1200">
                <a:solidFill>
                  <a:schemeClr val="tx1">
                    <a:lumMod val="65000"/>
                    <a:lumOff val="35000"/>
                  </a:schemeClr>
                </a:solidFill>
                <a:latin typeface="+mn-lt"/>
                <a:ea typeface="+mn-ea"/>
                <a:cs typeface="+mn-cs"/>
              </a:defRPr>
            </a:lvl5pPr>
            <a:lvl6pPr marL="1714500" indent="0" algn="l" defTabSz="685800" rtl="0" eaLnBrk="1" latinLnBrk="0" hangingPunct="1">
              <a:lnSpc>
                <a:spcPct val="110000"/>
              </a:lnSpc>
              <a:spcBef>
                <a:spcPts val="700"/>
              </a:spcBef>
              <a:buClr>
                <a:schemeClr val="tx2"/>
              </a:buClr>
              <a:buFont typeface="Gill Sans MT" panose="020B0502020104020203" pitchFamily="34" charset="0"/>
              <a:buNone/>
              <a:defRPr sz="750" kern="1200">
                <a:solidFill>
                  <a:schemeClr val="tx1">
                    <a:lumMod val="65000"/>
                    <a:lumOff val="35000"/>
                  </a:schemeClr>
                </a:solidFill>
                <a:latin typeface="+mn-lt"/>
                <a:ea typeface="+mn-ea"/>
                <a:cs typeface="+mn-cs"/>
              </a:defRPr>
            </a:lvl6pPr>
            <a:lvl7pPr marL="2057400" indent="0" algn="l" defTabSz="685800" rtl="0" eaLnBrk="1" latinLnBrk="0" hangingPunct="1">
              <a:lnSpc>
                <a:spcPct val="110000"/>
              </a:lnSpc>
              <a:spcBef>
                <a:spcPts val="700"/>
              </a:spcBef>
              <a:buClr>
                <a:schemeClr val="tx2"/>
              </a:buClr>
              <a:buFont typeface="Arial" panose="020B0604020202020204" pitchFamily="34" charset="0"/>
              <a:buNone/>
              <a:defRPr sz="750" kern="1200">
                <a:solidFill>
                  <a:schemeClr val="tx1">
                    <a:lumMod val="65000"/>
                    <a:lumOff val="35000"/>
                  </a:schemeClr>
                </a:solidFill>
                <a:latin typeface="+mn-lt"/>
                <a:ea typeface="+mn-ea"/>
                <a:cs typeface="+mn-cs"/>
              </a:defRPr>
            </a:lvl7pPr>
            <a:lvl8pPr marL="2400300" indent="0" algn="l" defTabSz="685800" rtl="0" eaLnBrk="1" latinLnBrk="0" hangingPunct="1">
              <a:lnSpc>
                <a:spcPct val="110000"/>
              </a:lnSpc>
              <a:spcBef>
                <a:spcPts val="700"/>
              </a:spcBef>
              <a:buClr>
                <a:schemeClr val="tx2"/>
              </a:buClr>
              <a:buFont typeface="Gill Sans MT" panose="020B0502020104020203" pitchFamily="34" charset="0"/>
              <a:buNone/>
              <a:defRPr sz="750" kern="1200" baseline="0">
                <a:solidFill>
                  <a:schemeClr val="tx1">
                    <a:lumMod val="65000"/>
                    <a:lumOff val="35000"/>
                  </a:schemeClr>
                </a:solidFill>
                <a:latin typeface="+mn-lt"/>
                <a:ea typeface="+mn-ea"/>
                <a:cs typeface="+mn-cs"/>
              </a:defRPr>
            </a:lvl8pPr>
            <a:lvl9pPr marL="2743200" indent="0" algn="l" defTabSz="685800" rtl="0" eaLnBrk="1" latinLnBrk="0" hangingPunct="1">
              <a:lnSpc>
                <a:spcPct val="110000"/>
              </a:lnSpc>
              <a:spcBef>
                <a:spcPts val="700"/>
              </a:spcBef>
              <a:buClr>
                <a:schemeClr val="tx2"/>
              </a:buClr>
              <a:buFont typeface="Arial" panose="020B0604020202020204" pitchFamily="34" charset="0"/>
              <a:buNone/>
              <a:defRPr sz="750" kern="1200" baseline="0">
                <a:solidFill>
                  <a:schemeClr val="tx1">
                    <a:lumMod val="65000"/>
                    <a:lumOff val="35000"/>
                  </a:schemeClr>
                </a:solidFill>
                <a:latin typeface="+mn-lt"/>
                <a:ea typeface="+mn-ea"/>
                <a:cs typeface="+mn-cs"/>
              </a:defRPr>
            </a:lvl9pPr>
          </a:lstStyle>
          <a:p>
            <a:endParaRPr lang="en-US" sz="1100" dirty="0">
              <a:solidFill>
                <a:schemeClr val="tx1">
                  <a:lumMod val="75000"/>
                  <a:lumOff val="25000"/>
                </a:schemeClr>
              </a:solidFill>
            </a:endParaRPr>
          </a:p>
        </p:txBody>
      </p:sp>
      <p:sp>
        <p:nvSpPr>
          <p:cNvPr id="4" name="TextBox 3">
            <a:extLst>
              <a:ext uri="{FF2B5EF4-FFF2-40B4-BE49-F238E27FC236}">
                <a16:creationId xmlns:a16="http://schemas.microsoft.com/office/drawing/2014/main" id="{67258605-F448-7C43-87BE-58BB110DF19A}"/>
              </a:ext>
            </a:extLst>
          </p:cNvPr>
          <p:cNvSpPr txBox="1"/>
          <p:nvPr/>
        </p:nvSpPr>
        <p:spPr>
          <a:xfrm>
            <a:off x="2109377" y="4627814"/>
            <a:ext cx="3736664" cy="1477328"/>
          </a:xfrm>
          <a:prstGeom prst="rect">
            <a:avLst/>
          </a:prstGeom>
          <a:noFill/>
        </p:spPr>
        <p:txBody>
          <a:bodyPr wrap="none" rtlCol="0">
            <a:spAutoFit/>
          </a:bodyPr>
          <a:lstStyle/>
          <a:p>
            <a:r>
              <a:rPr lang="en-US"/>
              <a:t>Brian Ziebart, Chair and Advisor</a:t>
            </a:r>
          </a:p>
          <a:p>
            <a:r>
              <a:rPr lang="en-US"/>
              <a:t>Xinhua Zhang</a:t>
            </a:r>
          </a:p>
          <a:p>
            <a:r>
              <a:rPr lang="en-US"/>
              <a:t>Sathya Ravi</a:t>
            </a:r>
          </a:p>
          <a:p>
            <a:r>
              <a:rPr lang="en-US"/>
              <a:t>Anastasios Sidiropoulos</a:t>
            </a:r>
          </a:p>
          <a:p>
            <a:r>
              <a:rPr lang="en-US"/>
              <a:t>Thorsten Joachims, Cornell University</a:t>
            </a:r>
            <a:endParaRPr lang="en-US" dirty="0"/>
          </a:p>
        </p:txBody>
      </p:sp>
    </p:spTree>
    <p:extLst>
      <p:ext uri="{BB962C8B-B14F-4D97-AF65-F5344CB8AC3E}">
        <p14:creationId xmlns:p14="http://schemas.microsoft.com/office/powerpoint/2010/main" val="3381196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Bullseye">
            <a:extLst>
              <a:ext uri="{FF2B5EF4-FFF2-40B4-BE49-F238E27FC236}">
                <a16:creationId xmlns:a16="http://schemas.microsoft.com/office/drawing/2014/main" id="{E934C747-3780-4BEA-AC68-6898356224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49461" y="4645751"/>
            <a:ext cx="1753602" cy="1753602"/>
          </a:xfrm>
          <a:prstGeom prst="rect">
            <a:avLst/>
          </a:prstGeom>
        </p:spPr>
      </p:pic>
      <p:grpSp>
        <p:nvGrpSpPr>
          <p:cNvPr id="10" name="Group 9">
            <a:extLst>
              <a:ext uri="{FF2B5EF4-FFF2-40B4-BE49-F238E27FC236}">
                <a16:creationId xmlns:a16="http://schemas.microsoft.com/office/drawing/2014/main" id="{247A04B1-14D3-442D-AE5A-621CEFD7EFB0}"/>
              </a:ext>
            </a:extLst>
          </p:cNvPr>
          <p:cNvGrpSpPr/>
          <p:nvPr/>
        </p:nvGrpSpPr>
        <p:grpSpPr>
          <a:xfrm>
            <a:off x="7450846" y="3175380"/>
            <a:ext cx="2942649" cy="1943100"/>
            <a:chOff x="5712823" y="2110432"/>
            <a:chExt cx="2942649" cy="1943100"/>
          </a:xfrm>
          <a:solidFill>
            <a:schemeClr val="accent1">
              <a:lumMod val="60000"/>
              <a:lumOff val="40000"/>
            </a:schemeClr>
          </a:solidFill>
        </p:grpSpPr>
        <p:pic>
          <p:nvPicPr>
            <p:cNvPr id="6" name="Graphic 5" descr="Car">
              <a:extLst>
                <a:ext uri="{FF2B5EF4-FFF2-40B4-BE49-F238E27FC236}">
                  <a16:creationId xmlns:a16="http://schemas.microsoft.com/office/drawing/2014/main" id="{6F64A4AC-3EEB-4D67-B5D7-B23CFE4090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32234" y="2110432"/>
              <a:ext cx="2223238" cy="1943100"/>
            </a:xfrm>
            <a:prstGeom prst="rect">
              <a:avLst/>
            </a:prstGeom>
          </p:spPr>
        </p:pic>
        <p:sp>
          <p:nvSpPr>
            <p:cNvPr id="8" name="Rectangle 7">
              <a:extLst>
                <a:ext uri="{FF2B5EF4-FFF2-40B4-BE49-F238E27FC236}">
                  <a16:creationId xmlns:a16="http://schemas.microsoft.com/office/drawing/2014/main" id="{3E7AA0DA-D30A-46D0-BF3B-1E5E23D83A7D}"/>
                </a:ext>
              </a:extLst>
            </p:cNvPr>
            <p:cNvSpPr/>
            <p:nvPr/>
          </p:nvSpPr>
          <p:spPr>
            <a:xfrm flipV="1">
              <a:off x="5996320" y="2630873"/>
              <a:ext cx="719411"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C523AB-68F0-4183-AA75-EFB3163E6148}"/>
                </a:ext>
              </a:extLst>
            </p:cNvPr>
            <p:cNvSpPr/>
            <p:nvPr/>
          </p:nvSpPr>
          <p:spPr>
            <a:xfrm flipV="1">
              <a:off x="5753351" y="2820318"/>
              <a:ext cx="719411"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C6E7078-FBF4-4B8B-AB1D-ACE5BCEA13AF}"/>
                </a:ext>
              </a:extLst>
            </p:cNvPr>
            <p:cNvSpPr/>
            <p:nvPr/>
          </p:nvSpPr>
          <p:spPr>
            <a:xfrm flipV="1">
              <a:off x="5712823" y="3020833"/>
              <a:ext cx="719411"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CA4D32E-DC8F-403E-A45D-8A863B9AC1CB}"/>
                </a:ext>
              </a:extLst>
            </p:cNvPr>
            <p:cNvSpPr/>
            <p:nvPr/>
          </p:nvSpPr>
          <p:spPr>
            <a:xfrm flipV="1">
              <a:off x="5753351" y="3225003"/>
              <a:ext cx="719411"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sz="2800" dirty="0">
                <a:solidFill>
                  <a:schemeClr val="accent2"/>
                </a:solidFill>
              </a:rPr>
              <a:t>Desiderata for a Predictor</a:t>
            </a: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84" name="Rectangle 83">
            <a:extLst>
              <a:ext uri="{FF2B5EF4-FFF2-40B4-BE49-F238E27FC236}">
                <a16:creationId xmlns:a16="http://schemas.microsoft.com/office/drawing/2014/main" id="{9266D43F-7E2F-48F7-BB60-B50EF632BE64}"/>
              </a:ext>
            </a:extLst>
          </p:cNvPr>
          <p:cNvSpPr/>
          <p:nvPr/>
        </p:nvSpPr>
        <p:spPr>
          <a:xfrm>
            <a:off x="2805546" y="3469321"/>
            <a:ext cx="4307472" cy="461665"/>
          </a:xfrm>
          <a:prstGeom prst="rect">
            <a:avLst/>
          </a:prstGeom>
        </p:spPr>
        <p:txBody>
          <a:bodyPr wrap="square">
            <a:spAutoFit/>
          </a:bodyPr>
          <a:lstStyle/>
          <a:p>
            <a:r>
              <a:rPr lang="en-US" sz="2400" dirty="0">
                <a:solidFill>
                  <a:schemeClr val="accent2"/>
                </a:solidFill>
              </a:rPr>
              <a:t>Efficiency</a:t>
            </a:r>
            <a:endParaRPr lang="en-US" sz="2400" dirty="0">
              <a:solidFill>
                <a:schemeClr val="tx1">
                  <a:lumMod val="50000"/>
                  <a:lumOff val="50000"/>
                </a:schemeClr>
              </a:solidFill>
            </a:endParaRPr>
          </a:p>
        </p:txBody>
      </p:sp>
      <p:sp>
        <p:nvSpPr>
          <p:cNvPr id="54" name="Oval 53">
            <a:extLst>
              <a:ext uri="{FF2B5EF4-FFF2-40B4-BE49-F238E27FC236}">
                <a16:creationId xmlns:a16="http://schemas.microsoft.com/office/drawing/2014/main" id="{DE355B6F-A9B1-42BC-A991-36556ADB0CED}"/>
              </a:ext>
            </a:extLst>
          </p:cNvPr>
          <p:cNvSpPr/>
          <p:nvPr/>
        </p:nvSpPr>
        <p:spPr>
          <a:xfrm>
            <a:off x="2575138" y="3602017"/>
            <a:ext cx="234658" cy="2346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Rectangle 67">
            <a:extLst>
              <a:ext uri="{FF2B5EF4-FFF2-40B4-BE49-F238E27FC236}">
                <a16:creationId xmlns:a16="http://schemas.microsoft.com/office/drawing/2014/main" id="{1B37C2BF-D605-486A-8163-5C1BB7009309}"/>
              </a:ext>
            </a:extLst>
          </p:cNvPr>
          <p:cNvSpPr/>
          <p:nvPr/>
        </p:nvSpPr>
        <p:spPr>
          <a:xfrm>
            <a:off x="2838684" y="4449547"/>
            <a:ext cx="1863011" cy="461665"/>
          </a:xfrm>
          <a:prstGeom prst="rect">
            <a:avLst/>
          </a:prstGeom>
        </p:spPr>
        <p:txBody>
          <a:bodyPr wrap="none">
            <a:spAutoFit/>
          </a:bodyPr>
          <a:lstStyle/>
          <a:p>
            <a:r>
              <a:rPr lang="en-US" sz="2400" dirty="0">
                <a:solidFill>
                  <a:schemeClr val="accent2"/>
                </a:solidFill>
              </a:rPr>
              <a:t>Consistency</a:t>
            </a:r>
            <a:endParaRPr lang="en-US" dirty="0">
              <a:solidFill>
                <a:schemeClr val="tx1">
                  <a:lumMod val="50000"/>
                  <a:lumOff val="50000"/>
                </a:schemeClr>
              </a:solidFill>
            </a:endParaRPr>
          </a:p>
        </p:txBody>
      </p:sp>
      <p:sp>
        <p:nvSpPr>
          <p:cNvPr id="70" name="Oval 69">
            <a:extLst>
              <a:ext uri="{FF2B5EF4-FFF2-40B4-BE49-F238E27FC236}">
                <a16:creationId xmlns:a16="http://schemas.microsoft.com/office/drawing/2014/main" id="{69176E17-7104-43B5-A3C7-4DDBAE613DED}"/>
              </a:ext>
            </a:extLst>
          </p:cNvPr>
          <p:cNvSpPr/>
          <p:nvPr/>
        </p:nvSpPr>
        <p:spPr>
          <a:xfrm>
            <a:off x="2575138" y="4572534"/>
            <a:ext cx="234658" cy="2346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 name="Rectangle 3">
            <a:extLst>
              <a:ext uri="{FF2B5EF4-FFF2-40B4-BE49-F238E27FC236}">
                <a16:creationId xmlns:a16="http://schemas.microsoft.com/office/drawing/2014/main" id="{E428C133-FC1D-44A2-8805-1836DFC610A8}"/>
              </a:ext>
            </a:extLst>
          </p:cNvPr>
          <p:cNvSpPr/>
          <p:nvPr/>
        </p:nvSpPr>
        <p:spPr>
          <a:xfrm>
            <a:off x="2809797" y="3836675"/>
            <a:ext cx="6353021" cy="369332"/>
          </a:xfrm>
          <a:prstGeom prst="rect">
            <a:avLst/>
          </a:prstGeom>
        </p:spPr>
        <p:txBody>
          <a:bodyPr wrap="none">
            <a:spAutoFit/>
          </a:bodyPr>
          <a:lstStyle/>
          <a:p>
            <a:r>
              <a:rPr lang="en-US" dirty="0">
                <a:solidFill>
                  <a:srgbClr val="7030A0"/>
                </a:solidFill>
              </a:rPr>
              <a:t>runtime: </a:t>
            </a:r>
            <a:r>
              <a:rPr lang="en-US" dirty="0">
                <a:solidFill>
                  <a:schemeClr val="tx1">
                    <a:lumMod val="75000"/>
                    <a:lumOff val="25000"/>
                  </a:schemeClr>
                </a:solidFill>
              </a:rPr>
              <a:t>(low degree) </a:t>
            </a:r>
            <a:r>
              <a:rPr lang="en-US" dirty="0">
                <a:solidFill>
                  <a:srgbClr val="0F6FC6"/>
                </a:solidFill>
              </a:rPr>
              <a:t>polynomial </a:t>
            </a:r>
            <a:r>
              <a:rPr lang="en-US" dirty="0">
                <a:solidFill>
                  <a:schemeClr val="tx1">
                    <a:lumMod val="75000"/>
                    <a:lumOff val="25000"/>
                  </a:schemeClr>
                </a:solidFill>
              </a:rPr>
              <a:t>time (learning &amp; prediction)</a:t>
            </a:r>
          </a:p>
        </p:txBody>
      </p:sp>
      <p:sp>
        <p:nvSpPr>
          <p:cNvPr id="22" name="Rectangle 21">
            <a:extLst>
              <a:ext uri="{FF2B5EF4-FFF2-40B4-BE49-F238E27FC236}">
                <a16:creationId xmlns:a16="http://schemas.microsoft.com/office/drawing/2014/main" id="{DA90F7B5-C94A-4248-95D0-9657B8E46A7F}"/>
              </a:ext>
            </a:extLst>
          </p:cNvPr>
          <p:cNvSpPr/>
          <p:nvPr/>
        </p:nvSpPr>
        <p:spPr>
          <a:xfrm>
            <a:off x="2809801" y="4885209"/>
            <a:ext cx="5729582" cy="615553"/>
          </a:xfrm>
          <a:prstGeom prst="rect">
            <a:avLst/>
          </a:prstGeom>
        </p:spPr>
        <p:txBody>
          <a:bodyPr wrap="none">
            <a:spAutoFit/>
          </a:bodyPr>
          <a:lstStyle/>
          <a:p>
            <a:r>
              <a:rPr lang="en-US" dirty="0">
                <a:solidFill>
                  <a:schemeClr val="tx1">
                    <a:lumMod val="75000"/>
                    <a:lumOff val="25000"/>
                  </a:schemeClr>
                </a:solidFill>
              </a:rPr>
              <a:t>must also </a:t>
            </a:r>
            <a:r>
              <a:rPr lang="en-US" dirty="0">
                <a:solidFill>
                  <a:srgbClr val="0F6FC6"/>
                </a:solidFill>
              </a:rPr>
              <a:t>minimizes the loss </a:t>
            </a:r>
            <a:r>
              <a:rPr lang="en-US" dirty="0">
                <a:solidFill>
                  <a:schemeClr val="tx1">
                    <a:lumMod val="75000"/>
                    <a:lumOff val="25000"/>
                  </a:schemeClr>
                </a:solidFill>
              </a:rPr>
              <a:t>under </a:t>
            </a:r>
            <a:r>
              <a:rPr lang="en-US" dirty="0">
                <a:solidFill>
                  <a:srgbClr val="00B050"/>
                </a:solidFill>
              </a:rPr>
              <a:t>ideal </a:t>
            </a:r>
            <a:r>
              <a:rPr lang="en-US" dirty="0">
                <a:solidFill>
                  <a:schemeClr val="tx1">
                    <a:lumMod val="75000"/>
                    <a:lumOff val="25000"/>
                  </a:schemeClr>
                </a:solidFill>
              </a:rPr>
              <a:t>condition</a:t>
            </a:r>
            <a:br>
              <a:rPr lang="en-US" dirty="0">
                <a:solidFill>
                  <a:schemeClr val="tx1">
                    <a:lumMod val="75000"/>
                    <a:lumOff val="25000"/>
                  </a:schemeClr>
                </a:solidFill>
              </a:rPr>
            </a:br>
            <a:r>
              <a:rPr lang="en-US" sz="1600" dirty="0">
                <a:solidFill>
                  <a:schemeClr val="tx1">
                    <a:lumMod val="75000"/>
                    <a:lumOff val="25000"/>
                  </a:schemeClr>
                </a:solidFill>
              </a:rPr>
              <a:t>(given the </a:t>
            </a:r>
            <a:r>
              <a:rPr lang="en-US" sz="1600" dirty="0">
                <a:solidFill>
                  <a:srgbClr val="00B050"/>
                </a:solidFill>
              </a:rPr>
              <a:t>true distribution </a:t>
            </a:r>
            <a:r>
              <a:rPr lang="en-US" sz="1600" dirty="0">
                <a:solidFill>
                  <a:schemeClr val="tx1">
                    <a:lumMod val="75000"/>
                    <a:lumOff val="25000"/>
                  </a:schemeClr>
                </a:solidFill>
              </a:rPr>
              <a:t>and </a:t>
            </a:r>
            <a:r>
              <a:rPr lang="en-US" sz="1600" dirty="0">
                <a:solidFill>
                  <a:srgbClr val="00B050"/>
                </a:solidFill>
              </a:rPr>
              <a:t>fully expressive </a:t>
            </a:r>
            <a:r>
              <a:rPr lang="en-US" sz="1600" dirty="0">
                <a:solidFill>
                  <a:schemeClr val="tx1">
                    <a:lumMod val="75000"/>
                    <a:lumOff val="25000"/>
                  </a:schemeClr>
                </a:solidFill>
              </a:rPr>
              <a:t>model parameters)</a:t>
            </a:r>
          </a:p>
        </p:txBody>
      </p:sp>
      <p:sp>
        <p:nvSpPr>
          <p:cNvPr id="33" name="Rectangle 32">
            <a:extLst>
              <a:ext uri="{FF2B5EF4-FFF2-40B4-BE49-F238E27FC236}">
                <a16:creationId xmlns:a16="http://schemas.microsoft.com/office/drawing/2014/main" id="{2BF8D30D-670C-47D6-9CD6-1DE16DBBCF58}"/>
              </a:ext>
            </a:extLst>
          </p:cNvPr>
          <p:cNvSpPr/>
          <p:nvPr/>
        </p:nvSpPr>
        <p:spPr>
          <a:xfrm>
            <a:off x="2474754" y="851543"/>
            <a:ext cx="4307472" cy="400110"/>
          </a:xfrm>
          <a:prstGeom prst="rect">
            <a:avLst/>
          </a:prstGeom>
        </p:spPr>
        <p:txBody>
          <a:bodyPr wrap="square">
            <a:spAutoFit/>
          </a:bodyPr>
          <a:lstStyle/>
          <a:p>
            <a:r>
              <a:rPr lang="en-US" sz="2000" dirty="0">
                <a:solidFill>
                  <a:srgbClr val="0070C0"/>
                </a:solidFill>
              </a:rPr>
              <a:t>Learning objective:</a:t>
            </a:r>
          </a:p>
        </p:txBody>
      </p:sp>
      <p:sp>
        <p:nvSpPr>
          <p:cNvPr id="34" name="Rectangle 33">
            <a:extLst>
              <a:ext uri="{FF2B5EF4-FFF2-40B4-BE49-F238E27FC236}">
                <a16:creationId xmlns:a16="http://schemas.microsoft.com/office/drawing/2014/main" id="{085E3B2D-6D6F-4BD6-B39F-6F2AADCDF3ED}"/>
              </a:ext>
            </a:extLst>
          </p:cNvPr>
          <p:cNvSpPr/>
          <p:nvPr/>
        </p:nvSpPr>
        <p:spPr>
          <a:xfrm>
            <a:off x="2694693" y="1178454"/>
            <a:ext cx="7108371" cy="369332"/>
          </a:xfrm>
          <a:prstGeom prst="rect">
            <a:avLst/>
          </a:prstGeom>
        </p:spPr>
        <p:txBody>
          <a:bodyPr wrap="square">
            <a:spAutoFit/>
          </a:bodyPr>
          <a:lstStyle/>
          <a:p>
            <a:r>
              <a:rPr lang="en-US" dirty="0">
                <a:solidFill>
                  <a:schemeClr val="tx1">
                    <a:lumMod val="75000"/>
                    <a:lumOff val="25000"/>
                  </a:schemeClr>
                </a:solidFill>
              </a:rPr>
              <a:t>seek potentials that are </a:t>
            </a:r>
            <a:r>
              <a:rPr lang="en-US" dirty="0">
                <a:solidFill>
                  <a:srgbClr val="0F6FC6"/>
                </a:solidFill>
              </a:rPr>
              <a:t>most compatible </a:t>
            </a:r>
            <a:r>
              <a:rPr lang="en-US" dirty="0">
                <a:solidFill>
                  <a:schemeClr val="tx1">
                    <a:lumMod val="75000"/>
                    <a:lumOff val="25000"/>
                  </a:schemeClr>
                </a:solidFill>
              </a:rPr>
              <a:t>with the training data</a:t>
            </a:r>
          </a:p>
        </p:txBody>
      </p:sp>
      <p:sp>
        <p:nvSpPr>
          <p:cNvPr id="36" name="Rectangle 35">
            <a:extLst>
              <a:ext uri="{FF2B5EF4-FFF2-40B4-BE49-F238E27FC236}">
                <a16:creationId xmlns:a16="http://schemas.microsoft.com/office/drawing/2014/main" id="{0AEB4D60-2F60-4AC2-8BCD-5D4FF7AC334E}"/>
              </a:ext>
            </a:extLst>
          </p:cNvPr>
          <p:cNvSpPr/>
          <p:nvPr/>
        </p:nvSpPr>
        <p:spPr>
          <a:xfrm>
            <a:off x="2474754" y="1735359"/>
            <a:ext cx="4307472" cy="400110"/>
          </a:xfrm>
          <a:prstGeom prst="rect">
            <a:avLst/>
          </a:prstGeom>
        </p:spPr>
        <p:txBody>
          <a:bodyPr wrap="square">
            <a:spAutoFit/>
          </a:bodyPr>
          <a:lstStyle/>
          <a:p>
            <a:r>
              <a:rPr lang="en-US" sz="2000" dirty="0">
                <a:solidFill>
                  <a:srgbClr val="00B050"/>
                </a:solidFill>
              </a:rPr>
              <a:t>Challenge:</a:t>
            </a:r>
          </a:p>
        </p:txBody>
      </p:sp>
      <p:sp>
        <p:nvSpPr>
          <p:cNvPr id="37" name="Rectangle 36">
            <a:extLst>
              <a:ext uri="{FF2B5EF4-FFF2-40B4-BE49-F238E27FC236}">
                <a16:creationId xmlns:a16="http://schemas.microsoft.com/office/drawing/2014/main" id="{D6B3DB01-6B2C-42A4-977B-121F394CE767}"/>
              </a:ext>
            </a:extLst>
          </p:cNvPr>
          <p:cNvSpPr/>
          <p:nvPr/>
        </p:nvSpPr>
        <p:spPr>
          <a:xfrm>
            <a:off x="2694693" y="2062269"/>
            <a:ext cx="7346583" cy="369332"/>
          </a:xfrm>
          <a:prstGeom prst="rect">
            <a:avLst/>
          </a:prstGeom>
        </p:spPr>
        <p:txBody>
          <a:bodyPr wrap="square">
            <a:spAutoFit/>
          </a:bodyPr>
          <a:lstStyle/>
          <a:p>
            <a:r>
              <a:rPr lang="en-US" dirty="0">
                <a:solidFill>
                  <a:schemeClr val="tx1">
                    <a:lumMod val="75000"/>
                    <a:lumOff val="25000"/>
                  </a:schemeClr>
                </a:solidFill>
              </a:rPr>
              <a:t>loss functions (e.g. Hamming loss):  </a:t>
            </a:r>
            <a:r>
              <a:rPr lang="en-US" dirty="0">
                <a:solidFill>
                  <a:srgbClr val="0F6FC6"/>
                </a:solidFill>
              </a:rPr>
              <a:t>non-continuous </a:t>
            </a:r>
            <a:r>
              <a:rPr lang="en-US" dirty="0">
                <a:solidFill>
                  <a:schemeClr val="tx1">
                    <a:lumMod val="75000"/>
                    <a:lumOff val="25000"/>
                  </a:schemeClr>
                </a:solidFill>
              </a:rPr>
              <a:t>&amp; </a:t>
            </a:r>
            <a:r>
              <a:rPr lang="en-US" dirty="0">
                <a:solidFill>
                  <a:srgbClr val="00B050"/>
                </a:solidFill>
              </a:rPr>
              <a:t>non convex</a:t>
            </a:r>
          </a:p>
        </p:txBody>
      </p:sp>
      <p:sp>
        <p:nvSpPr>
          <p:cNvPr id="38" name="Rectangle 37">
            <a:extLst>
              <a:ext uri="{FF2B5EF4-FFF2-40B4-BE49-F238E27FC236}">
                <a16:creationId xmlns:a16="http://schemas.microsoft.com/office/drawing/2014/main" id="{5D68974D-F071-48EA-A43A-3BF9FEB93366}"/>
              </a:ext>
            </a:extLst>
          </p:cNvPr>
          <p:cNvSpPr/>
          <p:nvPr/>
        </p:nvSpPr>
        <p:spPr>
          <a:xfrm>
            <a:off x="2474754" y="3013435"/>
            <a:ext cx="4307472" cy="400110"/>
          </a:xfrm>
          <a:prstGeom prst="rect">
            <a:avLst/>
          </a:prstGeom>
        </p:spPr>
        <p:txBody>
          <a:bodyPr wrap="square">
            <a:spAutoFit/>
          </a:bodyPr>
          <a:lstStyle/>
          <a:p>
            <a:r>
              <a:rPr lang="en-US" sz="2000" dirty="0">
                <a:solidFill>
                  <a:schemeClr val="accent2"/>
                </a:solidFill>
              </a:rPr>
              <a:t>Desiderata for predictor:</a:t>
            </a:r>
          </a:p>
        </p:txBody>
      </p:sp>
      <p:sp>
        <p:nvSpPr>
          <p:cNvPr id="3" name="Slide Number Placeholder 2">
            <a:extLst>
              <a:ext uri="{FF2B5EF4-FFF2-40B4-BE49-F238E27FC236}">
                <a16:creationId xmlns:a16="http://schemas.microsoft.com/office/drawing/2014/main" id="{97B15C7B-82EE-D14C-9D0B-1C759AF08A28}"/>
              </a:ext>
            </a:extLst>
          </p:cNvPr>
          <p:cNvSpPr>
            <a:spLocks noGrp="1"/>
          </p:cNvSpPr>
          <p:nvPr>
            <p:ph type="sldNum" sz="quarter" idx="12"/>
          </p:nvPr>
        </p:nvSpPr>
        <p:spPr/>
        <p:txBody>
          <a:bodyPr/>
          <a:lstStyle/>
          <a:p>
            <a:fld id="{C0F2A647-71D5-4304-8070-CBC681FF56EE}" type="slidenum">
              <a:rPr lang="en-US" smtClean="0"/>
              <a:t>9</a:t>
            </a:fld>
            <a:endParaRPr lang="en-US" dirty="0"/>
          </a:p>
        </p:txBody>
      </p:sp>
      <p:sp>
        <p:nvSpPr>
          <p:cNvPr id="5" name="Footer Placeholder 4">
            <a:extLst>
              <a:ext uri="{FF2B5EF4-FFF2-40B4-BE49-F238E27FC236}">
                <a16:creationId xmlns:a16="http://schemas.microsoft.com/office/drawing/2014/main" id="{F46C0CEB-25FB-FC4B-8645-11D24A99D1CC}"/>
              </a:ext>
            </a:extLst>
          </p:cNvPr>
          <p:cNvSpPr>
            <a:spLocks noGrp="1"/>
          </p:cNvSpPr>
          <p:nvPr>
            <p:ph type="ftr" sz="quarter" idx="11"/>
          </p:nvPr>
        </p:nvSpPr>
        <p:spPr/>
        <p:txBody>
          <a:bodyPr/>
          <a:lstStyle/>
          <a:p>
            <a:r>
              <a:rPr lang="en-US" altLang="zh-CN" dirty="0"/>
              <a:t>Structure</a:t>
            </a:r>
            <a:r>
              <a:rPr lang="zh-CN" altLang="en-US" dirty="0"/>
              <a:t> </a:t>
            </a:r>
            <a:r>
              <a:rPr lang="en-US" altLang="zh-CN" dirty="0"/>
              <a:t>Learning</a:t>
            </a:r>
            <a:r>
              <a:rPr lang="zh-CN" altLang="en-US" dirty="0"/>
              <a:t> </a:t>
            </a:r>
            <a:r>
              <a:rPr lang="en-US" altLang="zh-CN" dirty="0"/>
              <a:t>Methods</a:t>
            </a:r>
            <a:endParaRPr lang="en-US" dirty="0"/>
          </a:p>
        </p:txBody>
      </p:sp>
    </p:spTree>
    <p:extLst>
      <p:ext uri="{BB962C8B-B14F-4D97-AF65-F5344CB8AC3E}">
        <p14:creationId xmlns:p14="http://schemas.microsoft.com/office/powerpoint/2010/main" val="79774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54" grpId="0" animBg="1"/>
      <p:bldP spid="68" grpId="0"/>
      <p:bldP spid="70" grpId="0" animBg="1"/>
      <p:bldP spid="4" grpId="0"/>
      <p:bldP spid="22" grpId="0"/>
      <p:bldP spid="36" grpId="0"/>
      <p:bldP spid="37"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sz="2800" dirty="0">
                <a:solidFill>
                  <a:schemeClr val="accent2"/>
                </a:solidFill>
              </a:rPr>
              <a:t>Previous Approaches for Bipartite Matching</a:t>
            </a:r>
            <a:endParaRPr lang="en-US" sz="20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pic>
        <p:nvPicPr>
          <p:cNvPr id="23" name="Graphic 22" descr="Clipboard">
            <a:extLst>
              <a:ext uri="{FF2B5EF4-FFF2-40B4-BE49-F238E27FC236}">
                <a16:creationId xmlns:a16="http://schemas.microsoft.com/office/drawing/2014/main" id="{61CE30B3-FC4B-4357-B5F8-8AA7658975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02638" y="2169093"/>
            <a:ext cx="802759" cy="802759"/>
          </a:xfrm>
          <a:prstGeom prst="rect">
            <a:avLst/>
          </a:prstGeom>
        </p:spPr>
      </p:pic>
      <p:sp>
        <p:nvSpPr>
          <p:cNvPr id="25" name="Rectangle 24">
            <a:extLst>
              <a:ext uri="{FF2B5EF4-FFF2-40B4-BE49-F238E27FC236}">
                <a16:creationId xmlns:a16="http://schemas.microsoft.com/office/drawing/2014/main" id="{8C594847-85BA-41E6-8CFE-DEA43F43B606}"/>
              </a:ext>
            </a:extLst>
          </p:cNvPr>
          <p:cNvSpPr/>
          <p:nvPr/>
        </p:nvSpPr>
        <p:spPr>
          <a:xfrm>
            <a:off x="4037704" y="2440505"/>
            <a:ext cx="6178936" cy="461665"/>
          </a:xfrm>
          <a:prstGeom prst="rect">
            <a:avLst/>
          </a:prstGeom>
        </p:spPr>
        <p:txBody>
          <a:bodyPr wrap="none">
            <a:spAutoFit/>
          </a:bodyPr>
          <a:lstStyle/>
          <a:p>
            <a:r>
              <a:rPr lang="en-US" sz="2400" dirty="0">
                <a:solidFill>
                  <a:srgbClr val="0070C0"/>
                </a:solidFill>
              </a:rPr>
              <a:t>Exponential Family Random Field Approach</a:t>
            </a:r>
          </a:p>
        </p:txBody>
      </p:sp>
      <p:sp>
        <p:nvSpPr>
          <p:cNvPr id="26" name="Rectangle 25">
            <a:extLst>
              <a:ext uri="{FF2B5EF4-FFF2-40B4-BE49-F238E27FC236}">
                <a16:creationId xmlns:a16="http://schemas.microsoft.com/office/drawing/2014/main" id="{1509DC71-4416-4972-BDE4-BB425B26DC0B}"/>
              </a:ext>
            </a:extLst>
          </p:cNvPr>
          <p:cNvSpPr/>
          <p:nvPr/>
        </p:nvSpPr>
        <p:spPr>
          <a:xfrm>
            <a:off x="3245155" y="2409732"/>
            <a:ext cx="356188" cy="461665"/>
          </a:xfrm>
          <a:prstGeom prst="rect">
            <a:avLst/>
          </a:prstGeom>
        </p:spPr>
        <p:txBody>
          <a:bodyPr wrap="none">
            <a:spAutoFit/>
          </a:bodyPr>
          <a:lstStyle/>
          <a:p>
            <a:r>
              <a:rPr lang="en-US" sz="2400" dirty="0">
                <a:solidFill>
                  <a:srgbClr val="0070C0"/>
                </a:solidFill>
              </a:rPr>
              <a:t>1</a:t>
            </a:r>
            <a:endParaRPr lang="en-US" dirty="0">
              <a:solidFill>
                <a:srgbClr val="0070C0"/>
              </a:solidFill>
            </a:endParaRPr>
          </a:p>
        </p:txBody>
      </p:sp>
      <p:pic>
        <p:nvPicPr>
          <p:cNvPr id="27" name="Graphic 26" descr="Clipboard">
            <a:extLst>
              <a:ext uri="{FF2B5EF4-FFF2-40B4-BE49-F238E27FC236}">
                <a16:creationId xmlns:a16="http://schemas.microsoft.com/office/drawing/2014/main" id="{23388275-5C1D-491A-A157-0ABE066E746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02638" y="3646377"/>
            <a:ext cx="802759" cy="802759"/>
          </a:xfrm>
          <a:prstGeom prst="rect">
            <a:avLst/>
          </a:prstGeom>
        </p:spPr>
      </p:pic>
      <p:sp>
        <p:nvSpPr>
          <p:cNvPr id="28" name="Rectangle 27">
            <a:extLst>
              <a:ext uri="{FF2B5EF4-FFF2-40B4-BE49-F238E27FC236}">
                <a16:creationId xmlns:a16="http://schemas.microsoft.com/office/drawing/2014/main" id="{C4FE5E4F-73B9-4970-BA11-2842EA1905C4}"/>
              </a:ext>
            </a:extLst>
          </p:cNvPr>
          <p:cNvSpPr/>
          <p:nvPr/>
        </p:nvSpPr>
        <p:spPr>
          <a:xfrm>
            <a:off x="4047919" y="3847697"/>
            <a:ext cx="3934731" cy="461665"/>
          </a:xfrm>
          <a:prstGeom prst="rect">
            <a:avLst/>
          </a:prstGeom>
        </p:spPr>
        <p:txBody>
          <a:bodyPr wrap="none">
            <a:spAutoFit/>
          </a:bodyPr>
          <a:lstStyle/>
          <a:p>
            <a:r>
              <a:rPr lang="en-US" sz="2400" dirty="0">
                <a:solidFill>
                  <a:srgbClr val="00B050"/>
                </a:solidFill>
              </a:rPr>
              <a:t>Maximum Margin Approach</a:t>
            </a:r>
          </a:p>
        </p:txBody>
      </p:sp>
      <p:sp>
        <p:nvSpPr>
          <p:cNvPr id="29" name="Rectangle 28">
            <a:extLst>
              <a:ext uri="{FF2B5EF4-FFF2-40B4-BE49-F238E27FC236}">
                <a16:creationId xmlns:a16="http://schemas.microsoft.com/office/drawing/2014/main" id="{7D580587-264A-4B6B-BE65-314B13F581F1}"/>
              </a:ext>
            </a:extLst>
          </p:cNvPr>
          <p:cNvSpPr/>
          <p:nvPr/>
        </p:nvSpPr>
        <p:spPr>
          <a:xfrm>
            <a:off x="3245155" y="3887016"/>
            <a:ext cx="356188" cy="461665"/>
          </a:xfrm>
          <a:prstGeom prst="rect">
            <a:avLst/>
          </a:prstGeom>
        </p:spPr>
        <p:txBody>
          <a:bodyPr wrap="none">
            <a:spAutoFit/>
          </a:bodyPr>
          <a:lstStyle/>
          <a:p>
            <a:r>
              <a:rPr lang="en-US" sz="2400" dirty="0">
                <a:solidFill>
                  <a:srgbClr val="00B050"/>
                </a:solidFill>
              </a:rPr>
              <a:t>2</a:t>
            </a:r>
            <a:endParaRPr lang="en-US" dirty="0">
              <a:solidFill>
                <a:srgbClr val="00B050"/>
              </a:solidFill>
            </a:endParaRPr>
          </a:p>
        </p:txBody>
      </p:sp>
      <p:sp>
        <p:nvSpPr>
          <p:cNvPr id="3" name="Slide Number Placeholder 2">
            <a:extLst>
              <a:ext uri="{FF2B5EF4-FFF2-40B4-BE49-F238E27FC236}">
                <a16:creationId xmlns:a16="http://schemas.microsoft.com/office/drawing/2014/main" id="{B272B235-048F-824B-A7F5-86131AC288D1}"/>
              </a:ext>
            </a:extLst>
          </p:cNvPr>
          <p:cNvSpPr>
            <a:spLocks noGrp="1"/>
          </p:cNvSpPr>
          <p:nvPr>
            <p:ph type="sldNum" sz="quarter" idx="12"/>
          </p:nvPr>
        </p:nvSpPr>
        <p:spPr/>
        <p:txBody>
          <a:bodyPr/>
          <a:lstStyle/>
          <a:p>
            <a:fld id="{C0F2A647-71D5-4304-8070-CBC681FF56EE}" type="slidenum">
              <a:rPr lang="en-US" smtClean="0"/>
              <a:t>10</a:t>
            </a:fld>
            <a:endParaRPr lang="en-US" dirty="0"/>
          </a:p>
        </p:txBody>
      </p:sp>
      <p:sp>
        <p:nvSpPr>
          <p:cNvPr id="4" name="Footer Placeholder 3">
            <a:extLst>
              <a:ext uri="{FF2B5EF4-FFF2-40B4-BE49-F238E27FC236}">
                <a16:creationId xmlns:a16="http://schemas.microsoft.com/office/drawing/2014/main" id="{5F47C2C5-8821-8549-A2CA-E3B4E208A41F}"/>
              </a:ext>
            </a:extLst>
          </p:cNvPr>
          <p:cNvSpPr>
            <a:spLocks noGrp="1"/>
          </p:cNvSpPr>
          <p:nvPr>
            <p:ph type="ftr" sz="quarter" idx="11"/>
          </p:nvPr>
        </p:nvSpPr>
        <p:spPr/>
        <p:txBody>
          <a:bodyPr/>
          <a:lstStyle/>
          <a:p>
            <a:r>
              <a:rPr lang="en-US" altLang="zh-CN" dirty="0"/>
              <a:t>Structure</a:t>
            </a:r>
            <a:r>
              <a:rPr lang="zh-CN" altLang="en-US" dirty="0"/>
              <a:t> </a:t>
            </a:r>
            <a:r>
              <a:rPr lang="en-US" altLang="zh-CN" dirty="0"/>
              <a:t>Learning</a:t>
            </a:r>
            <a:r>
              <a:rPr lang="zh-CN" altLang="en-US" dirty="0"/>
              <a:t> </a:t>
            </a:r>
            <a:r>
              <a:rPr lang="en-US" altLang="zh-CN" dirty="0"/>
              <a:t>Methods</a:t>
            </a:r>
            <a:endParaRPr lang="en-US" dirty="0"/>
          </a:p>
        </p:txBody>
      </p:sp>
    </p:spTree>
    <p:extLst>
      <p:ext uri="{BB962C8B-B14F-4D97-AF65-F5344CB8AC3E}">
        <p14:creationId xmlns:p14="http://schemas.microsoft.com/office/powerpoint/2010/main" val="2822167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sz="2800" dirty="0">
                <a:solidFill>
                  <a:schemeClr val="accent2"/>
                </a:solidFill>
              </a:rPr>
              <a:t>Exponential Family Random Field Approach</a:t>
            </a: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84" name="Rectangle 83">
            <a:extLst>
              <a:ext uri="{FF2B5EF4-FFF2-40B4-BE49-F238E27FC236}">
                <a16:creationId xmlns:a16="http://schemas.microsoft.com/office/drawing/2014/main" id="{9266D43F-7E2F-48F7-BB60-B50EF632BE64}"/>
              </a:ext>
            </a:extLst>
          </p:cNvPr>
          <p:cNvSpPr/>
          <p:nvPr/>
        </p:nvSpPr>
        <p:spPr>
          <a:xfrm>
            <a:off x="3008014" y="3431840"/>
            <a:ext cx="2644134" cy="523220"/>
          </a:xfrm>
          <a:prstGeom prst="rect">
            <a:avLst/>
          </a:prstGeom>
        </p:spPr>
        <p:txBody>
          <a:bodyPr wrap="square">
            <a:spAutoFit/>
          </a:bodyPr>
          <a:lstStyle/>
          <a:p>
            <a:r>
              <a:rPr lang="en-US" sz="2800" dirty="0">
                <a:solidFill>
                  <a:srgbClr val="00B050"/>
                </a:solidFill>
              </a:rPr>
              <a:t>Consistent?</a:t>
            </a:r>
          </a:p>
        </p:txBody>
      </p:sp>
      <p:sp>
        <p:nvSpPr>
          <p:cNvPr id="68" name="Rectangle 67">
            <a:extLst>
              <a:ext uri="{FF2B5EF4-FFF2-40B4-BE49-F238E27FC236}">
                <a16:creationId xmlns:a16="http://schemas.microsoft.com/office/drawing/2014/main" id="{1B37C2BF-D605-486A-8163-5C1BB7009309}"/>
              </a:ext>
            </a:extLst>
          </p:cNvPr>
          <p:cNvSpPr/>
          <p:nvPr/>
        </p:nvSpPr>
        <p:spPr>
          <a:xfrm>
            <a:off x="3061779" y="4851357"/>
            <a:ext cx="1627305" cy="523220"/>
          </a:xfrm>
          <a:prstGeom prst="rect">
            <a:avLst/>
          </a:prstGeom>
        </p:spPr>
        <p:txBody>
          <a:bodyPr wrap="none">
            <a:spAutoFit/>
          </a:bodyPr>
          <a:lstStyle/>
          <a:p>
            <a:r>
              <a:rPr lang="en-US" sz="2800" dirty="0">
                <a:solidFill>
                  <a:srgbClr val="FF0000"/>
                </a:solidFill>
              </a:rPr>
              <a:t>Efficient</a:t>
            </a:r>
            <a:r>
              <a:rPr lang="en-US" sz="2400" dirty="0">
                <a:solidFill>
                  <a:srgbClr val="FF0000"/>
                </a:solidFill>
              </a:rPr>
              <a:t>?</a:t>
            </a:r>
            <a:endParaRPr lang="en-US" dirty="0">
              <a:solidFill>
                <a:srgbClr val="FF0000"/>
              </a:solidFill>
            </a:endParaRPr>
          </a:p>
        </p:txBody>
      </p:sp>
      <p:sp>
        <p:nvSpPr>
          <p:cNvPr id="2" name="Rectangle 1">
            <a:extLst>
              <a:ext uri="{FF2B5EF4-FFF2-40B4-BE49-F238E27FC236}">
                <a16:creationId xmlns:a16="http://schemas.microsoft.com/office/drawing/2014/main" id="{43DD5A01-2B82-4770-AA6F-505400C3809E}"/>
              </a:ext>
            </a:extLst>
          </p:cNvPr>
          <p:cNvSpPr/>
          <p:nvPr/>
        </p:nvSpPr>
        <p:spPr>
          <a:xfrm>
            <a:off x="2437554" y="660050"/>
            <a:ext cx="4572000" cy="338554"/>
          </a:xfrm>
          <a:prstGeom prst="rect">
            <a:avLst/>
          </a:prstGeom>
        </p:spPr>
        <p:txBody>
          <a:bodyPr>
            <a:spAutoFit/>
          </a:bodyPr>
          <a:lstStyle/>
          <a:p>
            <a:r>
              <a:rPr lang="en-US" sz="1600" dirty="0">
                <a:solidFill>
                  <a:schemeClr val="tx1">
                    <a:lumMod val="50000"/>
                    <a:lumOff val="50000"/>
                  </a:schemeClr>
                </a:solidFill>
              </a:rPr>
              <a:t>(</a:t>
            </a:r>
            <a:r>
              <a:rPr lang="en-US" sz="1600" dirty="0" err="1">
                <a:solidFill>
                  <a:schemeClr val="tx1">
                    <a:lumMod val="50000"/>
                    <a:lumOff val="50000"/>
                  </a:schemeClr>
                </a:solidFill>
              </a:rPr>
              <a:t>Petterson</a:t>
            </a:r>
            <a:r>
              <a:rPr lang="en-US" sz="1600" dirty="0">
                <a:solidFill>
                  <a:schemeClr val="tx1">
                    <a:lumMod val="50000"/>
                    <a:lumOff val="50000"/>
                  </a:schemeClr>
                </a:solidFill>
              </a:rPr>
              <a:t> et. al., 2009;  </a:t>
            </a:r>
            <a:r>
              <a:rPr lang="en-US" sz="1600" dirty="0" err="1">
                <a:solidFill>
                  <a:schemeClr val="tx1">
                    <a:lumMod val="50000"/>
                    <a:lumOff val="50000"/>
                  </a:schemeClr>
                </a:solidFill>
              </a:rPr>
              <a:t>Volkovs</a:t>
            </a:r>
            <a:r>
              <a:rPr lang="en-US" sz="1600" dirty="0">
                <a:solidFill>
                  <a:schemeClr val="tx1">
                    <a:lumMod val="50000"/>
                    <a:lumOff val="50000"/>
                  </a:schemeClr>
                </a:solidFill>
              </a:rPr>
              <a:t> &amp; </a:t>
            </a:r>
            <a:r>
              <a:rPr lang="en-US" sz="1600" dirty="0" err="1">
                <a:solidFill>
                  <a:schemeClr val="tx1">
                    <a:lumMod val="50000"/>
                    <a:lumOff val="50000"/>
                  </a:schemeClr>
                </a:solidFill>
              </a:rPr>
              <a:t>Zemel</a:t>
            </a:r>
            <a:r>
              <a:rPr lang="en-US" sz="1600" dirty="0">
                <a:solidFill>
                  <a:schemeClr val="tx1">
                    <a:lumMod val="50000"/>
                    <a:lumOff val="50000"/>
                  </a:schemeClr>
                </a:solidFill>
              </a:rPr>
              <a:t>, 2012)</a:t>
            </a:r>
            <a:endParaRPr lang="en-US" sz="1600" dirty="0"/>
          </a:p>
        </p:txBody>
      </p:sp>
      <p:sp>
        <p:nvSpPr>
          <p:cNvPr id="37" name="Rectangle 36">
            <a:extLst>
              <a:ext uri="{FF2B5EF4-FFF2-40B4-BE49-F238E27FC236}">
                <a16:creationId xmlns:a16="http://schemas.microsoft.com/office/drawing/2014/main" id="{61493326-89C8-4963-BAAA-691654F18100}"/>
              </a:ext>
            </a:extLst>
          </p:cNvPr>
          <p:cNvSpPr/>
          <p:nvPr/>
        </p:nvSpPr>
        <p:spPr>
          <a:xfrm>
            <a:off x="2437554" y="1201420"/>
            <a:ext cx="4307472" cy="400110"/>
          </a:xfrm>
          <a:prstGeom prst="rect">
            <a:avLst/>
          </a:prstGeom>
        </p:spPr>
        <p:txBody>
          <a:bodyPr wrap="square">
            <a:spAutoFit/>
          </a:bodyPr>
          <a:lstStyle/>
          <a:p>
            <a:r>
              <a:rPr lang="en-US" sz="2000" dirty="0">
                <a:solidFill>
                  <a:srgbClr val="0070C0"/>
                </a:solidFill>
              </a:rPr>
              <a:t>Probabilistic model:</a:t>
            </a:r>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954D6D91-E9C8-48BE-A083-1752D63CEC2F}"/>
                  </a:ext>
                </a:extLst>
              </p:cNvPr>
              <p:cNvSpPr/>
              <p:nvPr/>
            </p:nvSpPr>
            <p:spPr>
              <a:xfrm>
                <a:off x="4226491" y="5459052"/>
                <a:ext cx="6499343" cy="394082"/>
              </a:xfrm>
              <a:prstGeom prst="rect">
                <a:avLst/>
              </a:prstGeom>
            </p:spPr>
            <p:txBody>
              <a:bodyPr wrap="none">
                <a:spAutoFit/>
              </a:bodyPr>
              <a:lstStyle/>
              <a:p>
                <a:r>
                  <a:rPr lang="en-US" dirty="0">
                    <a:solidFill>
                      <a:srgbClr val="0F6FC6"/>
                    </a:solidFill>
                  </a:rPr>
                  <a:t>normalization term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𝑍</m:t>
                        </m:r>
                      </m:e>
                      <m:sub>
                        <m:r>
                          <a:rPr lang="en-US" i="1">
                            <a:solidFill>
                              <a:schemeClr val="tx1">
                                <a:lumMod val="75000"/>
                                <a:lumOff val="25000"/>
                              </a:schemeClr>
                            </a:solidFill>
                            <a:latin typeface="Cambria Math" panose="02040503050406030204" pitchFamily="18" charset="0"/>
                          </a:rPr>
                          <m:t>𝜓</m:t>
                        </m:r>
                      </m:sub>
                    </m:sSub>
                  </m:oMath>
                </a14:m>
                <a:r>
                  <a:rPr lang="en-US" dirty="0">
                    <a:solidFill>
                      <a:schemeClr val="tx1">
                        <a:lumMod val="75000"/>
                        <a:lumOff val="25000"/>
                      </a:schemeClr>
                    </a:solidFill>
                  </a:rPr>
                  <a:t> involves </a:t>
                </a:r>
                <a:r>
                  <a:rPr lang="en-US" dirty="0">
                    <a:solidFill>
                      <a:srgbClr val="00B050"/>
                    </a:solidFill>
                  </a:rPr>
                  <a:t>matrix permanent </a:t>
                </a:r>
                <a:r>
                  <a:rPr lang="en-US" dirty="0">
                    <a:solidFill>
                      <a:schemeClr val="tx1">
                        <a:lumMod val="75000"/>
                        <a:lumOff val="25000"/>
                      </a:schemeClr>
                    </a:solidFill>
                  </a:rPr>
                  <a:t>computation</a:t>
                </a:r>
              </a:p>
            </p:txBody>
          </p:sp>
        </mc:Choice>
        <mc:Fallback xmlns="">
          <p:sp>
            <p:nvSpPr>
              <p:cNvPr id="42" name="Rectangle 41">
                <a:extLst>
                  <a:ext uri="{FF2B5EF4-FFF2-40B4-BE49-F238E27FC236}">
                    <a16:creationId xmlns:a16="http://schemas.microsoft.com/office/drawing/2014/main" id="{954D6D91-E9C8-48BE-A083-1752D63CEC2F}"/>
                  </a:ext>
                </a:extLst>
              </p:cNvPr>
              <p:cNvSpPr>
                <a:spLocks noRot="1" noChangeAspect="1" noMove="1" noResize="1" noEditPoints="1" noAdjustHandles="1" noChangeArrowheads="1" noChangeShapeType="1" noTextEdit="1"/>
              </p:cNvSpPr>
              <p:nvPr/>
            </p:nvSpPr>
            <p:spPr>
              <a:xfrm>
                <a:off x="4226491" y="5459052"/>
                <a:ext cx="6499343" cy="394082"/>
              </a:xfrm>
              <a:prstGeom prst="rect">
                <a:avLst/>
              </a:prstGeom>
              <a:blipFill>
                <a:blip r:embed="rId3"/>
                <a:stretch>
                  <a:fillRect l="-780" t="-6250" b="-12500"/>
                </a:stretch>
              </a:blipFill>
            </p:spPr>
            <p:txBody>
              <a:bodyPr/>
              <a:lstStyle/>
              <a:p>
                <a:r>
                  <a:rPr lang="en-US">
                    <a:noFill/>
                  </a:rPr>
                  <a:t> </a:t>
                </a:r>
              </a:p>
            </p:txBody>
          </p:sp>
        </mc:Fallback>
      </mc:AlternateContent>
      <p:pic>
        <p:nvPicPr>
          <p:cNvPr id="12" name="Graphic 11" descr="Smiling Face with Solid Fill">
            <a:extLst>
              <a:ext uri="{FF2B5EF4-FFF2-40B4-BE49-F238E27FC236}">
                <a16:creationId xmlns:a16="http://schemas.microsoft.com/office/drawing/2014/main" id="{0BEE7D69-27A5-4916-BB7B-8607EF4DB4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12090" y="3830818"/>
            <a:ext cx="914400" cy="914400"/>
          </a:xfrm>
          <a:prstGeom prst="rect">
            <a:avLst/>
          </a:prstGeom>
        </p:spPr>
      </p:pic>
      <p:pic>
        <p:nvPicPr>
          <p:cNvPr id="14" name="Graphic 13" descr="Checkmark">
            <a:extLst>
              <a:ext uri="{FF2B5EF4-FFF2-40B4-BE49-F238E27FC236}">
                <a16:creationId xmlns:a16="http://schemas.microsoft.com/office/drawing/2014/main" id="{1248408E-9369-4C4B-9737-1D6BAD2392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64065" y="3498473"/>
            <a:ext cx="389954" cy="389954"/>
          </a:xfrm>
          <a:prstGeom prst="rect">
            <a:avLst/>
          </a:prstGeom>
        </p:spPr>
      </p:pic>
      <p:pic>
        <p:nvPicPr>
          <p:cNvPr id="16" name="Graphic 15" descr="Close">
            <a:extLst>
              <a:ext uri="{FF2B5EF4-FFF2-40B4-BE49-F238E27FC236}">
                <a16:creationId xmlns:a16="http://schemas.microsoft.com/office/drawing/2014/main" id="{A8FC8915-15BC-4BDC-9F30-44C170169C8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64065" y="4917990"/>
            <a:ext cx="389954" cy="389954"/>
          </a:xfrm>
          <a:prstGeom prst="rect">
            <a:avLst/>
          </a:prstGeom>
        </p:spPr>
      </p:pic>
      <p:pic>
        <p:nvPicPr>
          <p:cNvPr id="21" name="Graphic 20" descr="Sad Face with Solid Fill">
            <a:extLst>
              <a:ext uri="{FF2B5EF4-FFF2-40B4-BE49-F238E27FC236}">
                <a16:creationId xmlns:a16="http://schemas.microsoft.com/office/drawing/2014/main" id="{A8755C24-FD61-4A50-8D0D-088E8F50C0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312090" y="5306227"/>
            <a:ext cx="914400" cy="914400"/>
          </a:xfrm>
          <a:prstGeom prst="rect">
            <a:avLst/>
          </a:prstGeom>
        </p:spPr>
      </p:pic>
      <p:sp>
        <p:nvSpPr>
          <p:cNvPr id="53" name="Rectangle 52">
            <a:extLst>
              <a:ext uri="{FF2B5EF4-FFF2-40B4-BE49-F238E27FC236}">
                <a16:creationId xmlns:a16="http://schemas.microsoft.com/office/drawing/2014/main" id="{DDAC8F5B-7AB9-42E0-B277-88FADA90C5B6}"/>
              </a:ext>
            </a:extLst>
          </p:cNvPr>
          <p:cNvSpPr/>
          <p:nvPr/>
        </p:nvSpPr>
        <p:spPr>
          <a:xfrm>
            <a:off x="9148402" y="1876861"/>
            <a:ext cx="1503104" cy="646331"/>
          </a:xfrm>
          <a:prstGeom prst="rect">
            <a:avLst/>
          </a:prstGeom>
        </p:spPr>
        <p:txBody>
          <a:bodyPr wrap="none">
            <a:spAutoFit/>
          </a:bodyPr>
          <a:lstStyle/>
          <a:p>
            <a:r>
              <a:rPr lang="en-US" sz="2000" dirty="0">
                <a:solidFill>
                  <a:srgbClr val="FF0000"/>
                </a:solidFill>
              </a:rPr>
              <a:t>#P-hard </a:t>
            </a:r>
            <a:br>
              <a:rPr lang="en-US" sz="2000" dirty="0">
                <a:solidFill>
                  <a:srgbClr val="FF0000"/>
                </a:solidFill>
              </a:rPr>
            </a:br>
            <a:r>
              <a:rPr lang="en-US" sz="1600" dirty="0">
                <a:solidFill>
                  <a:schemeClr val="tx1">
                    <a:lumMod val="50000"/>
                    <a:lumOff val="50000"/>
                  </a:schemeClr>
                </a:solidFill>
              </a:rPr>
              <a:t>(Valiant, 1979)</a:t>
            </a:r>
            <a:endParaRPr lang="en-US" sz="2000" dirty="0">
              <a:solidFill>
                <a:schemeClr val="tx1">
                  <a:lumMod val="50000"/>
                  <a:lumOff val="50000"/>
                </a:schemeClr>
              </a:solidFill>
            </a:endParaRPr>
          </a:p>
        </p:txBody>
      </p:sp>
      <p:sp>
        <p:nvSpPr>
          <p:cNvPr id="23" name="Oval 22">
            <a:extLst>
              <a:ext uri="{FF2B5EF4-FFF2-40B4-BE49-F238E27FC236}">
                <a16:creationId xmlns:a16="http://schemas.microsoft.com/office/drawing/2014/main" id="{B02D4EC4-1996-4F5D-BF35-B45AD379AC81}"/>
              </a:ext>
            </a:extLst>
          </p:cNvPr>
          <p:cNvSpPr/>
          <p:nvPr/>
        </p:nvSpPr>
        <p:spPr>
          <a:xfrm>
            <a:off x="7396426" y="2436757"/>
            <a:ext cx="1158915" cy="384088"/>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4BC5B92B-41B7-47BA-9922-2D36353E8891}"/>
              </a:ext>
            </a:extLst>
          </p:cNvPr>
          <p:cNvCxnSpPr>
            <a:cxnSpLocks/>
          </p:cNvCxnSpPr>
          <p:nvPr/>
        </p:nvCxnSpPr>
        <p:spPr>
          <a:xfrm flipV="1">
            <a:off x="8555341" y="2213279"/>
            <a:ext cx="765340" cy="41552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13DE4688-81A9-4029-B47E-DAF2DFB4CE17}"/>
                  </a:ext>
                </a:extLst>
              </p:cNvPr>
              <p:cNvSpPr/>
              <p:nvPr/>
            </p:nvSpPr>
            <p:spPr>
              <a:xfrm>
                <a:off x="4226491" y="5760987"/>
                <a:ext cx="4418967" cy="369332"/>
              </a:xfrm>
              <a:prstGeom prst="rect">
                <a:avLst/>
              </a:prstGeom>
            </p:spPr>
            <p:txBody>
              <a:bodyPr wrap="none">
                <a:spAutoFit/>
              </a:bodyPr>
              <a:lstStyle/>
              <a:p>
                <a:r>
                  <a:rPr lang="en-US" dirty="0">
                    <a:solidFill>
                      <a:srgbClr val="C00000"/>
                    </a:solidFill>
                  </a:rPr>
                  <a:t>impractical</a:t>
                </a:r>
                <a:r>
                  <a:rPr lang="en-US" dirty="0">
                    <a:solidFill>
                      <a:schemeClr val="tx1">
                        <a:lumMod val="75000"/>
                        <a:lumOff val="25000"/>
                      </a:schemeClr>
                    </a:solidFill>
                  </a:rPr>
                  <a:t> even for modestly-size </a:t>
                </a:r>
                <a14:m>
                  <m:oMath xmlns:m="http://schemas.openxmlformats.org/officeDocument/2006/math">
                    <m:r>
                      <a:rPr lang="en-US" i="1">
                        <a:solidFill>
                          <a:schemeClr val="tx1">
                            <a:lumMod val="75000"/>
                            <a:lumOff val="25000"/>
                          </a:schemeClr>
                        </a:solidFill>
                        <a:latin typeface="Cambria Math" panose="02040503050406030204" pitchFamily="18" charset="0"/>
                      </a:rPr>
                      <m:t>𝑛</m:t>
                    </m:r>
                    <m:r>
                      <a:rPr lang="en-US" i="1">
                        <a:solidFill>
                          <a:schemeClr val="tx1">
                            <a:lumMod val="75000"/>
                            <a:lumOff val="25000"/>
                          </a:schemeClr>
                        </a:solidFill>
                        <a:latin typeface="Cambria Math" panose="02040503050406030204" pitchFamily="18" charset="0"/>
                      </a:rPr>
                      <m:t>=20</m:t>
                    </m:r>
                  </m:oMath>
                </a14:m>
                <a:endParaRPr lang="en-US" dirty="0">
                  <a:solidFill>
                    <a:schemeClr val="tx1">
                      <a:lumMod val="75000"/>
                      <a:lumOff val="25000"/>
                    </a:schemeClr>
                  </a:solidFill>
                </a:endParaRPr>
              </a:p>
            </p:txBody>
          </p:sp>
        </mc:Choice>
        <mc:Fallback xmlns="">
          <p:sp>
            <p:nvSpPr>
              <p:cNvPr id="59" name="Rectangle 58">
                <a:extLst>
                  <a:ext uri="{FF2B5EF4-FFF2-40B4-BE49-F238E27FC236}">
                    <a16:creationId xmlns:a16="http://schemas.microsoft.com/office/drawing/2014/main" id="{13DE4688-81A9-4029-B47E-DAF2DFB4CE17}"/>
                  </a:ext>
                </a:extLst>
              </p:cNvPr>
              <p:cNvSpPr>
                <a:spLocks noRot="1" noChangeAspect="1" noMove="1" noResize="1" noEditPoints="1" noAdjustHandles="1" noChangeArrowheads="1" noChangeShapeType="1" noTextEdit="1"/>
              </p:cNvSpPr>
              <p:nvPr/>
            </p:nvSpPr>
            <p:spPr>
              <a:xfrm>
                <a:off x="4226491" y="5760987"/>
                <a:ext cx="4418967" cy="369332"/>
              </a:xfrm>
              <a:prstGeom prst="rect">
                <a:avLst/>
              </a:prstGeom>
              <a:blipFill>
                <a:blip r:embed="rId12"/>
                <a:stretch>
                  <a:fillRect l="-1146" t="-6667" b="-20000"/>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B415E7AD-754E-4145-989C-9E238F8FE6B5}"/>
              </a:ext>
            </a:extLst>
          </p:cNvPr>
          <p:cNvSpPr/>
          <p:nvPr/>
        </p:nvSpPr>
        <p:spPr>
          <a:xfrm>
            <a:off x="4226490" y="4106804"/>
            <a:ext cx="5698996" cy="369332"/>
          </a:xfrm>
          <a:prstGeom prst="rect">
            <a:avLst/>
          </a:prstGeom>
        </p:spPr>
        <p:txBody>
          <a:bodyPr wrap="none">
            <a:spAutoFit/>
          </a:bodyPr>
          <a:lstStyle/>
          <a:p>
            <a:r>
              <a:rPr lang="en-US" dirty="0">
                <a:solidFill>
                  <a:schemeClr val="tx1">
                    <a:lumMod val="75000"/>
                    <a:lumOff val="25000"/>
                  </a:schemeClr>
                </a:solidFill>
              </a:rPr>
              <a:t>produce </a:t>
            </a:r>
            <a:r>
              <a:rPr lang="en-US" dirty="0">
                <a:solidFill>
                  <a:srgbClr val="0F6FC6"/>
                </a:solidFill>
              </a:rPr>
              <a:t>Bayes optimal </a:t>
            </a:r>
            <a:r>
              <a:rPr lang="en-US" dirty="0">
                <a:solidFill>
                  <a:schemeClr val="tx1">
                    <a:lumMod val="75000"/>
                    <a:lumOff val="25000"/>
                  </a:schemeClr>
                </a:solidFill>
              </a:rPr>
              <a:t>prediction in an </a:t>
            </a:r>
            <a:r>
              <a:rPr lang="en-US" dirty="0">
                <a:solidFill>
                  <a:srgbClr val="00B050"/>
                </a:solidFill>
              </a:rPr>
              <a:t>ideal</a:t>
            </a:r>
            <a:r>
              <a:rPr lang="en-US" dirty="0">
                <a:solidFill>
                  <a:schemeClr val="tx1">
                    <a:lumMod val="75000"/>
                    <a:lumOff val="25000"/>
                  </a:schemeClr>
                </a:solidFill>
              </a:rPr>
              <a:t> condition</a:t>
            </a:r>
          </a:p>
        </p:txBody>
      </p:sp>
      <p:sp>
        <p:nvSpPr>
          <p:cNvPr id="5" name="Slide Number Placeholder 4">
            <a:extLst>
              <a:ext uri="{FF2B5EF4-FFF2-40B4-BE49-F238E27FC236}">
                <a16:creationId xmlns:a16="http://schemas.microsoft.com/office/drawing/2014/main" id="{7FFD5BAA-8D1C-964B-8A6C-26A96BCD07BB}"/>
              </a:ext>
            </a:extLst>
          </p:cNvPr>
          <p:cNvSpPr>
            <a:spLocks noGrp="1"/>
          </p:cNvSpPr>
          <p:nvPr>
            <p:ph type="sldNum" sz="quarter" idx="12"/>
          </p:nvPr>
        </p:nvSpPr>
        <p:spPr/>
        <p:txBody>
          <a:bodyPr/>
          <a:lstStyle/>
          <a:p>
            <a:fld id="{C0F2A647-71D5-4304-8070-CBC681FF56EE}" type="slidenum">
              <a:rPr lang="en-US" smtClean="0"/>
              <a:t>11</a:t>
            </a:fld>
            <a:endParaRPr lang="en-US" dirty="0"/>
          </a:p>
        </p:txBody>
      </p:sp>
      <p:pic>
        <p:nvPicPr>
          <p:cNvPr id="7" name="Picture 6">
            <a:extLst>
              <a:ext uri="{FF2B5EF4-FFF2-40B4-BE49-F238E27FC236}">
                <a16:creationId xmlns:a16="http://schemas.microsoft.com/office/drawing/2014/main" id="{56C80D73-28B3-6246-88A3-101B271F8648}"/>
              </a:ext>
            </a:extLst>
          </p:cNvPr>
          <p:cNvPicPr>
            <a:picLocks noChangeAspect="1"/>
          </p:cNvPicPr>
          <p:nvPr/>
        </p:nvPicPr>
        <p:blipFill>
          <a:blip r:embed="rId13"/>
          <a:stretch>
            <a:fillRect/>
          </a:stretch>
        </p:blipFill>
        <p:spPr>
          <a:xfrm>
            <a:off x="4689084" y="1235233"/>
            <a:ext cx="4191000" cy="647700"/>
          </a:xfrm>
          <a:prstGeom prst="rect">
            <a:avLst/>
          </a:prstGeom>
        </p:spPr>
      </p:pic>
      <p:pic>
        <p:nvPicPr>
          <p:cNvPr id="10" name="Picture 9">
            <a:extLst>
              <a:ext uri="{FF2B5EF4-FFF2-40B4-BE49-F238E27FC236}">
                <a16:creationId xmlns:a16="http://schemas.microsoft.com/office/drawing/2014/main" id="{48C5BACB-A511-5E43-B9EB-62CC1259041D}"/>
              </a:ext>
            </a:extLst>
          </p:cNvPr>
          <p:cNvPicPr>
            <a:picLocks noChangeAspect="1"/>
          </p:cNvPicPr>
          <p:nvPr/>
        </p:nvPicPr>
        <p:blipFill>
          <a:blip r:embed="rId14"/>
          <a:stretch>
            <a:fillRect/>
          </a:stretch>
        </p:blipFill>
        <p:spPr>
          <a:xfrm>
            <a:off x="5238865" y="2313907"/>
            <a:ext cx="3232130" cy="1066337"/>
          </a:xfrm>
          <a:prstGeom prst="rect">
            <a:avLst/>
          </a:prstGeom>
        </p:spPr>
      </p:pic>
      <p:sp>
        <p:nvSpPr>
          <p:cNvPr id="29" name="Rectangle 28">
            <a:extLst>
              <a:ext uri="{FF2B5EF4-FFF2-40B4-BE49-F238E27FC236}">
                <a16:creationId xmlns:a16="http://schemas.microsoft.com/office/drawing/2014/main" id="{005FC822-B72A-BA46-9BB1-BC4BE99BFC4B}"/>
              </a:ext>
            </a:extLst>
          </p:cNvPr>
          <p:cNvSpPr/>
          <p:nvPr/>
        </p:nvSpPr>
        <p:spPr>
          <a:xfrm>
            <a:off x="2471232" y="2335111"/>
            <a:ext cx="4307472" cy="400110"/>
          </a:xfrm>
          <a:prstGeom prst="rect">
            <a:avLst/>
          </a:prstGeom>
        </p:spPr>
        <p:txBody>
          <a:bodyPr wrap="square">
            <a:spAutoFit/>
          </a:bodyPr>
          <a:lstStyle/>
          <a:p>
            <a:r>
              <a:rPr lang="en-US" altLang="zh-CN" sz="2000" dirty="0">
                <a:solidFill>
                  <a:srgbClr val="FFC000"/>
                </a:solidFill>
              </a:rPr>
              <a:t>For</a:t>
            </a:r>
            <a:r>
              <a:rPr lang="zh-CN" altLang="en-US" sz="2000" dirty="0">
                <a:solidFill>
                  <a:srgbClr val="FFC000"/>
                </a:solidFill>
              </a:rPr>
              <a:t> </a:t>
            </a:r>
            <a:r>
              <a:rPr lang="en-US" altLang="zh-CN" sz="2000" dirty="0">
                <a:solidFill>
                  <a:srgbClr val="FFC000"/>
                </a:solidFill>
              </a:rPr>
              <a:t>bipartite</a:t>
            </a:r>
            <a:r>
              <a:rPr lang="zh-CN" altLang="en-US" sz="2000" dirty="0">
                <a:solidFill>
                  <a:srgbClr val="FFC000"/>
                </a:solidFill>
              </a:rPr>
              <a:t> </a:t>
            </a:r>
            <a:r>
              <a:rPr lang="en-US" altLang="zh-CN" sz="2000" dirty="0">
                <a:solidFill>
                  <a:srgbClr val="FFC000"/>
                </a:solidFill>
              </a:rPr>
              <a:t>matching:</a:t>
            </a:r>
            <a:endParaRPr lang="en-US" sz="2000" dirty="0">
              <a:solidFill>
                <a:srgbClr val="FFC000"/>
              </a:solidFill>
            </a:endParaRPr>
          </a:p>
        </p:txBody>
      </p:sp>
      <p:sp>
        <p:nvSpPr>
          <p:cNvPr id="4" name="Footer Placeholder 3">
            <a:extLst>
              <a:ext uri="{FF2B5EF4-FFF2-40B4-BE49-F238E27FC236}">
                <a16:creationId xmlns:a16="http://schemas.microsoft.com/office/drawing/2014/main" id="{CA92A701-9D96-6F4C-A108-C9252F5BFE70}"/>
              </a:ext>
            </a:extLst>
          </p:cNvPr>
          <p:cNvSpPr>
            <a:spLocks noGrp="1"/>
          </p:cNvSpPr>
          <p:nvPr>
            <p:ph type="ftr" sz="quarter" idx="11"/>
          </p:nvPr>
        </p:nvSpPr>
        <p:spPr/>
        <p:txBody>
          <a:bodyPr/>
          <a:lstStyle/>
          <a:p>
            <a:r>
              <a:rPr lang="en-US" altLang="zh-CN" dirty="0"/>
              <a:t>Structure</a:t>
            </a:r>
            <a:r>
              <a:rPr lang="zh-CN" altLang="en-US" dirty="0"/>
              <a:t> </a:t>
            </a:r>
            <a:r>
              <a:rPr lang="en-US" altLang="zh-CN" dirty="0"/>
              <a:t>Learning</a:t>
            </a:r>
            <a:r>
              <a:rPr lang="zh-CN" altLang="en-US" dirty="0"/>
              <a:t> </a:t>
            </a:r>
            <a:r>
              <a:rPr lang="en-US" altLang="zh-CN" dirty="0"/>
              <a:t>Methods</a:t>
            </a:r>
            <a:endParaRPr lang="en-US" dirty="0"/>
          </a:p>
        </p:txBody>
      </p:sp>
    </p:spTree>
    <p:extLst>
      <p:ext uri="{BB962C8B-B14F-4D97-AF65-F5344CB8AC3E}">
        <p14:creationId xmlns:p14="http://schemas.microsoft.com/office/powerpoint/2010/main" val="327624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68" grpId="0"/>
      <p:bldP spid="42" grpId="0"/>
      <p:bldP spid="53" grpId="0"/>
      <p:bldP spid="23" grpId="0" animBg="1"/>
      <p:bldP spid="59" grpId="0"/>
      <p:bldP spid="28"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78270"/>
            <a:ext cx="7658946" cy="523220"/>
          </a:xfrm>
          <a:prstGeom prst="rect">
            <a:avLst/>
          </a:prstGeom>
          <a:noFill/>
        </p:spPr>
        <p:txBody>
          <a:bodyPr wrap="square" rtlCol="0">
            <a:spAutoFit/>
          </a:bodyPr>
          <a:lstStyle/>
          <a:p>
            <a:r>
              <a:rPr lang="en-US" sz="2800" dirty="0">
                <a:solidFill>
                  <a:schemeClr val="accent2"/>
                </a:solidFill>
              </a:rPr>
              <a:t>Maximum Margin Approach</a:t>
            </a:r>
            <a:endParaRPr lang="en-US" sz="20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84" name="Rectangle 83">
            <a:extLst>
              <a:ext uri="{FF2B5EF4-FFF2-40B4-BE49-F238E27FC236}">
                <a16:creationId xmlns:a16="http://schemas.microsoft.com/office/drawing/2014/main" id="{9266D43F-7E2F-48F7-BB60-B50EF632BE64}"/>
              </a:ext>
            </a:extLst>
          </p:cNvPr>
          <p:cNvSpPr/>
          <p:nvPr/>
        </p:nvSpPr>
        <p:spPr>
          <a:xfrm>
            <a:off x="3008014" y="2996169"/>
            <a:ext cx="2644134" cy="523220"/>
          </a:xfrm>
          <a:prstGeom prst="rect">
            <a:avLst/>
          </a:prstGeom>
        </p:spPr>
        <p:txBody>
          <a:bodyPr wrap="square">
            <a:spAutoFit/>
          </a:bodyPr>
          <a:lstStyle/>
          <a:p>
            <a:r>
              <a:rPr lang="en-US" sz="2800" dirty="0">
                <a:solidFill>
                  <a:srgbClr val="00B050"/>
                </a:solidFill>
              </a:rPr>
              <a:t>Efficient?</a:t>
            </a:r>
          </a:p>
        </p:txBody>
      </p:sp>
      <p:sp>
        <p:nvSpPr>
          <p:cNvPr id="68" name="Rectangle 67">
            <a:extLst>
              <a:ext uri="{FF2B5EF4-FFF2-40B4-BE49-F238E27FC236}">
                <a16:creationId xmlns:a16="http://schemas.microsoft.com/office/drawing/2014/main" id="{1B37C2BF-D605-486A-8163-5C1BB7009309}"/>
              </a:ext>
            </a:extLst>
          </p:cNvPr>
          <p:cNvSpPr/>
          <p:nvPr/>
        </p:nvSpPr>
        <p:spPr>
          <a:xfrm>
            <a:off x="3061783" y="4650811"/>
            <a:ext cx="2055371" cy="523220"/>
          </a:xfrm>
          <a:prstGeom prst="rect">
            <a:avLst/>
          </a:prstGeom>
        </p:spPr>
        <p:txBody>
          <a:bodyPr wrap="none">
            <a:spAutoFit/>
          </a:bodyPr>
          <a:lstStyle/>
          <a:p>
            <a:r>
              <a:rPr lang="en-US" sz="2800" dirty="0">
                <a:solidFill>
                  <a:srgbClr val="FF0000"/>
                </a:solidFill>
              </a:rPr>
              <a:t>Consistent</a:t>
            </a:r>
            <a:r>
              <a:rPr lang="en-US" sz="2400" dirty="0">
                <a:solidFill>
                  <a:srgbClr val="FF0000"/>
                </a:solidFill>
              </a:rPr>
              <a:t>?</a:t>
            </a:r>
            <a:endParaRPr lang="en-US" dirty="0">
              <a:solidFill>
                <a:srgbClr val="FF0000"/>
              </a:solidFill>
            </a:endParaRPr>
          </a:p>
        </p:txBody>
      </p:sp>
      <p:sp>
        <p:nvSpPr>
          <p:cNvPr id="2" name="Rectangle 1">
            <a:extLst>
              <a:ext uri="{FF2B5EF4-FFF2-40B4-BE49-F238E27FC236}">
                <a16:creationId xmlns:a16="http://schemas.microsoft.com/office/drawing/2014/main" id="{43DD5A01-2B82-4770-AA6F-505400C3809E}"/>
              </a:ext>
            </a:extLst>
          </p:cNvPr>
          <p:cNvSpPr/>
          <p:nvPr/>
        </p:nvSpPr>
        <p:spPr>
          <a:xfrm>
            <a:off x="2437554" y="660050"/>
            <a:ext cx="4572000" cy="338554"/>
          </a:xfrm>
          <a:prstGeom prst="rect">
            <a:avLst/>
          </a:prstGeom>
        </p:spPr>
        <p:txBody>
          <a:bodyPr>
            <a:spAutoFit/>
          </a:bodyPr>
          <a:lstStyle/>
          <a:p>
            <a:r>
              <a:rPr lang="en-US" sz="1600" dirty="0">
                <a:solidFill>
                  <a:schemeClr val="tx1">
                    <a:lumMod val="50000"/>
                    <a:lumOff val="50000"/>
                  </a:schemeClr>
                </a:solidFill>
              </a:rPr>
              <a:t>(</a:t>
            </a:r>
            <a:r>
              <a:rPr lang="en-US" sz="1600" dirty="0" err="1">
                <a:solidFill>
                  <a:schemeClr val="tx1">
                    <a:lumMod val="50000"/>
                    <a:lumOff val="50000"/>
                  </a:schemeClr>
                </a:solidFill>
              </a:rPr>
              <a:t>Tsochantaridis</a:t>
            </a:r>
            <a:r>
              <a:rPr lang="en-US" sz="1600" dirty="0">
                <a:solidFill>
                  <a:schemeClr val="tx1">
                    <a:lumMod val="50000"/>
                    <a:lumOff val="50000"/>
                  </a:schemeClr>
                </a:solidFill>
              </a:rPr>
              <a:t> et. al., 2005)</a:t>
            </a:r>
            <a:endParaRPr lang="en-US" sz="1600" dirty="0"/>
          </a:p>
        </p:txBody>
      </p:sp>
      <p:sp>
        <p:nvSpPr>
          <p:cNvPr id="37" name="Rectangle 36">
            <a:extLst>
              <a:ext uri="{FF2B5EF4-FFF2-40B4-BE49-F238E27FC236}">
                <a16:creationId xmlns:a16="http://schemas.microsoft.com/office/drawing/2014/main" id="{61493326-89C8-4963-BAAA-691654F18100}"/>
              </a:ext>
            </a:extLst>
          </p:cNvPr>
          <p:cNvSpPr/>
          <p:nvPr/>
        </p:nvSpPr>
        <p:spPr>
          <a:xfrm>
            <a:off x="2437554" y="1181902"/>
            <a:ext cx="4307472" cy="400110"/>
          </a:xfrm>
          <a:prstGeom prst="rect">
            <a:avLst/>
          </a:prstGeom>
        </p:spPr>
        <p:txBody>
          <a:bodyPr wrap="square">
            <a:spAutoFit/>
          </a:bodyPr>
          <a:lstStyle/>
          <a:p>
            <a:r>
              <a:rPr lang="en-US" sz="2000" dirty="0">
                <a:solidFill>
                  <a:srgbClr val="0070C0"/>
                </a:solidFill>
              </a:rPr>
              <a:t>Max-margin model:</a:t>
            </a:r>
          </a:p>
        </p:txBody>
      </p:sp>
      <p:sp>
        <p:nvSpPr>
          <p:cNvPr id="42" name="Rectangle 41">
            <a:extLst>
              <a:ext uri="{FF2B5EF4-FFF2-40B4-BE49-F238E27FC236}">
                <a16:creationId xmlns:a16="http://schemas.microsoft.com/office/drawing/2014/main" id="{954D6D91-E9C8-48BE-A083-1752D63CEC2F}"/>
              </a:ext>
            </a:extLst>
          </p:cNvPr>
          <p:cNvSpPr/>
          <p:nvPr/>
        </p:nvSpPr>
        <p:spPr>
          <a:xfrm>
            <a:off x="3995946" y="5248228"/>
            <a:ext cx="6327373" cy="369332"/>
          </a:xfrm>
          <a:prstGeom prst="rect">
            <a:avLst/>
          </a:prstGeom>
        </p:spPr>
        <p:txBody>
          <a:bodyPr wrap="none">
            <a:spAutoFit/>
          </a:bodyPr>
          <a:lstStyle/>
          <a:p>
            <a:r>
              <a:rPr lang="en-US" dirty="0">
                <a:solidFill>
                  <a:schemeClr val="tx1">
                    <a:lumMod val="65000"/>
                    <a:lumOff val="35000"/>
                  </a:schemeClr>
                </a:solidFill>
              </a:rPr>
              <a:t>- is based on </a:t>
            </a:r>
            <a:r>
              <a:rPr lang="en-US" dirty="0">
                <a:solidFill>
                  <a:srgbClr val="0F6FC6"/>
                </a:solidFill>
              </a:rPr>
              <a:t>Crammer &amp; Singer multiclass SVM</a:t>
            </a:r>
            <a:r>
              <a:rPr lang="en-US" dirty="0">
                <a:solidFill>
                  <a:schemeClr val="tx1">
                    <a:lumMod val="65000"/>
                    <a:lumOff val="35000"/>
                  </a:schemeClr>
                </a:solidFill>
              </a:rPr>
              <a:t> formulation</a:t>
            </a:r>
          </a:p>
        </p:txBody>
      </p:sp>
      <p:pic>
        <p:nvPicPr>
          <p:cNvPr id="12" name="Graphic 11" descr="Smiling Face with Solid Fill">
            <a:extLst>
              <a:ext uri="{FF2B5EF4-FFF2-40B4-BE49-F238E27FC236}">
                <a16:creationId xmlns:a16="http://schemas.microsoft.com/office/drawing/2014/main" id="{0BEE7D69-27A5-4916-BB7B-8607EF4DB4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6956" y="3395147"/>
            <a:ext cx="914400" cy="914400"/>
          </a:xfrm>
          <a:prstGeom prst="rect">
            <a:avLst/>
          </a:prstGeom>
        </p:spPr>
      </p:pic>
      <p:pic>
        <p:nvPicPr>
          <p:cNvPr id="14" name="Graphic 13" descr="Checkmark">
            <a:extLst>
              <a:ext uri="{FF2B5EF4-FFF2-40B4-BE49-F238E27FC236}">
                <a16:creationId xmlns:a16="http://schemas.microsoft.com/office/drawing/2014/main" id="{1248408E-9369-4C4B-9737-1D6BAD2392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64065" y="3062802"/>
            <a:ext cx="389954" cy="389954"/>
          </a:xfrm>
          <a:prstGeom prst="rect">
            <a:avLst/>
          </a:prstGeom>
        </p:spPr>
      </p:pic>
      <p:pic>
        <p:nvPicPr>
          <p:cNvPr id="16" name="Graphic 15" descr="Close">
            <a:extLst>
              <a:ext uri="{FF2B5EF4-FFF2-40B4-BE49-F238E27FC236}">
                <a16:creationId xmlns:a16="http://schemas.microsoft.com/office/drawing/2014/main" id="{A8FC8915-15BC-4BDC-9F30-44C170169C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4065" y="4717444"/>
            <a:ext cx="389954" cy="389954"/>
          </a:xfrm>
          <a:prstGeom prst="rect">
            <a:avLst/>
          </a:prstGeom>
        </p:spPr>
      </p:pic>
      <p:pic>
        <p:nvPicPr>
          <p:cNvPr id="21" name="Graphic 20" descr="Sad Face with Solid Fill">
            <a:extLst>
              <a:ext uri="{FF2B5EF4-FFF2-40B4-BE49-F238E27FC236}">
                <a16:creationId xmlns:a16="http://schemas.microsoft.com/office/drawing/2014/main" id="{A8755C24-FD61-4A50-8D0D-088E8F50C0C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96956" y="5105681"/>
            <a:ext cx="914400" cy="914400"/>
          </a:xfrm>
          <a:prstGeom prst="rect">
            <a:avLst/>
          </a:prstGeom>
        </p:spPr>
      </p:pic>
      <p:sp>
        <p:nvSpPr>
          <p:cNvPr id="59" name="Rectangle 58">
            <a:extLst>
              <a:ext uri="{FF2B5EF4-FFF2-40B4-BE49-F238E27FC236}">
                <a16:creationId xmlns:a16="http://schemas.microsoft.com/office/drawing/2014/main" id="{13DE4688-81A9-4029-B47E-DAF2DFB4CE17}"/>
              </a:ext>
            </a:extLst>
          </p:cNvPr>
          <p:cNvSpPr/>
          <p:nvPr/>
        </p:nvSpPr>
        <p:spPr>
          <a:xfrm>
            <a:off x="3995945" y="5550167"/>
            <a:ext cx="6872394" cy="369332"/>
          </a:xfrm>
          <a:prstGeom prst="rect">
            <a:avLst/>
          </a:prstGeom>
        </p:spPr>
        <p:txBody>
          <a:bodyPr wrap="none">
            <a:spAutoFit/>
          </a:bodyPr>
          <a:lstStyle/>
          <a:p>
            <a:r>
              <a:rPr lang="en-US" dirty="0">
                <a:solidFill>
                  <a:schemeClr val="tx1">
                    <a:lumMod val="65000"/>
                    <a:lumOff val="35000"/>
                  </a:schemeClr>
                </a:solidFill>
              </a:rPr>
              <a:t>- is </a:t>
            </a:r>
            <a:r>
              <a:rPr lang="en-US" dirty="0">
                <a:solidFill>
                  <a:srgbClr val="0F6FC6"/>
                </a:solidFill>
              </a:rPr>
              <a:t>not consistent </a:t>
            </a:r>
            <a:r>
              <a:rPr lang="en-US" dirty="0">
                <a:solidFill>
                  <a:schemeClr val="tx1">
                    <a:lumMod val="65000"/>
                    <a:lumOff val="35000"/>
                  </a:schemeClr>
                </a:solidFill>
              </a:rPr>
              <a:t>for distributions with </a:t>
            </a:r>
            <a:r>
              <a:rPr lang="en-US" dirty="0">
                <a:solidFill>
                  <a:srgbClr val="00B050"/>
                </a:solidFill>
              </a:rPr>
              <a:t>no majority label </a:t>
            </a:r>
            <a:r>
              <a:rPr lang="en-US" sz="1600" dirty="0">
                <a:solidFill>
                  <a:schemeClr val="tx1">
                    <a:lumMod val="65000"/>
                    <a:lumOff val="35000"/>
                  </a:schemeClr>
                </a:solidFill>
              </a:rPr>
              <a:t>(Liu, 2007)</a:t>
            </a:r>
          </a:p>
        </p:txBody>
      </p:sp>
      <p:sp>
        <p:nvSpPr>
          <p:cNvPr id="24" name="Rectangle 23">
            <a:extLst>
              <a:ext uri="{FF2B5EF4-FFF2-40B4-BE49-F238E27FC236}">
                <a16:creationId xmlns:a16="http://schemas.microsoft.com/office/drawing/2014/main" id="{FC03C3CA-2B5D-4FDC-80CF-354C050E431F}"/>
              </a:ext>
            </a:extLst>
          </p:cNvPr>
          <p:cNvSpPr/>
          <p:nvPr/>
        </p:nvSpPr>
        <p:spPr>
          <a:xfrm>
            <a:off x="4011360" y="3513304"/>
            <a:ext cx="6814686" cy="646331"/>
          </a:xfrm>
          <a:prstGeom prst="rect">
            <a:avLst/>
          </a:prstGeom>
        </p:spPr>
        <p:txBody>
          <a:bodyPr wrap="none">
            <a:spAutoFit/>
          </a:bodyPr>
          <a:lstStyle/>
          <a:p>
            <a:r>
              <a:rPr lang="en-US" dirty="0">
                <a:solidFill>
                  <a:srgbClr val="0F6FC6"/>
                </a:solidFill>
              </a:rPr>
              <a:t>polynomial</a:t>
            </a:r>
            <a:r>
              <a:rPr lang="en-US" dirty="0">
                <a:solidFill>
                  <a:schemeClr val="tx1">
                    <a:lumMod val="65000"/>
                    <a:lumOff val="35000"/>
                  </a:schemeClr>
                </a:solidFill>
              </a:rPr>
              <a:t> algorithm for computing </a:t>
            </a:r>
            <a:r>
              <a:rPr lang="en-US" dirty="0">
                <a:solidFill>
                  <a:srgbClr val="00B050"/>
                </a:solidFill>
              </a:rPr>
              <a:t>maximum violated constraint</a:t>
            </a:r>
            <a:r>
              <a:rPr lang="en-US" dirty="0">
                <a:solidFill>
                  <a:schemeClr val="tx1">
                    <a:lumMod val="65000"/>
                    <a:lumOff val="35000"/>
                  </a:schemeClr>
                </a:solidFill>
              </a:rPr>
              <a:t> </a:t>
            </a:r>
          </a:p>
          <a:p>
            <a:r>
              <a:rPr lang="en-US" dirty="0">
                <a:solidFill>
                  <a:schemeClr val="tx1">
                    <a:lumMod val="65000"/>
                    <a:lumOff val="35000"/>
                  </a:schemeClr>
                </a:solidFill>
              </a:rPr>
              <a:t>(Hungarian algorithm)</a:t>
            </a:r>
          </a:p>
        </p:txBody>
      </p:sp>
      <p:cxnSp>
        <p:nvCxnSpPr>
          <p:cNvPr id="11" name="Straight Connector 10">
            <a:extLst>
              <a:ext uri="{FF2B5EF4-FFF2-40B4-BE49-F238E27FC236}">
                <a16:creationId xmlns:a16="http://schemas.microsoft.com/office/drawing/2014/main" id="{0A25F89D-67F2-4251-B654-00A94F211F57}"/>
              </a:ext>
            </a:extLst>
          </p:cNvPr>
          <p:cNvCxnSpPr>
            <a:cxnSpLocks/>
          </p:cNvCxnSpPr>
          <p:nvPr/>
        </p:nvCxnSpPr>
        <p:spPr>
          <a:xfrm>
            <a:off x="4330081" y="2703501"/>
            <a:ext cx="4174709"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0E80D24-B7AB-4600-A29E-0BEF2F03BBA3}"/>
              </a:ext>
            </a:extLst>
          </p:cNvPr>
          <p:cNvSpPr/>
          <p:nvPr/>
        </p:nvSpPr>
        <p:spPr>
          <a:xfrm>
            <a:off x="4860763" y="2702427"/>
            <a:ext cx="3296095" cy="338554"/>
          </a:xfrm>
          <a:prstGeom prst="rect">
            <a:avLst/>
          </a:prstGeom>
        </p:spPr>
        <p:txBody>
          <a:bodyPr wrap="none">
            <a:spAutoFit/>
          </a:bodyPr>
          <a:lstStyle/>
          <a:p>
            <a:r>
              <a:rPr lang="en-US" sz="1600" dirty="0">
                <a:solidFill>
                  <a:srgbClr val="C00000"/>
                </a:solidFill>
              </a:rPr>
              <a:t>solved using constraint generation</a:t>
            </a:r>
          </a:p>
        </p:txBody>
      </p:sp>
      <p:sp>
        <p:nvSpPr>
          <p:cNvPr id="6" name="Slide Number Placeholder 5">
            <a:extLst>
              <a:ext uri="{FF2B5EF4-FFF2-40B4-BE49-F238E27FC236}">
                <a16:creationId xmlns:a16="http://schemas.microsoft.com/office/drawing/2014/main" id="{6379268D-AE34-C44F-81B9-9867537417F9}"/>
              </a:ext>
            </a:extLst>
          </p:cNvPr>
          <p:cNvSpPr>
            <a:spLocks noGrp="1"/>
          </p:cNvSpPr>
          <p:nvPr>
            <p:ph type="sldNum" sz="quarter" idx="12"/>
          </p:nvPr>
        </p:nvSpPr>
        <p:spPr/>
        <p:txBody>
          <a:bodyPr/>
          <a:lstStyle/>
          <a:p>
            <a:fld id="{C0F2A647-71D5-4304-8070-CBC681FF56EE}" type="slidenum">
              <a:rPr lang="en-US" smtClean="0"/>
              <a:t>12</a:t>
            </a:fld>
            <a:endParaRPr lang="en-US" dirty="0"/>
          </a:p>
        </p:txBody>
      </p:sp>
      <p:pic>
        <p:nvPicPr>
          <p:cNvPr id="7" name="Picture 6">
            <a:extLst>
              <a:ext uri="{FF2B5EF4-FFF2-40B4-BE49-F238E27FC236}">
                <a16:creationId xmlns:a16="http://schemas.microsoft.com/office/drawing/2014/main" id="{95E94EA9-A894-E044-BF41-E49549EA0D82}"/>
              </a:ext>
            </a:extLst>
          </p:cNvPr>
          <p:cNvPicPr>
            <a:picLocks noChangeAspect="1"/>
          </p:cNvPicPr>
          <p:nvPr/>
        </p:nvPicPr>
        <p:blipFill>
          <a:blip r:embed="rId11"/>
          <a:stretch>
            <a:fillRect/>
          </a:stretch>
        </p:blipFill>
        <p:spPr>
          <a:xfrm>
            <a:off x="3921718" y="1640192"/>
            <a:ext cx="4583072" cy="1036805"/>
          </a:xfrm>
          <a:prstGeom prst="rect">
            <a:avLst/>
          </a:prstGeom>
        </p:spPr>
      </p:pic>
      <p:sp>
        <p:nvSpPr>
          <p:cNvPr id="3" name="Footer Placeholder 2">
            <a:extLst>
              <a:ext uri="{FF2B5EF4-FFF2-40B4-BE49-F238E27FC236}">
                <a16:creationId xmlns:a16="http://schemas.microsoft.com/office/drawing/2014/main" id="{6CAB654F-63B1-E642-BE78-F91455E04D7E}"/>
              </a:ext>
            </a:extLst>
          </p:cNvPr>
          <p:cNvSpPr>
            <a:spLocks noGrp="1"/>
          </p:cNvSpPr>
          <p:nvPr>
            <p:ph type="ftr" sz="quarter" idx="11"/>
          </p:nvPr>
        </p:nvSpPr>
        <p:spPr/>
        <p:txBody>
          <a:bodyPr/>
          <a:lstStyle/>
          <a:p>
            <a:r>
              <a:rPr lang="en-US" altLang="zh-CN" dirty="0"/>
              <a:t>Structure</a:t>
            </a:r>
            <a:r>
              <a:rPr lang="zh-CN" altLang="en-US" dirty="0"/>
              <a:t> </a:t>
            </a:r>
            <a:r>
              <a:rPr lang="en-US" altLang="zh-CN" dirty="0"/>
              <a:t>Learning</a:t>
            </a:r>
            <a:r>
              <a:rPr lang="zh-CN" altLang="en-US" dirty="0"/>
              <a:t> </a:t>
            </a:r>
            <a:r>
              <a:rPr lang="en-US" altLang="zh-CN" dirty="0"/>
              <a:t>Methods</a:t>
            </a:r>
            <a:endParaRPr lang="en-US" dirty="0"/>
          </a:p>
        </p:txBody>
      </p:sp>
    </p:spTree>
    <p:extLst>
      <p:ext uri="{BB962C8B-B14F-4D97-AF65-F5344CB8AC3E}">
        <p14:creationId xmlns:p14="http://schemas.microsoft.com/office/powerpoint/2010/main" val="358367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68" grpId="0"/>
      <p:bldP spid="42" grpId="0"/>
      <p:bldP spid="59"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9" y="190223"/>
            <a:ext cx="6398289" cy="523220"/>
          </a:xfrm>
          <a:prstGeom prst="rect">
            <a:avLst/>
          </a:prstGeom>
          <a:noFill/>
        </p:spPr>
        <p:txBody>
          <a:bodyPr wrap="square" rtlCol="0">
            <a:spAutoFit/>
          </a:bodyPr>
          <a:lstStyle/>
          <a:p>
            <a:r>
              <a:rPr lang="en-US" altLang="zh-CN" sz="2800" dirty="0">
                <a:solidFill>
                  <a:schemeClr val="accent2"/>
                </a:solidFill>
              </a:rPr>
              <a:t>Outline</a:t>
            </a:r>
            <a:endParaRPr lang="en-US" sz="2800" dirty="0">
              <a:solidFill>
                <a:schemeClr val="accent2"/>
              </a:solidFill>
            </a:endParaRPr>
          </a:p>
        </p:txBody>
      </p:sp>
      <p:sp>
        <p:nvSpPr>
          <p:cNvPr id="40" name="Rectangle 39">
            <a:extLst>
              <a:ext uri="{FF2B5EF4-FFF2-40B4-BE49-F238E27FC236}">
                <a16:creationId xmlns:a16="http://schemas.microsoft.com/office/drawing/2014/main" id="{D3DDAC0F-FDA7-4409-ABD1-A6A2E264650C}"/>
              </a:ext>
            </a:extLst>
          </p:cNvPr>
          <p:cNvSpPr/>
          <p:nvPr/>
        </p:nvSpPr>
        <p:spPr>
          <a:xfrm>
            <a:off x="11380711" y="5443744"/>
            <a:ext cx="184731" cy="369332"/>
          </a:xfrm>
          <a:prstGeom prst="rect">
            <a:avLst/>
          </a:prstGeom>
        </p:spPr>
        <p:txBody>
          <a:bodyPr wrap="none">
            <a:spAutoFit/>
          </a:bodyPr>
          <a:lstStyle/>
          <a:p>
            <a:endParaRPr lang="en-US" u="sng" dirty="0"/>
          </a:p>
        </p:txBody>
      </p:sp>
      <p:sp>
        <p:nvSpPr>
          <p:cNvPr id="2" name="TextBox 1">
            <a:extLst>
              <a:ext uri="{FF2B5EF4-FFF2-40B4-BE49-F238E27FC236}">
                <a16:creationId xmlns:a16="http://schemas.microsoft.com/office/drawing/2014/main" id="{BC660AE0-29B4-8540-9D10-4B770456929C}"/>
              </a:ext>
            </a:extLst>
          </p:cNvPr>
          <p:cNvSpPr txBox="1"/>
          <p:nvPr/>
        </p:nvSpPr>
        <p:spPr>
          <a:xfrm>
            <a:off x="2576320" y="1104095"/>
            <a:ext cx="6034281" cy="4708981"/>
          </a:xfrm>
          <a:prstGeom prst="rect">
            <a:avLst/>
          </a:prstGeom>
          <a:noFill/>
        </p:spPr>
        <p:txBody>
          <a:bodyPr wrap="none" rtlCol="0">
            <a:spAutoFit/>
          </a:bodyPr>
          <a:lstStyle/>
          <a:p>
            <a:r>
              <a:rPr lang="en-US" altLang="zh-CN" sz="2400" dirty="0">
                <a:solidFill>
                  <a:schemeClr val="bg1">
                    <a:lumMod val="65000"/>
                  </a:schemeClr>
                </a:solidFill>
              </a:rPr>
              <a:t>The Hard Learning Problems</a:t>
            </a:r>
          </a:p>
          <a:p>
            <a:endParaRPr lang="en-US" altLang="zh-CN" sz="2400" dirty="0">
              <a:solidFill>
                <a:schemeClr val="tx1">
                  <a:lumMod val="50000"/>
                  <a:lumOff val="50000"/>
                </a:schemeClr>
              </a:solidFill>
            </a:endParaRPr>
          </a:p>
          <a:p>
            <a:r>
              <a:rPr lang="en-US" altLang="zh-CN" sz="2400" dirty="0">
                <a:solidFill>
                  <a:schemeClr val="bg1">
                    <a:lumMod val="65000"/>
                  </a:schemeClr>
                </a:solidFill>
              </a:rPr>
              <a:t>Structure Learning Methods</a:t>
            </a:r>
          </a:p>
          <a:p>
            <a:endParaRPr lang="en-US" altLang="zh-CN" sz="2400" dirty="0">
              <a:solidFill>
                <a:schemeClr val="bg1">
                  <a:lumMod val="65000"/>
                </a:schemeClr>
              </a:solidFill>
            </a:endParaRPr>
          </a:p>
          <a:p>
            <a:r>
              <a:rPr lang="en-US" altLang="zh-CN" sz="2400" dirty="0">
                <a:solidFill>
                  <a:schemeClr val="tx1">
                    <a:lumMod val="65000"/>
                    <a:lumOff val="35000"/>
                  </a:schemeClr>
                </a:solidFill>
              </a:rPr>
              <a:t>Adversarial</a:t>
            </a:r>
            <a:r>
              <a:rPr lang="zh-CN" altLang="en-US" sz="2400" dirty="0">
                <a:solidFill>
                  <a:schemeClr val="tx1">
                    <a:lumMod val="65000"/>
                    <a:lumOff val="35000"/>
                  </a:schemeClr>
                </a:solidFill>
              </a:rPr>
              <a:t> </a:t>
            </a:r>
            <a:r>
              <a:rPr lang="en-US" altLang="zh-CN" sz="2400" dirty="0">
                <a:solidFill>
                  <a:schemeClr val="tx1">
                    <a:lumMod val="65000"/>
                    <a:lumOff val="35000"/>
                  </a:schemeClr>
                </a:solidFill>
              </a:rPr>
              <a:t>Learning</a:t>
            </a:r>
            <a:r>
              <a:rPr lang="zh-CN" altLang="en-US" sz="2400" dirty="0">
                <a:solidFill>
                  <a:schemeClr val="tx1">
                    <a:lumMod val="65000"/>
                    <a:lumOff val="35000"/>
                  </a:schemeClr>
                </a:solidFill>
              </a:rPr>
              <a:t> </a:t>
            </a:r>
            <a:r>
              <a:rPr lang="en-US" altLang="zh-CN" sz="2400" dirty="0">
                <a:solidFill>
                  <a:schemeClr val="tx1">
                    <a:lumMod val="65000"/>
                    <a:lumOff val="35000"/>
                  </a:schemeClr>
                </a:solidFill>
              </a:rPr>
              <a:t>–</a:t>
            </a:r>
            <a:r>
              <a:rPr lang="zh-CN" altLang="en-US" sz="2400" dirty="0">
                <a:solidFill>
                  <a:schemeClr val="tx1">
                    <a:lumMod val="65000"/>
                    <a:lumOff val="35000"/>
                  </a:schemeClr>
                </a:solidFill>
              </a:rPr>
              <a:t> </a:t>
            </a:r>
            <a:r>
              <a:rPr lang="en-US" altLang="zh-CN" sz="2400" dirty="0">
                <a:solidFill>
                  <a:schemeClr val="tx1">
                    <a:lumMod val="65000"/>
                    <a:lumOff val="35000"/>
                  </a:schemeClr>
                </a:solidFill>
              </a:rPr>
              <a:t>General</a:t>
            </a:r>
          </a:p>
          <a:p>
            <a:endParaRPr lang="en-US" altLang="zh-CN" sz="2400" dirty="0">
              <a:solidFill>
                <a:schemeClr val="bg1">
                  <a:lumMod val="65000"/>
                </a:schemeClr>
              </a:solidFill>
            </a:endParaRPr>
          </a:p>
          <a:p>
            <a:r>
              <a:rPr lang="en-US" altLang="zh-CN" sz="2400" dirty="0">
                <a:solidFill>
                  <a:schemeClr val="bg1">
                    <a:lumMod val="65000"/>
                  </a:schemeClr>
                </a:solidFill>
              </a:rPr>
              <a:t>Adversarial</a:t>
            </a:r>
            <a:r>
              <a:rPr lang="zh-CN" altLang="en-US" sz="2400" dirty="0">
                <a:solidFill>
                  <a:schemeClr val="bg1">
                    <a:lumMod val="65000"/>
                  </a:schemeClr>
                </a:solidFill>
              </a:rPr>
              <a:t> </a:t>
            </a:r>
            <a:r>
              <a:rPr lang="en-US" altLang="zh-CN" sz="2400" dirty="0">
                <a:solidFill>
                  <a:schemeClr val="bg1">
                    <a:lumMod val="65000"/>
                  </a:schemeClr>
                </a:solidFill>
              </a:rPr>
              <a:t>Learning</a:t>
            </a:r>
            <a:r>
              <a:rPr lang="zh-CN" altLang="en-US" sz="2400" dirty="0">
                <a:solidFill>
                  <a:schemeClr val="bg1">
                    <a:lumMod val="65000"/>
                  </a:schemeClr>
                </a:solidFill>
              </a:rPr>
              <a:t> </a:t>
            </a:r>
            <a:r>
              <a:rPr lang="en-US" altLang="zh-CN" sz="2400" dirty="0">
                <a:solidFill>
                  <a:schemeClr val="bg1">
                    <a:lumMod val="65000"/>
                  </a:schemeClr>
                </a:solidFill>
              </a:rPr>
              <a:t>-</a:t>
            </a:r>
            <a:r>
              <a:rPr lang="zh-CN" altLang="en-US" sz="2400" dirty="0">
                <a:solidFill>
                  <a:schemeClr val="bg1">
                    <a:lumMod val="65000"/>
                  </a:schemeClr>
                </a:solidFill>
              </a:rPr>
              <a:t> </a:t>
            </a:r>
            <a:r>
              <a:rPr lang="en-US" altLang="zh-CN" sz="2400" dirty="0">
                <a:solidFill>
                  <a:schemeClr val="bg1">
                    <a:lumMod val="65000"/>
                  </a:schemeClr>
                </a:solidFill>
              </a:rPr>
              <a:t>Multiclass</a:t>
            </a:r>
            <a:r>
              <a:rPr lang="zh-CN" altLang="en-US" sz="2400" dirty="0">
                <a:solidFill>
                  <a:schemeClr val="bg1">
                    <a:lumMod val="65000"/>
                  </a:schemeClr>
                </a:solidFill>
              </a:rPr>
              <a:t> </a:t>
            </a:r>
            <a:r>
              <a:rPr lang="en-US" altLang="zh-CN" sz="2400" dirty="0">
                <a:solidFill>
                  <a:schemeClr val="bg1">
                    <a:lumMod val="65000"/>
                  </a:schemeClr>
                </a:solidFill>
              </a:rPr>
              <a:t>Classification</a:t>
            </a:r>
          </a:p>
          <a:p>
            <a:r>
              <a:rPr lang="zh-CN" altLang="en-US" sz="2400" dirty="0">
                <a:solidFill>
                  <a:schemeClr val="bg1">
                    <a:lumMod val="65000"/>
                  </a:schemeClr>
                </a:solidFill>
              </a:rPr>
              <a:t> </a:t>
            </a:r>
            <a:endParaRPr lang="en-US" altLang="zh-CN" sz="2400" dirty="0">
              <a:solidFill>
                <a:schemeClr val="bg1">
                  <a:lumMod val="65000"/>
                </a:schemeClr>
              </a:solidFill>
            </a:endParaRPr>
          </a:p>
          <a:p>
            <a:r>
              <a:rPr lang="en-US" altLang="zh-CN" sz="2400" dirty="0">
                <a:solidFill>
                  <a:schemeClr val="bg1">
                    <a:lumMod val="65000"/>
                  </a:schemeClr>
                </a:solidFill>
              </a:rPr>
              <a:t>Adversarial</a:t>
            </a:r>
            <a:r>
              <a:rPr lang="zh-CN" altLang="en-US" sz="2400" dirty="0">
                <a:solidFill>
                  <a:schemeClr val="bg1">
                    <a:lumMod val="65000"/>
                  </a:schemeClr>
                </a:solidFill>
              </a:rPr>
              <a:t> </a:t>
            </a:r>
            <a:r>
              <a:rPr lang="en-US" altLang="zh-CN" sz="2400" dirty="0">
                <a:solidFill>
                  <a:schemeClr val="bg1">
                    <a:lumMod val="65000"/>
                  </a:schemeClr>
                </a:solidFill>
              </a:rPr>
              <a:t>Learning</a:t>
            </a:r>
            <a:r>
              <a:rPr lang="zh-CN" altLang="en-US" sz="2400" dirty="0">
                <a:solidFill>
                  <a:schemeClr val="bg1">
                    <a:lumMod val="65000"/>
                  </a:schemeClr>
                </a:solidFill>
              </a:rPr>
              <a:t> </a:t>
            </a:r>
            <a:r>
              <a:rPr lang="en-US" altLang="zh-CN" sz="2400" dirty="0">
                <a:solidFill>
                  <a:schemeClr val="bg1">
                    <a:lumMod val="65000"/>
                  </a:schemeClr>
                </a:solidFill>
              </a:rPr>
              <a:t>–</a:t>
            </a:r>
            <a:r>
              <a:rPr lang="zh-CN" altLang="en-US" sz="2400" dirty="0">
                <a:solidFill>
                  <a:schemeClr val="bg1">
                    <a:lumMod val="65000"/>
                  </a:schemeClr>
                </a:solidFill>
              </a:rPr>
              <a:t> </a:t>
            </a:r>
            <a:r>
              <a:rPr lang="en-US" altLang="zh-CN" sz="2400" dirty="0">
                <a:solidFill>
                  <a:schemeClr val="bg1">
                    <a:lumMod val="65000"/>
                  </a:schemeClr>
                </a:solidFill>
              </a:rPr>
              <a:t>3</a:t>
            </a:r>
            <a:r>
              <a:rPr lang="zh-CN" altLang="en-US" sz="2400" dirty="0">
                <a:solidFill>
                  <a:schemeClr val="bg1">
                    <a:lumMod val="65000"/>
                  </a:schemeClr>
                </a:solidFill>
              </a:rPr>
              <a:t> </a:t>
            </a:r>
            <a:r>
              <a:rPr lang="en-US" altLang="zh-CN" sz="2400" dirty="0">
                <a:solidFill>
                  <a:schemeClr val="bg1">
                    <a:lumMod val="65000"/>
                  </a:schemeClr>
                </a:solidFill>
              </a:rPr>
              <a:t>Dimensional</a:t>
            </a:r>
            <a:r>
              <a:rPr lang="zh-CN" altLang="en-US" sz="2400" dirty="0">
                <a:solidFill>
                  <a:schemeClr val="bg1">
                    <a:lumMod val="65000"/>
                  </a:schemeClr>
                </a:solidFill>
              </a:rPr>
              <a:t> </a:t>
            </a:r>
            <a:r>
              <a:rPr lang="en-US" altLang="zh-CN" sz="2400" dirty="0">
                <a:solidFill>
                  <a:schemeClr val="bg1">
                    <a:lumMod val="65000"/>
                  </a:schemeClr>
                </a:solidFill>
              </a:rPr>
              <a:t>Matching</a:t>
            </a:r>
          </a:p>
          <a:p>
            <a:endParaRPr lang="en-US" altLang="zh-CN" sz="2400" dirty="0">
              <a:solidFill>
                <a:schemeClr val="bg1">
                  <a:lumMod val="65000"/>
                </a:schemeClr>
              </a:solidFill>
            </a:endParaRPr>
          </a:p>
          <a:p>
            <a:r>
              <a:rPr lang="en-US" altLang="zh-CN" sz="2400" dirty="0">
                <a:solidFill>
                  <a:schemeClr val="bg1">
                    <a:lumMod val="65000"/>
                  </a:schemeClr>
                </a:solidFill>
              </a:rPr>
              <a:t>Conclusion</a:t>
            </a:r>
            <a:r>
              <a:rPr lang="zh-CN" altLang="en-US" sz="2400" dirty="0">
                <a:solidFill>
                  <a:schemeClr val="bg1">
                    <a:lumMod val="65000"/>
                  </a:schemeClr>
                </a:solidFill>
              </a:rPr>
              <a:t> </a:t>
            </a:r>
            <a:r>
              <a:rPr lang="en-US" altLang="zh-CN" sz="2400" dirty="0">
                <a:solidFill>
                  <a:schemeClr val="bg1">
                    <a:lumMod val="65000"/>
                  </a:schemeClr>
                </a:solidFill>
              </a:rPr>
              <a:t>and</a:t>
            </a:r>
            <a:r>
              <a:rPr lang="zh-CN" altLang="en-US" sz="2400" dirty="0">
                <a:solidFill>
                  <a:schemeClr val="bg1">
                    <a:lumMod val="65000"/>
                  </a:schemeClr>
                </a:solidFill>
              </a:rPr>
              <a:t> </a:t>
            </a:r>
            <a:r>
              <a:rPr lang="en-US" altLang="zh-CN" sz="2400" dirty="0">
                <a:solidFill>
                  <a:schemeClr val="bg1">
                    <a:lumMod val="65000"/>
                  </a:schemeClr>
                </a:solidFill>
              </a:rPr>
              <a:t>Future</a:t>
            </a:r>
            <a:r>
              <a:rPr lang="zh-CN" altLang="en-US" sz="2400" dirty="0">
                <a:solidFill>
                  <a:schemeClr val="bg1">
                    <a:lumMod val="65000"/>
                  </a:schemeClr>
                </a:solidFill>
              </a:rPr>
              <a:t> </a:t>
            </a:r>
            <a:r>
              <a:rPr lang="en-US" altLang="zh-CN" sz="2400" dirty="0">
                <a:solidFill>
                  <a:schemeClr val="bg1">
                    <a:lumMod val="65000"/>
                  </a:schemeClr>
                </a:solidFill>
              </a:rPr>
              <a:t>Works</a:t>
            </a:r>
          </a:p>
          <a:p>
            <a:endParaRPr lang="en-US" altLang="zh-CN" dirty="0"/>
          </a:p>
          <a:p>
            <a:endParaRPr lang="en-US" dirty="0"/>
          </a:p>
        </p:txBody>
      </p:sp>
      <p:sp>
        <p:nvSpPr>
          <p:cNvPr id="3" name="Slide Number Placeholder 2">
            <a:extLst>
              <a:ext uri="{FF2B5EF4-FFF2-40B4-BE49-F238E27FC236}">
                <a16:creationId xmlns:a16="http://schemas.microsoft.com/office/drawing/2014/main" id="{EFC14367-454F-9245-88EF-CE8111B0B85A}"/>
              </a:ext>
            </a:extLst>
          </p:cNvPr>
          <p:cNvSpPr>
            <a:spLocks noGrp="1"/>
          </p:cNvSpPr>
          <p:nvPr>
            <p:ph type="sldNum" sz="quarter" idx="12"/>
          </p:nvPr>
        </p:nvSpPr>
        <p:spPr/>
        <p:txBody>
          <a:bodyPr/>
          <a:lstStyle/>
          <a:p>
            <a:fld id="{C0F2A647-71D5-4304-8070-CBC681FF56EE}" type="slidenum">
              <a:rPr lang="en-US" smtClean="0"/>
              <a:t>13</a:t>
            </a:fld>
            <a:endParaRPr lang="en-US" dirty="0"/>
          </a:p>
        </p:txBody>
      </p:sp>
      <p:sp>
        <p:nvSpPr>
          <p:cNvPr id="5" name="Footer Placeholder 4">
            <a:extLst>
              <a:ext uri="{FF2B5EF4-FFF2-40B4-BE49-F238E27FC236}">
                <a16:creationId xmlns:a16="http://schemas.microsoft.com/office/drawing/2014/main" id="{E204E656-BA5E-944A-BE57-20CA7C4FC2AA}"/>
              </a:ext>
            </a:extLst>
          </p:cNvPr>
          <p:cNvSpPr>
            <a:spLocks noGrp="1"/>
          </p:cNvSpPr>
          <p:nvPr>
            <p:ph type="ftr" sz="quarter" idx="11"/>
          </p:nvPr>
        </p:nvSpPr>
        <p:spPr/>
        <p:txBody>
          <a:bodyPr/>
          <a:lstStyle/>
          <a:p>
            <a:r>
              <a:rPr lang="en-US"/>
              <a:t>Outline</a:t>
            </a:r>
          </a:p>
        </p:txBody>
      </p:sp>
    </p:spTree>
    <p:extLst>
      <p:ext uri="{BB962C8B-B14F-4D97-AF65-F5344CB8AC3E}">
        <p14:creationId xmlns:p14="http://schemas.microsoft.com/office/powerpoint/2010/main" val="2143430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8D1E3F4-74EE-F343-9511-E45CDC367E07}"/>
              </a:ext>
            </a:extLst>
          </p:cNvPr>
          <p:cNvPicPr>
            <a:picLocks noChangeAspect="1"/>
          </p:cNvPicPr>
          <p:nvPr/>
        </p:nvPicPr>
        <p:blipFill>
          <a:blip r:embed="rId3"/>
          <a:stretch>
            <a:fillRect/>
          </a:stretch>
        </p:blipFill>
        <p:spPr>
          <a:xfrm>
            <a:off x="3095931" y="2066442"/>
            <a:ext cx="6516907" cy="1038491"/>
          </a:xfrm>
          <a:prstGeom prst="rect">
            <a:avLst/>
          </a:prstGeom>
        </p:spPr>
      </p:pic>
      <p:pic>
        <p:nvPicPr>
          <p:cNvPr id="10" name="Picture 9">
            <a:extLst>
              <a:ext uri="{FF2B5EF4-FFF2-40B4-BE49-F238E27FC236}">
                <a16:creationId xmlns:a16="http://schemas.microsoft.com/office/drawing/2014/main" id="{72365286-854C-5A47-B409-CEF79A847C08}"/>
              </a:ext>
            </a:extLst>
          </p:cNvPr>
          <p:cNvPicPr>
            <a:picLocks noChangeAspect="1"/>
          </p:cNvPicPr>
          <p:nvPr/>
        </p:nvPicPr>
        <p:blipFill>
          <a:blip r:embed="rId4"/>
          <a:stretch>
            <a:fillRect/>
          </a:stretch>
        </p:blipFill>
        <p:spPr>
          <a:xfrm>
            <a:off x="2991755" y="2048154"/>
            <a:ext cx="6603608" cy="608125"/>
          </a:xfrm>
          <a:prstGeom prst="rect">
            <a:avLst/>
          </a:prstGeom>
        </p:spPr>
      </p:pic>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altLang="zh-CN" sz="2800" dirty="0">
                <a:solidFill>
                  <a:schemeClr val="accent2"/>
                </a:solidFill>
              </a:rPr>
              <a:t>Adversarial</a:t>
            </a:r>
            <a:r>
              <a:rPr lang="zh-CN" altLang="en-US" sz="2800" dirty="0">
                <a:solidFill>
                  <a:schemeClr val="accent2"/>
                </a:solidFill>
              </a:rPr>
              <a:t> </a:t>
            </a:r>
            <a:r>
              <a:rPr lang="en-US" altLang="zh-CN" sz="2800" dirty="0">
                <a:solidFill>
                  <a:schemeClr val="accent2"/>
                </a:solidFill>
              </a:rPr>
              <a:t>Cost</a:t>
            </a:r>
            <a:r>
              <a:rPr lang="zh-CN" altLang="en-US" sz="2800" dirty="0">
                <a:solidFill>
                  <a:schemeClr val="accent2"/>
                </a:solidFill>
              </a:rPr>
              <a:t> </a:t>
            </a:r>
            <a:r>
              <a:rPr lang="en-US" altLang="zh-CN" sz="2800" dirty="0">
                <a:solidFill>
                  <a:schemeClr val="accent2"/>
                </a:solidFill>
              </a:rPr>
              <a:t>Sensitive</a:t>
            </a:r>
            <a:r>
              <a:rPr lang="zh-CN" altLang="en-US" sz="2800" dirty="0">
                <a:solidFill>
                  <a:schemeClr val="accent2"/>
                </a:solidFill>
              </a:rPr>
              <a:t> </a:t>
            </a:r>
            <a:r>
              <a:rPr lang="en-US" altLang="zh-CN" sz="2800" dirty="0">
                <a:solidFill>
                  <a:schemeClr val="accent2"/>
                </a:solidFill>
              </a:rPr>
              <a:t>Classification</a:t>
            </a:r>
            <a:endParaRPr lang="en-US" sz="20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37" name="Rectangle 36">
            <a:extLst>
              <a:ext uri="{FF2B5EF4-FFF2-40B4-BE49-F238E27FC236}">
                <a16:creationId xmlns:a16="http://schemas.microsoft.com/office/drawing/2014/main" id="{61493326-89C8-4963-BAAA-691654F18100}"/>
              </a:ext>
            </a:extLst>
          </p:cNvPr>
          <p:cNvSpPr/>
          <p:nvPr/>
        </p:nvSpPr>
        <p:spPr>
          <a:xfrm>
            <a:off x="2437554" y="3639064"/>
            <a:ext cx="1762534" cy="400110"/>
          </a:xfrm>
          <a:prstGeom prst="rect">
            <a:avLst/>
          </a:prstGeom>
        </p:spPr>
        <p:txBody>
          <a:bodyPr wrap="square">
            <a:spAutoFit/>
          </a:bodyPr>
          <a:lstStyle/>
          <a:p>
            <a:r>
              <a:rPr lang="en-US" sz="2000" dirty="0">
                <a:solidFill>
                  <a:srgbClr val="0070C0"/>
                </a:solidFill>
              </a:rPr>
              <a:t>Predictor:</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D1A49E7D-B667-4656-A39C-6FBDAB903C34}"/>
                  </a:ext>
                </a:extLst>
              </p:cNvPr>
              <p:cNvSpPr/>
              <p:nvPr/>
            </p:nvSpPr>
            <p:spPr>
              <a:xfrm>
                <a:off x="2750031" y="3998625"/>
                <a:ext cx="6782441" cy="860492"/>
              </a:xfrm>
              <a:prstGeom prst="rect">
                <a:avLst/>
              </a:prstGeom>
            </p:spPr>
            <p:txBody>
              <a:bodyPr wrap="square">
                <a:spAutoFit/>
              </a:bodyPr>
              <a:lstStyle/>
              <a:p>
                <a:r>
                  <a:rPr lang="en-US" sz="1600" dirty="0">
                    <a:solidFill>
                      <a:schemeClr val="tx1">
                        <a:lumMod val="75000"/>
                        <a:lumOff val="25000"/>
                      </a:schemeClr>
                    </a:solidFill>
                  </a:rPr>
                  <a:t>- makes a probabilistic prediction </a:t>
                </a:r>
                <a14:m>
                  <m:oMath xmlns:m="http://schemas.openxmlformats.org/officeDocument/2006/math">
                    <m:acc>
                      <m:accPr>
                        <m:chr m:val="̂"/>
                        <m:ctrlPr>
                          <a:rPr lang="en-US" sz="1600" i="1">
                            <a:solidFill>
                              <a:schemeClr val="tx1">
                                <a:lumMod val="75000"/>
                                <a:lumOff val="25000"/>
                              </a:schemeClr>
                            </a:solidFill>
                            <a:latin typeface="Cambria Math" panose="02040503050406030204" pitchFamily="18" charset="0"/>
                          </a:rPr>
                        </m:ctrlPr>
                      </m:accPr>
                      <m:e>
                        <m:r>
                          <a:rPr lang="en-US" sz="1600" i="1">
                            <a:solidFill>
                              <a:schemeClr val="tx1">
                                <a:lumMod val="75000"/>
                                <a:lumOff val="25000"/>
                              </a:schemeClr>
                            </a:solidFill>
                            <a:latin typeface="Cambria Math" panose="02040503050406030204" pitchFamily="18" charset="0"/>
                          </a:rPr>
                          <m:t>𝑃</m:t>
                        </m:r>
                      </m:e>
                    </m:acc>
                    <m:r>
                      <a:rPr lang="en-US" sz="1600" i="1" dirty="0">
                        <a:solidFill>
                          <a:schemeClr val="tx1">
                            <a:lumMod val="75000"/>
                            <a:lumOff val="25000"/>
                          </a:schemeClr>
                        </a:solidFill>
                        <a:latin typeface="Cambria Math" panose="02040503050406030204" pitchFamily="18" charset="0"/>
                      </a:rPr>
                      <m:t>(</m:t>
                    </m:r>
                    <m:acc>
                      <m:accPr>
                        <m:chr m:val="̂"/>
                        <m:ctrlPr>
                          <a:rPr lang="en-US" sz="1600" i="1" dirty="0">
                            <a:solidFill>
                              <a:schemeClr val="tx1">
                                <a:lumMod val="75000"/>
                                <a:lumOff val="25000"/>
                              </a:schemeClr>
                            </a:solidFill>
                            <a:latin typeface="Cambria Math" panose="02040503050406030204" pitchFamily="18" charset="0"/>
                          </a:rPr>
                        </m:ctrlPr>
                      </m:accPr>
                      <m:e>
                        <m:r>
                          <a:rPr lang="en-US" altLang="zh-CN" sz="1600" b="0" i="1" dirty="0" smtClean="0">
                            <a:solidFill>
                              <a:schemeClr val="tx1">
                                <a:lumMod val="75000"/>
                                <a:lumOff val="25000"/>
                              </a:schemeClr>
                            </a:solidFill>
                            <a:latin typeface="Cambria Math" panose="02040503050406030204" pitchFamily="18" charset="0"/>
                          </a:rPr>
                          <m:t>𝑦</m:t>
                        </m:r>
                      </m:e>
                    </m:acc>
                    <m:r>
                      <a:rPr lang="en-US" sz="1600" i="1" dirty="0">
                        <a:solidFill>
                          <a:schemeClr val="tx1">
                            <a:lumMod val="75000"/>
                            <a:lumOff val="25000"/>
                          </a:schemeClr>
                        </a:solidFill>
                        <a:latin typeface="Cambria Math" panose="02040503050406030204" pitchFamily="18" charset="0"/>
                      </a:rPr>
                      <m:t>|</m:t>
                    </m:r>
                    <m:r>
                      <a:rPr lang="en-US" sz="1600" i="1" dirty="0">
                        <a:solidFill>
                          <a:schemeClr val="tx1">
                            <a:lumMod val="75000"/>
                            <a:lumOff val="25000"/>
                          </a:schemeClr>
                        </a:solidFill>
                        <a:latin typeface="Cambria Math" panose="02040503050406030204" pitchFamily="18" charset="0"/>
                      </a:rPr>
                      <m:t>𝑥</m:t>
                    </m:r>
                    <m:r>
                      <a:rPr lang="en-US" sz="1600" i="1" dirty="0">
                        <a:solidFill>
                          <a:schemeClr val="tx1">
                            <a:lumMod val="75000"/>
                            <a:lumOff val="25000"/>
                          </a:schemeClr>
                        </a:solidFill>
                        <a:latin typeface="Cambria Math" panose="02040503050406030204" pitchFamily="18" charset="0"/>
                      </a:rPr>
                      <m:t>)</m:t>
                    </m:r>
                  </m:oMath>
                </a14:m>
                <a:r>
                  <a:rPr lang="en-US" sz="1600" dirty="0">
                    <a:solidFill>
                      <a:schemeClr val="tx1">
                        <a:lumMod val="75000"/>
                        <a:lumOff val="25000"/>
                      </a:schemeClr>
                    </a:solidFill>
                  </a:rPr>
                  <a:t>  </a:t>
                </a:r>
              </a:p>
              <a:p>
                <a:r>
                  <a:rPr lang="en-US" sz="1600" dirty="0">
                    <a:solidFill>
                      <a:schemeClr val="tx1">
                        <a:lumMod val="75000"/>
                        <a:lumOff val="25000"/>
                      </a:schemeClr>
                    </a:solidFill>
                  </a:rPr>
                  <a:t>- aims to minimize the loss</a:t>
                </a:r>
              </a:p>
              <a:p>
                <a:r>
                  <a:rPr lang="en-US" sz="1600" dirty="0">
                    <a:solidFill>
                      <a:schemeClr val="tx1">
                        <a:lumMod val="75000"/>
                        <a:lumOff val="25000"/>
                      </a:schemeClr>
                    </a:solidFill>
                  </a:rPr>
                  <a:t>- is pitted against an adversary instead of the empirical distribution</a:t>
                </a:r>
              </a:p>
            </p:txBody>
          </p:sp>
        </mc:Choice>
        <mc:Fallback xmlns="">
          <p:sp>
            <p:nvSpPr>
              <p:cNvPr id="20" name="Rectangle 19">
                <a:extLst>
                  <a:ext uri="{FF2B5EF4-FFF2-40B4-BE49-F238E27FC236}">
                    <a16:creationId xmlns:a16="http://schemas.microsoft.com/office/drawing/2014/main" id="{D1A49E7D-B667-4656-A39C-6FBDAB903C34}"/>
                  </a:ext>
                </a:extLst>
              </p:cNvPr>
              <p:cNvSpPr>
                <a:spLocks noRot="1" noChangeAspect="1" noMove="1" noResize="1" noEditPoints="1" noAdjustHandles="1" noChangeArrowheads="1" noChangeShapeType="1" noTextEdit="1"/>
              </p:cNvSpPr>
              <p:nvPr/>
            </p:nvSpPr>
            <p:spPr>
              <a:xfrm>
                <a:off x="2750031" y="3998625"/>
                <a:ext cx="6782441" cy="860492"/>
              </a:xfrm>
              <a:prstGeom prst="rect">
                <a:avLst/>
              </a:prstGeom>
              <a:blipFill>
                <a:blip r:embed="rId5"/>
                <a:stretch>
                  <a:fillRect l="-374" b="-4348"/>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C01FCFA1-3945-46DD-ACD1-474B26D1C727}"/>
              </a:ext>
            </a:extLst>
          </p:cNvPr>
          <p:cNvSpPr/>
          <p:nvPr/>
        </p:nvSpPr>
        <p:spPr>
          <a:xfrm>
            <a:off x="2437554" y="1273897"/>
            <a:ext cx="6632815" cy="677108"/>
          </a:xfrm>
          <a:prstGeom prst="rect">
            <a:avLst/>
          </a:prstGeom>
        </p:spPr>
        <p:txBody>
          <a:bodyPr wrap="square">
            <a:spAutoFit/>
          </a:bodyPr>
          <a:lstStyle/>
          <a:p>
            <a:r>
              <a:rPr lang="en-US" sz="2000" dirty="0">
                <a:solidFill>
                  <a:srgbClr val="7030A0"/>
                </a:solidFill>
              </a:rPr>
              <a:t>Seek a predictor that robustly minimizes </a:t>
            </a:r>
            <a:r>
              <a:rPr lang="en-US" altLang="zh-CN" sz="2000" dirty="0">
                <a:solidFill>
                  <a:srgbClr val="7030A0"/>
                </a:solidFill>
              </a:rPr>
              <a:t>the</a:t>
            </a:r>
            <a:r>
              <a:rPr lang="en-US" sz="2000" dirty="0">
                <a:solidFill>
                  <a:srgbClr val="7030A0"/>
                </a:solidFill>
              </a:rPr>
              <a:t> loss </a:t>
            </a:r>
          </a:p>
          <a:p>
            <a:r>
              <a:rPr lang="en-US" dirty="0">
                <a:solidFill>
                  <a:srgbClr val="00B050"/>
                </a:solidFill>
              </a:rPr>
              <a:t>         against the worst-case mixture probability</a:t>
            </a:r>
          </a:p>
        </p:txBody>
      </p:sp>
      <p:sp>
        <p:nvSpPr>
          <p:cNvPr id="23" name="Rectangle 22">
            <a:extLst>
              <a:ext uri="{FF2B5EF4-FFF2-40B4-BE49-F238E27FC236}">
                <a16:creationId xmlns:a16="http://schemas.microsoft.com/office/drawing/2014/main" id="{9C36A2C4-C586-4897-84A1-C58977287287}"/>
              </a:ext>
            </a:extLst>
          </p:cNvPr>
          <p:cNvSpPr/>
          <p:nvPr/>
        </p:nvSpPr>
        <p:spPr>
          <a:xfrm>
            <a:off x="2437554" y="4895404"/>
            <a:ext cx="1762534" cy="400110"/>
          </a:xfrm>
          <a:prstGeom prst="rect">
            <a:avLst/>
          </a:prstGeom>
        </p:spPr>
        <p:txBody>
          <a:bodyPr wrap="square">
            <a:spAutoFit/>
          </a:bodyPr>
          <a:lstStyle/>
          <a:p>
            <a:r>
              <a:rPr lang="en-US" sz="2000" dirty="0">
                <a:solidFill>
                  <a:srgbClr val="00B050"/>
                </a:solidFill>
              </a:rPr>
              <a:t>Adversary:</a:t>
            </a: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4C51653-9ACF-408C-8BB5-21656E3EF1A5}"/>
                  </a:ext>
                </a:extLst>
              </p:cNvPr>
              <p:cNvSpPr/>
              <p:nvPr/>
            </p:nvSpPr>
            <p:spPr>
              <a:xfrm>
                <a:off x="2750030" y="5254965"/>
                <a:ext cx="7393988" cy="1113446"/>
              </a:xfrm>
              <a:prstGeom prst="rect">
                <a:avLst/>
              </a:prstGeom>
            </p:spPr>
            <p:txBody>
              <a:bodyPr wrap="square">
                <a:spAutoFit/>
              </a:bodyPr>
              <a:lstStyle/>
              <a:p>
                <a:r>
                  <a:rPr lang="en-US" sz="1600" dirty="0">
                    <a:solidFill>
                      <a:schemeClr val="tx1">
                        <a:lumMod val="75000"/>
                        <a:lumOff val="25000"/>
                      </a:schemeClr>
                    </a:solidFill>
                  </a:rPr>
                  <a:t>- makes a probabilistic prediction </a:t>
                </a:r>
                <a14:m>
                  <m:oMath xmlns:m="http://schemas.openxmlformats.org/officeDocument/2006/math">
                    <m:acc>
                      <m:accPr>
                        <m:chr m:val="̌"/>
                        <m:ctrlPr>
                          <a:rPr lang="en-US" sz="1600" i="1">
                            <a:solidFill>
                              <a:schemeClr val="tx1">
                                <a:lumMod val="75000"/>
                                <a:lumOff val="25000"/>
                              </a:schemeClr>
                            </a:solidFill>
                            <a:latin typeface="Cambria Math" panose="02040503050406030204" pitchFamily="18" charset="0"/>
                          </a:rPr>
                        </m:ctrlPr>
                      </m:accPr>
                      <m:e>
                        <m:r>
                          <a:rPr lang="en-US" sz="1600" i="1">
                            <a:solidFill>
                              <a:schemeClr val="tx1">
                                <a:lumMod val="75000"/>
                                <a:lumOff val="25000"/>
                              </a:schemeClr>
                            </a:solidFill>
                            <a:latin typeface="Cambria Math" panose="02040503050406030204" pitchFamily="18" charset="0"/>
                          </a:rPr>
                          <m:t>𝑃</m:t>
                        </m:r>
                      </m:e>
                    </m:acc>
                    <m:r>
                      <a:rPr lang="en-US" sz="1600" i="1" dirty="0">
                        <a:solidFill>
                          <a:schemeClr val="tx1">
                            <a:lumMod val="75000"/>
                            <a:lumOff val="25000"/>
                          </a:schemeClr>
                        </a:solidFill>
                        <a:latin typeface="Cambria Math" panose="02040503050406030204" pitchFamily="18" charset="0"/>
                      </a:rPr>
                      <m:t>(</m:t>
                    </m:r>
                    <m:acc>
                      <m:accPr>
                        <m:chr m:val="̌"/>
                        <m:ctrlPr>
                          <a:rPr lang="en-US" sz="1600" i="1" dirty="0">
                            <a:solidFill>
                              <a:schemeClr val="tx1">
                                <a:lumMod val="75000"/>
                                <a:lumOff val="25000"/>
                              </a:schemeClr>
                            </a:solidFill>
                            <a:latin typeface="Cambria Math" panose="02040503050406030204" pitchFamily="18" charset="0"/>
                          </a:rPr>
                        </m:ctrlPr>
                      </m:accPr>
                      <m:e>
                        <m:r>
                          <a:rPr lang="en-US" altLang="zh-CN" sz="1600" b="0" i="1" dirty="0" smtClean="0">
                            <a:solidFill>
                              <a:schemeClr val="tx1">
                                <a:lumMod val="75000"/>
                                <a:lumOff val="25000"/>
                              </a:schemeClr>
                            </a:solidFill>
                            <a:latin typeface="Cambria Math" panose="02040503050406030204" pitchFamily="18" charset="0"/>
                          </a:rPr>
                          <m:t>𝑦</m:t>
                        </m:r>
                      </m:e>
                    </m:acc>
                    <m:r>
                      <a:rPr lang="en-US" sz="1600" i="1" dirty="0">
                        <a:solidFill>
                          <a:schemeClr val="tx1">
                            <a:lumMod val="75000"/>
                            <a:lumOff val="25000"/>
                          </a:schemeClr>
                        </a:solidFill>
                        <a:latin typeface="Cambria Math" panose="02040503050406030204" pitchFamily="18" charset="0"/>
                      </a:rPr>
                      <m:t>|</m:t>
                    </m:r>
                    <m:r>
                      <a:rPr lang="en-US" sz="1600" i="1" dirty="0">
                        <a:solidFill>
                          <a:schemeClr val="tx1">
                            <a:lumMod val="75000"/>
                            <a:lumOff val="25000"/>
                          </a:schemeClr>
                        </a:solidFill>
                        <a:latin typeface="Cambria Math" panose="02040503050406030204" pitchFamily="18" charset="0"/>
                      </a:rPr>
                      <m:t>𝑥</m:t>
                    </m:r>
                    <m:r>
                      <a:rPr lang="en-US" sz="1600" i="1" dirty="0">
                        <a:solidFill>
                          <a:schemeClr val="tx1">
                            <a:lumMod val="75000"/>
                            <a:lumOff val="25000"/>
                          </a:schemeClr>
                        </a:solidFill>
                        <a:latin typeface="Cambria Math" panose="02040503050406030204" pitchFamily="18" charset="0"/>
                      </a:rPr>
                      <m:t>)</m:t>
                    </m:r>
                  </m:oMath>
                </a14:m>
                <a:r>
                  <a:rPr lang="en-US" sz="1600" dirty="0">
                    <a:solidFill>
                      <a:schemeClr val="tx1">
                        <a:lumMod val="75000"/>
                        <a:lumOff val="25000"/>
                      </a:schemeClr>
                    </a:solidFill>
                  </a:rPr>
                  <a:t>  </a:t>
                </a:r>
              </a:p>
              <a:p>
                <a:r>
                  <a:rPr lang="en-US" sz="1600" dirty="0">
                    <a:solidFill>
                      <a:schemeClr val="tx1">
                        <a:lumMod val="75000"/>
                        <a:lumOff val="25000"/>
                      </a:schemeClr>
                    </a:solidFill>
                  </a:rPr>
                  <a:t>- aims to maximize the loss</a:t>
                </a:r>
              </a:p>
              <a:p>
                <a:r>
                  <a:rPr lang="en-US" sz="1600" dirty="0">
                    <a:solidFill>
                      <a:schemeClr val="tx1">
                        <a:lumMod val="75000"/>
                        <a:lumOff val="25000"/>
                      </a:schemeClr>
                    </a:solidFill>
                  </a:rPr>
                  <a:t>- constrained to select probability that match the statistics of empirical distribution (</a:t>
                </a:r>
                <a14:m>
                  <m:oMath xmlns:m="http://schemas.openxmlformats.org/officeDocument/2006/math">
                    <m:acc>
                      <m:accPr>
                        <m:chr m:val="̃"/>
                        <m:ctrlPr>
                          <a:rPr lang="en-US" sz="1600" i="1">
                            <a:solidFill>
                              <a:schemeClr val="tx1">
                                <a:lumMod val="75000"/>
                                <a:lumOff val="25000"/>
                              </a:schemeClr>
                            </a:solidFill>
                            <a:latin typeface="Cambria Math" panose="02040503050406030204" pitchFamily="18" charset="0"/>
                          </a:rPr>
                        </m:ctrlPr>
                      </m:accPr>
                      <m:e>
                        <m:r>
                          <a:rPr lang="en-US" sz="1600" i="1">
                            <a:solidFill>
                              <a:schemeClr val="tx1">
                                <a:lumMod val="75000"/>
                                <a:lumOff val="25000"/>
                              </a:schemeClr>
                            </a:solidFill>
                            <a:latin typeface="Cambria Math" panose="02040503050406030204" pitchFamily="18" charset="0"/>
                          </a:rPr>
                          <m:t>𝑃</m:t>
                        </m:r>
                      </m:e>
                    </m:acc>
                  </m:oMath>
                </a14:m>
                <a:r>
                  <a:rPr lang="en-US" sz="1600" dirty="0">
                    <a:solidFill>
                      <a:schemeClr val="tx1">
                        <a:lumMod val="75000"/>
                        <a:lumOff val="25000"/>
                      </a:schemeClr>
                    </a:solidFill>
                  </a:rPr>
                  <a:t>)</a:t>
                </a:r>
              </a:p>
              <a:p>
                <a:r>
                  <a:rPr lang="en-US" sz="1600" dirty="0">
                    <a:solidFill>
                      <a:schemeClr val="tx1">
                        <a:lumMod val="75000"/>
                        <a:lumOff val="25000"/>
                      </a:schemeClr>
                    </a:solidFill>
                  </a:rPr>
                  <a:t>     via moment matching on the features </a:t>
                </a:r>
                <a14:m>
                  <m:oMath xmlns:m="http://schemas.openxmlformats.org/officeDocument/2006/math">
                    <m:r>
                      <a:rPr lang="en-US" sz="1600" i="1">
                        <a:solidFill>
                          <a:schemeClr val="tx1">
                            <a:lumMod val="75000"/>
                            <a:lumOff val="25000"/>
                          </a:schemeClr>
                        </a:solidFill>
                        <a:latin typeface="Cambria Math" panose="02040503050406030204" pitchFamily="18" charset="0"/>
                      </a:rPr>
                      <m:t>𝜙</m:t>
                    </m:r>
                    <m:d>
                      <m:dPr>
                        <m:ctrlPr>
                          <a:rPr lang="en-US" sz="1600" i="1">
                            <a:solidFill>
                              <a:schemeClr val="tx1">
                                <a:lumMod val="75000"/>
                                <a:lumOff val="25000"/>
                              </a:schemeClr>
                            </a:solidFill>
                            <a:latin typeface="Cambria Math" panose="02040503050406030204" pitchFamily="18" charset="0"/>
                          </a:rPr>
                        </m:ctrlPr>
                      </m:dPr>
                      <m:e>
                        <m:r>
                          <a:rPr lang="en-US" altLang="zh-CN" sz="1600" b="0" i="1" smtClean="0">
                            <a:solidFill>
                              <a:schemeClr val="tx1">
                                <a:lumMod val="75000"/>
                                <a:lumOff val="25000"/>
                              </a:schemeClr>
                            </a:solidFill>
                            <a:latin typeface="Cambria Math" panose="02040503050406030204" pitchFamily="18" charset="0"/>
                          </a:rPr>
                          <m:t>𝑌</m:t>
                        </m:r>
                        <m:r>
                          <a:rPr lang="en-US" sz="1600" i="1">
                            <a:solidFill>
                              <a:schemeClr val="tx1">
                                <a:lumMod val="75000"/>
                                <a:lumOff val="25000"/>
                              </a:schemeClr>
                            </a:solidFill>
                            <a:latin typeface="Cambria Math" panose="02040503050406030204" pitchFamily="18" charset="0"/>
                          </a:rPr>
                          <m:t>,</m:t>
                        </m:r>
                        <m:r>
                          <a:rPr lang="en-US" altLang="zh-CN" sz="1600" b="0" i="1" smtClean="0">
                            <a:solidFill>
                              <a:schemeClr val="tx1">
                                <a:lumMod val="75000"/>
                                <a:lumOff val="25000"/>
                              </a:schemeClr>
                            </a:solidFill>
                            <a:latin typeface="Cambria Math" panose="02040503050406030204" pitchFamily="18" charset="0"/>
                          </a:rPr>
                          <m:t>𝑋</m:t>
                        </m:r>
                      </m:e>
                    </m:d>
                  </m:oMath>
                </a14:m>
                <a:endParaRPr lang="en-US" sz="1600" dirty="0">
                  <a:solidFill>
                    <a:schemeClr val="tx1">
                      <a:lumMod val="75000"/>
                      <a:lumOff val="25000"/>
                    </a:schemeClr>
                  </a:solidFill>
                </a:endParaRPr>
              </a:p>
            </p:txBody>
          </p:sp>
        </mc:Choice>
        <mc:Fallback xmlns="">
          <p:sp>
            <p:nvSpPr>
              <p:cNvPr id="25" name="Rectangle 24">
                <a:extLst>
                  <a:ext uri="{FF2B5EF4-FFF2-40B4-BE49-F238E27FC236}">
                    <a16:creationId xmlns:a16="http://schemas.microsoft.com/office/drawing/2014/main" id="{24C51653-9ACF-408C-8BB5-21656E3EF1A5}"/>
                  </a:ext>
                </a:extLst>
              </p:cNvPr>
              <p:cNvSpPr>
                <a:spLocks noRot="1" noChangeAspect="1" noMove="1" noResize="1" noEditPoints="1" noAdjustHandles="1" noChangeArrowheads="1" noChangeShapeType="1" noTextEdit="1"/>
              </p:cNvSpPr>
              <p:nvPr/>
            </p:nvSpPr>
            <p:spPr>
              <a:xfrm>
                <a:off x="2750030" y="5254965"/>
                <a:ext cx="7393988" cy="1113446"/>
              </a:xfrm>
              <a:prstGeom prst="rect">
                <a:avLst/>
              </a:prstGeom>
              <a:blipFill>
                <a:blip r:embed="rId6"/>
                <a:stretch>
                  <a:fillRect l="-343" b="-3409"/>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A855BA41-AF5F-4087-86EF-675E14AB9AE9}"/>
              </a:ext>
            </a:extLst>
          </p:cNvPr>
          <p:cNvSpPr/>
          <p:nvPr/>
        </p:nvSpPr>
        <p:spPr>
          <a:xfrm>
            <a:off x="3118253" y="2092279"/>
            <a:ext cx="847388" cy="60812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6D2795-B9D2-44AB-BF70-03744943A033}"/>
              </a:ext>
            </a:extLst>
          </p:cNvPr>
          <p:cNvSpPr/>
          <p:nvPr/>
        </p:nvSpPr>
        <p:spPr>
          <a:xfrm>
            <a:off x="5994109" y="2024754"/>
            <a:ext cx="446450" cy="58455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15FF810-66DA-4436-B925-C03C82A8642C}"/>
              </a:ext>
            </a:extLst>
          </p:cNvPr>
          <p:cNvSpPr/>
          <p:nvPr/>
        </p:nvSpPr>
        <p:spPr>
          <a:xfrm>
            <a:off x="3965642" y="2095350"/>
            <a:ext cx="1162950" cy="60505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FB48AA4-F274-4C7F-874E-5FFC842FAFAD}"/>
              </a:ext>
            </a:extLst>
          </p:cNvPr>
          <p:cNvSpPr/>
          <p:nvPr/>
        </p:nvSpPr>
        <p:spPr>
          <a:xfrm>
            <a:off x="6685108" y="2030149"/>
            <a:ext cx="446450" cy="58455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E4D94A9-9BD9-456B-B98D-5CA78FCD4BFA}"/>
              </a:ext>
            </a:extLst>
          </p:cNvPr>
          <p:cNvSpPr/>
          <p:nvPr/>
        </p:nvSpPr>
        <p:spPr>
          <a:xfrm>
            <a:off x="5026724" y="2829851"/>
            <a:ext cx="724719" cy="34788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382D763-E12A-4EB7-BD8F-505544305942}"/>
              </a:ext>
            </a:extLst>
          </p:cNvPr>
          <p:cNvSpPr/>
          <p:nvPr/>
        </p:nvSpPr>
        <p:spPr>
          <a:xfrm>
            <a:off x="5789359" y="2683265"/>
            <a:ext cx="1041521" cy="45320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0E7D239-3419-9C4F-8808-67806BC2C435}"/>
              </a:ext>
            </a:extLst>
          </p:cNvPr>
          <p:cNvSpPr>
            <a:spLocks noGrp="1"/>
          </p:cNvSpPr>
          <p:nvPr>
            <p:ph type="sldNum" sz="quarter" idx="12"/>
          </p:nvPr>
        </p:nvSpPr>
        <p:spPr/>
        <p:txBody>
          <a:bodyPr/>
          <a:lstStyle/>
          <a:p>
            <a:fld id="{C0F2A647-71D5-4304-8070-CBC681FF56EE}" type="slidenum">
              <a:rPr lang="en-US" smtClean="0"/>
              <a:t>14</a:t>
            </a:fld>
            <a:endParaRPr lang="en-US" dirty="0"/>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06A1C8D0-BF88-8E45-A7BD-4ECBE4DD0581}"/>
                  </a:ext>
                </a:extLst>
              </p:cNvPr>
              <p:cNvSpPr/>
              <p:nvPr/>
            </p:nvSpPr>
            <p:spPr>
              <a:xfrm>
                <a:off x="3037976" y="3268905"/>
                <a:ext cx="7658946" cy="378309"/>
              </a:xfrm>
              <a:prstGeom prst="rect">
                <a:avLst/>
              </a:prstGeom>
            </p:spPr>
            <p:txBody>
              <a:bodyPr wrap="square">
                <a:spAutoFit/>
              </a:bodyPr>
              <a:lstStyle/>
              <a:p>
                <a14:m>
                  <m:oMath xmlns:m="http://schemas.openxmlformats.org/officeDocument/2006/math">
                    <m:sSub>
                      <m:sSubPr>
                        <m:ctrlPr>
                          <a:rPr lang="en-US" i="1" smtClean="0">
                            <a:solidFill>
                              <a:srgbClr val="FFC000"/>
                            </a:solidFill>
                            <a:latin typeface="Cambria Math" panose="02040503050406030204" pitchFamily="18" charset="0"/>
                          </a:rPr>
                        </m:ctrlPr>
                      </m:sSubPr>
                      <m:e>
                        <m:acc>
                          <m:accPr>
                            <m:chr m:val="̂"/>
                            <m:ctrlPr>
                              <a:rPr lang="en-US" i="1" smtClean="0">
                                <a:solidFill>
                                  <a:srgbClr val="FFC000"/>
                                </a:solidFill>
                                <a:latin typeface="Cambria Math" panose="02040503050406030204" pitchFamily="18" charset="0"/>
                              </a:rPr>
                            </m:ctrlPr>
                          </m:accPr>
                          <m:e>
                            <m:r>
                              <a:rPr lang="en-US" altLang="zh-CN" b="0" i="1" smtClean="0">
                                <a:solidFill>
                                  <a:srgbClr val="FFC000"/>
                                </a:solidFill>
                                <a:latin typeface="Cambria Math" panose="02040503050406030204" pitchFamily="18" charset="0"/>
                              </a:rPr>
                              <m:t>𝑝</m:t>
                            </m:r>
                          </m:e>
                        </m:acc>
                      </m:e>
                      <m:sub>
                        <m:r>
                          <a:rPr lang="en-US" altLang="zh-CN" b="0" i="1" smtClean="0">
                            <a:solidFill>
                              <a:srgbClr val="FFC000"/>
                            </a:solidFill>
                            <a:latin typeface="Cambria Math" panose="02040503050406030204" pitchFamily="18" charset="0"/>
                          </a:rPr>
                          <m:t>𝑥</m:t>
                        </m:r>
                      </m:sub>
                    </m:sSub>
                    <m:r>
                      <a:rPr lang="en-US" altLang="zh-CN" b="0" i="1" smtClean="0">
                        <a:solidFill>
                          <a:srgbClr val="FFC000"/>
                        </a:solidFill>
                        <a:latin typeface="Cambria Math" panose="02040503050406030204" pitchFamily="18" charset="0"/>
                      </a:rPr>
                      <m:t>,</m:t>
                    </m:r>
                    <m:r>
                      <a:rPr lang="zh-CN" altLang="en-US" b="0" i="1" smtClean="0">
                        <a:solidFill>
                          <a:srgbClr val="FFC000"/>
                        </a:solidFill>
                        <a:latin typeface="Cambria Math" panose="02040503050406030204" pitchFamily="18" charset="0"/>
                      </a:rPr>
                      <m:t> </m:t>
                    </m:r>
                    <m:sSub>
                      <m:sSubPr>
                        <m:ctrlPr>
                          <a:rPr lang="en-US" altLang="zh-CN" b="0" i="1" smtClean="0">
                            <a:solidFill>
                              <a:srgbClr val="FFC000"/>
                            </a:solidFill>
                            <a:latin typeface="Cambria Math" panose="02040503050406030204" pitchFamily="18" charset="0"/>
                          </a:rPr>
                        </m:ctrlPr>
                      </m:sSubPr>
                      <m:e>
                        <m:acc>
                          <m:accPr>
                            <m:chr m:val="̌"/>
                            <m:ctrlPr>
                              <a:rPr lang="en-US" altLang="zh-CN" b="0" i="1" smtClean="0">
                                <a:solidFill>
                                  <a:srgbClr val="FFC000"/>
                                </a:solidFill>
                                <a:latin typeface="Cambria Math" panose="02040503050406030204" pitchFamily="18" charset="0"/>
                              </a:rPr>
                            </m:ctrlPr>
                          </m:accPr>
                          <m:e>
                            <m:r>
                              <a:rPr lang="en-US" altLang="zh-CN" b="0" i="1" smtClean="0">
                                <a:solidFill>
                                  <a:srgbClr val="FFC000"/>
                                </a:solidFill>
                                <a:latin typeface="Cambria Math" panose="02040503050406030204" pitchFamily="18" charset="0"/>
                              </a:rPr>
                              <m:t>𝑝</m:t>
                            </m:r>
                          </m:e>
                        </m:acc>
                      </m:e>
                      <m:sub>
                        <m:r>
                          <a:rPr lang="en-US" altLang="zh-CN" b="0" i="1" smtClean="0">
                            <a:solidFill>
                              <a:srgbClr val="FFC000"/>
                            </a:solidFill>
                            <a:latin typeface="Cambria Math" panose="02040503050406030204" pitchFamily="18" charset="0"/>
                          </a:rPr>
                          <m:t>𝑥</m:t>
                        </m:r>
                      </m:sub>
                    </m:sSub>
                  </m:oMath>
                </a14:m>
                <a:r>
                  <a:rPr lang="zh-CN" altLang="en-US" dirty="0">
                    <a:solidFill>
                      <a:srgbClr val="FFC000"/>
                    </a:solidFill>
                  </a:rPr>
                  <a:t> </a:t>
                </a:r>
                <a:r>
                  <a:rPr lang="en-US" altLang="zh-CN" dirty="0">
                    <a:solidFill>
                      <a:srgbClr val="FFC000"/>
                    </a:solidFill>
                  </a:rPr>
                  <a:t>are</a:t>
                </a:r>
                <a:r>
                  <a:rPr lang="zh-CN" altLang="en-US" dirty="0">
                    <a:solidFill>
                      <a:srgbClr val="FFC000"/>
                    </a:solidFill>
                  </a:rPr>
                  <a:t> </a:t>
                </a:r>
                <a:r>
                  <a:rPr lang="en-US" altLang="zh-CN" dirty="0">
                    <a:solidFill>
                      <a:srgbClr val="FFC000"/>
                    </a:solidFill>
                  </a:rPr>
                  <a:t>the</a:t>
                </a:r>
                <a:r>
                  <a:rPr lang="zh-CN" altLang="en-US" dirty="0">
                    <a:solidFill>
                      <a:srgbClr val="FFC000"/>
                    </a:solidFill>
                  </a:rPr>
                  <a:t> </a:t>
                </a:r>
                <a:r>
                  <a:rPr lang="en-US" altLang="zh-CN" dirty="0">
                    <a:solidFill>
                      <a:srgbClr val="FFC000"/>
                    </a:solidFill>
                  </a:rPr>
                  <a:t>vector</a:t>
                </a:r>
                <a:r>
                  <a:rPr lang="zh-CN" altLang="en-US" dirty="0">
                    <a:solidFill>
                      <a:srgbClr val="FFC000"/>
                    </a:solidFill>
                  </a:rPr>
                  <a:t> </a:t>
                </a:r>
                <a:r>
                  <a:rPr lang="en-US" altLang="zh-CN" dirty="0">
                    <a:solidFill>
                      <a:srgbClr val="FFC000"/>
                    </a:solidFill>
                  </a:rPr>
                  <a:t>expression</a:t>
                </a:r>
                <a:r>
                  <a:rPr lang="zh-CN" altLang="en-US" dirty="0">
                    <a:solidFill>
                      <a:srgbClr val="FFC000"/>
                    </a:solidFill>
                  </a:rPr>
                  <a:t> </a:t>
                </a:r>
                <a:r>
                  <a:rPr lang="en-US" altLang="zh-CN" dirty="0">
                    <a:solidFill>
                      <a:srgbClr val="FFC000"/>
                    </a:solidFill>
                  </a:rPr>
                  <a:t>of</a:t>
                </a:r>
                <a:r>
                  <a:rPr lang="zh-CN" altLang="en-US" dirty="0">
                    <a:solidFill>
                      <a:srgbClr val="FFC000"/>
                    </a:solidFill>
                  </a:rPr>
                  <a:t> </a:t>
                </a:r>
                <a:r>
                  <a:rPr lang="en-US" altLang="zh-CN" dirty="0">
                    <a:solidFill>
                      <a:srgbClr val="FFC000"/>
                    </a:solidFill>
                  </a:rPr>
                  <a:t>all</a:t>
                </a:r>
                <a:r>
                  <a:rPr lang="zh-CN" altLang="en-US" dirty="0">
                    <a:solidFill>
                      <a:srgbClr val="FFC000"/>
                    </a:solidFill>
                  </a:rPr>
                  <a:t> </a:t>
                </a:r>
                <a:r>
                  <a:rPr lang="en-US" altLang="zh-CN" dirty="0">
                    <a:solidFill>
                      <a:srgbClr val="FFC000"/>
                    </a:solidFill>
                  </a:rPr>
                  <a:t>the</a:t>
                </a:r>
                <a:r>
                  <a:rPr lang="zh-CN" altLang="en-US" dirty="0">
                    <a:solidFill>
                      <a:srgbClr val="FFC000"/>
                    </a:solidFill>
                  </a:rPr>
                  <a:t> </a:t>
                </a:r>
                <a:r>
                  <a:rPr lang="en-US" altLang="zh-CN" dirty="0">
                    <a:solidFill>
                      <a:srgbClr val="FFC000"/>
                    </a:solidFill>
                  </a:rPr>
                  <a:t>probabilities</a:t>
                </a:r>
                <a:r>
                  <a:rPr lang="zh-CN" altLang="en-US" dirty="0">
                    <a:solidFill>
                      <a:srgbClr val="FFC000"/>
                    </a:solidFill>
                  </a:rPr>
                  <a:t> </a:t>
                </a:r>
                <a:r>
                  <a:rPr lang="en-US" altLang="zh-CN" dirty="0">
                    <a:solidFill>
                      <a:srgbClr val="FFC000"/>
                    </a:solidFill>
                  </a:rPr>
                  <a:t>in</a:t>
                </a:r>
                <a:r>
                  <a:rPr lang="zh-CN" altLang="en-US" dirty="0">
                    <a:solidFill>
                      <a:srgbClr val="FFC000"/>
                    </a:solidFill>
                  </a:rPr>
                  <a:t> </a:t>
                </a:r>
                <a14:m>
                  <m:oMath xmlns:m="http://schemas.openxmlformats.org/officeDocument/2006/math">
                    <m:acc>
                      <m:accPr>
                        <m:chr m:val="̂"/>
                        <m:ctrlPr>
                          <a:rPr lang="zh-CN" altLang="en-US" i="1" smtClean="0">
                            <a:solidFill>
                              <a:srgbClr val="FFC000"/>
                            </a:solidFill>
                            <a:latin typeface="Cambria Math" panose="02040503050406030204" pitchFamily="18" charset="0"/>
                          </a:rPr>
                        </m:ctrlPr>
                      </m:accPr>
                      <m:e>
                        <m:r>
                          <a:rPr lang="en-US" altLang="zh-CN" b="0" i="1" smtClean="0">
                            <a:solidFill>
                              <a:srgbClr val="FFC000"/>
                            </a:solidFill>
                            <a:latin typeface="Cambria Math" panose="02040503050406030204" pitchFamily="18" charset="0"/>
                          </a:rPr>
                          <m:t>𝑃</m:t>
                        </m:r>
                      </m:e>
                    </m:acc>
                    <m:r>
                      <a:rPr lang="en-US" altLang="zh-CN" b="0" i="1" smtClean="0">
                        <a:solidFill>
                          <a:srgbClr val="FFC000"/>
                        </a:solidFill>
                        <a:latin typeface="Cambria Math" panose="02040503050406030204" pitchFamily="18" charset="0"/>
                      </a:rPr>
                      <m:t>(</m:t>
                    </m:r>
                    <m:acc>
                      <m:accPr>
                        <m:chr m:val="̂"/>
                        <m:ctrlPr>
                          <a:rPr lang="en-US" altLang="zh-CN" b="0" i="1" smtClean="0">
                            <a:solidFill>
                              <a:srgbClr val="FFC000"/>
                            </a:solidFill>
                            <a:latin typeface="Cambria Math" panose="02040503050406030204" pitchFamily="18" charset="0"/>
                          </a:rPr>
                        </m:ctrlPr>
                      </m:accPr>
                      <m:e>
                        <m:r>
                          <a:rPr lang="en-US" altLang="zh-CN" b="0" i="1" smtClean="0">
                            <a:solidFill>
                              <a:srgbClr val="FFC000"/>
                            </a:solidFill>
                            <a:latin typeface="Cambria Math" panose="02040503050406030204" pitchFamily="18" charset="0"/>
                          </a:rPr>
                          <m:t>𝑌</m:t>
                        </m:r>
                      </m:e>
                    </m:acc>
                    <m:r>
                      <a:rPr lang="en-US" altLang="zh-CN" b="0" i="1" smtClean="0">
                        <a:solidFill>
                          <a:srgbClr val="FFC000"/>
                        </a:solidFill>
                        <a:latin typeface="Cambria Math" panose="02040503050406030204" pitchFamily="18" charset="0"/>
                      </a:rPr>
                      <m:t>|</m:t>
                    </m:r>
                    <m:r>
                      <a:rPr lang="en-US" altLang="zh-CN" b="0" i="1" smtClean="0">
                        <a:solidFill>
                          <a:srgbClr val="FFC000"/>
                        </a:solidFill>
                        <a:latin typeface="Cambria Math" panose="02040503050406030204" pitchFamily="18" charset="0"/>
                      </a:rPr>
                      <m:t>𝑋</m:t>
                    </m:r>
                    <m:r>
                      <a:rPr lang="en-US" altLang="zh-CN" b="0" i="1" smtClean="0">
                        <a:solidFill>
                          <a:srgbClr val="FFC000"/>
                        </a:solidFill>
                        <a:latin typeface="Cambria Math" panose="02040503050406030204" pitchFamily="18" charset="0"/>
                      </a:rPr>
                      <m:t>)</m:t>
                    </m:r>
                  </m:oMath>
                </a14:m>
                <a:r>
                  <a:rPr lang="zh-CN" altLang="en-US" dirty="0">
                    <a:solidFill>
                      <a:srgbClr val="FFC000"/>
                    </a:solidFill>
                  </a:rPr>
                  <a:t> </a:t>
                </a:r>
                <a:r>
                  <a:rPr lang="en-US" altLang="zh-CN" dirty="0">
                    <a:solidFill>
                      <a:srgbClr val="FFC000"/>
                    </a:solidFill>
                  </a:rPr>
                  <a:t>and</a:t>
                </a:r>
                <a:r>
                  <a:rPr lang="zh-CN" altLang="en-US" dirty="0">
                    <a:solidFill>
                      <a:srgbClr val="FFC000"/>
                    </a:solidFill>
                  </a:rPr>
                  <a:t>  </a:t>
                </a:r>
                <a14:m>
                  <m:oMath xmlns:m="http://schemas.openxmlformats.org/officeDocument/2006/math">
                    <m:acc>
                      <m:accPr>
                        <m:chr m:val="̌"/>
                        <m:ctrlPr>
                          <a:rPr lang="zh-CN" altLang="en-US" i="1" smtClean="0">
                            <a:solidFill>
                              <a:srgbClr val="FFC000"/>
                            </a:solidFill>
                            <a:latin typeface="Cambria Math" panose="02040503050406030204" pitchFamily="18" charset="0"/>
                          </a:rPr>
                        </m:ctrlPr>
                      </m:accPr>
                      <m:e>
                        <m:r>
                          <a:rPr lang="en-US" altLang="zh-CN" b="0" i="1" smtClean="0">
                            <a:solidFill>
                              <a:srgbClr val="FFC000"/>
                            </a:solidFill>
                            <a:latin typeface="Cambria Math" panose="02040503050406030204" pitchFamily="18" charset="0"/>
                          </a:rPr>
                          <m:t>𝑃</m:t>
                        </m:r>
                      </m:e>
                    </m:acc>
                    <m:r>
                      <a:rPr lang="en-US" altLang="zh-CN" b="0" i="1" smtClean="0">
                        <a:solidFill>
                          <a:srgbClr val="FFC000"/>
                        </a:solidFill>
                        <a:latin typeface="Cambria Math" panose="02040503050406030204" pitchFamily="18" charset="0"/>
                      </a:rPr>
                      <m:t>(</m:t>
                    </m:r>
                    <m:acc>
                      <m:accPr>
                        <m:chr m:val="̌"/>
                        <m:ctrlPr>
                          <a:rPr lang="en-US" altLang="zh-CN" b="0" i="1" smtClean="0">
                            <a:solidFill>
                              <a:srgbClr val="FFC000"/>
                            </a:solidFill>
                            <a:latin typeface="Cambria Math" panose="02040503050406030204" pitchFamily="18" charset="0"/>
                          </a:rPr>
                        </m:ctrlPr>
                      </m:accPr>
                      <m:e>
                        <m:r>
                          <a:rPr lang="en-US" altLang="zh-CN" b="0" i="1" smtClean="0">
                            <a:solidFill>
                              <a:srgbClr val="FFC000"/>
                            </a:solidFill>
                            <a:latin typeface="Cambria Math" panose="02040503050406030204" pitchFamily="18" charset="0"/>
                          </a:rPr>
                          <m:t>𝑌</m:t>
                        </m:r>
                      </m:e>
                    </m:acc>
                    <m:r>
                      <a:rPr lang="en-US" altLang="zh-CN" b="0" i="1" smtClean="0">
                        <a:solidFill>
                          <a:srgbClr val="FFC000"/>
                        </a:solidFill>
                        <a:latin typeface="Cambria Math" panose="02040503050406030204" pitchFamily="18" charset="0"/>
                      </a:rPr>
                      <m:t>|</m:t>
                    </m:r>
                    <m:r>
                      <a:rPr lang="en-US" altLang="zh-CN" b="0" i="1" smtClean="0">
                        <a:solidFill>
                          <a:srgbClr val="FFC000"/>
                        </a:solidFill>
                        <a:latin typeface="Cambria Math" panose="02040503050406030204" pitchFamily="18" charset="0"/>
                      </a:rPr>
                      <m:t>𝑋</m:t>
                    </m:r>
                    <m:r>
                      <a:rPr lang="en-US" altLang="zh-CN" b="0" i="1" smtClean="0">
                        <a:solidFill>
                          <a:srgbClr val="FFC000"/>
                        </a:solidFill>
                        <a:latin typeface="Cambria Math" panose="02040503050406030204" pitchFamily="18" charset="0"/>
                      </a:rPr>
                      <m:t>)</m:t>
                    </m:r>
                  </m:oMath>
                </a14:m>
                <a:endParaRPr lang="en-US" dirty="0">
                  <a:solidFill>
                    <a:srgbClr val="FFC000"/>
                  </a:solidFill>
                </a:endParaRPr>
              </a:p>
            </p:txBody>
          </p:sp>
        </mc:Choice>
        <mc:Fallback xmlns="">
          <p:sp>
            <p:nvSpPr>
              <p:cNvPr id="34" name="Rectangle 33">
                <a:extLst>
                  <a:ext uri="{FF2B5EF4-FFF2-40B4-BE49-F238E27FC236}">
                    <a16:creationId xmlns:a16="http://schemas.microsoft.com/office/drawing/2014/main" id="{06A1C8D0-BF88-8E45-A7BD-4ECBE4DD0581}"/>
                  </a:ext>
                </a:extLst>
              </p:cNvPr>
              <p:cNvSpPr>
                <a:spLocks noRot="1" noChangeAspect="1" noMove="1" noResize="1" noEditPoints="1" noAdjustHandles="1" noChangeArrowheads="1" noChangeShapeType="1" noTextEdit="1"/>
              </p:cNvSpPr>
              <p:nvPr/>
            </p:nvSpPr>
            <p:spPr>
              <a:xfrm>
                <a:off x="3037976" y="3268905"/>
                <a:ext cx="7658946" cy="378309"/>
              </a:xfrm>
              <a:prstGeom prst="rect">
                <a:avLst/>
              </a:prstGeom>
              <a:blipFill>
                <a:blip r:embed="rId7"/>
                <a:stretch>
                  <a:fillRect b="-22581"/>
                </a:stretch>
              </a:blipFill>
            </p:spPr>
            <p:txBody>
              <a:bodyPr/>
              <a:lstStyle/>
              <a:p>
                <a:r>
                  <a:rPr lang="en-US">
                    <a:noFill/>
                  </a:rPr>
                  <a:t> </a:t>
                </a:r>
              </a:p>
            </p:txBody>
          </p:sp>
        </mc:Fallback>
      </mc:AlternateContent>
      <p:sp>
        <p:nvSpPr>
          <p:cNvPr id="36" name="Rectangle 35">
            <a:extLst>
              <a:ext uri="{FF2B5EF4-FFF2-40B4-BE49-F238E27FC236}">
                <a16:creationId xmlns:a16="http://schemas.microsoft.com/office/drawing/2014/main" id="{AD42B949-3E9C-C540-8B63-F0FC19EFBD27}"/>
              </a:ext>
            </a:extLst>
          </p:cNvPr>
          <p:cNvSpPr/>
          <p:nvPr/>
        </p:nvSpPr>
        <p:spPr>
          <a:xfrm>
            <a:off x="2437554" y="660050"/>
            <a:ext cx="5118946" cy="338554"/>
          </a:xfrm>
          <a:prstGeom prst="rect">
            <a:avLst/>
          </a:prstGeom>
        </p:spPr>
        <p:txBody>
          <a:bodyPr wrap="square">
            <a:spAutoFit/>
          </a:bodyPr>
          <a:lstStyle/>
          <a:p>
            <a:r>
              <a:rPr lang="en-US" sz="1600" dirty="0">
                <a:solidFill>
                  <a:schemeClr val="tx1">
                    <a:lumMod val="50000"/>
                    <a:lumOff val="50000"/>
                  </a:schemeClr>
                </a:solidFill>
              </a:rPr>
              <a:t>(Kaiser Asif, </a:t>
            </a:r>
            <a:r>
              <a:rPr lang="en-US" sz="1600" dirty="0">
                <a:solidFill>
                  <a:schemeClr val="tx1">
                    <a:lumMod val="75000"/>
                    <a:lumOff val="25000"/>
                  </a:schemeClr>
                </a:solidFill>
              </a:rPr>
              <a:t>Wei Xing</a:t>
            </a:r>
            <a:r>
              <a:rPr lang="en-US" sz="1600" dirty="0">
                <a:solidFill>
                  <a:schemeClr val="tx1">
                    <a:lumMod val="50000"/>
                    <a:lumOff val="50000"/>
                  </a:schemeClr>
                </a:solidFill>
              </a:rPr>
              <a:t>, </a:t>
            </a:r>
            <a:r>
              <a:rPr lang="en-US" sz="1600" dirty="0" err="1">
                <a:solidFill>
                  <a:schemeClr val="tx1">
                    <a:lumMod val="50000"/>
                    <a:lumOff val="50000"/>
                  </a:schemeClr>
                </a:solidFill>
              </a:rPr>
              <a:t>Sima</a:t>
            </a:r>
            <a:r>
              <a:rPr lang="en-US" sz="1600" dirty="0">
                <a:solidFill>
                  <a:schemeClr val="tx1">
                    <a:lumMod val="50000"/>
                    <a:lumOff val="50000"/>
                  </a:schemeClr>
                </a:solidFill>
              </a:rPr>
              <a:t> </a:t>
            </a:r>
            <a:r>
              <a:rPr lang="en-US" sz="1600" dirty="0" err="1">
                <a:solidFill>
                  <a:schemeClr val="tx1">
                    <a:lumMod val="50000"/>
                    <a:lumOff val="50000"/>
                  </a:schemeClr>
                </a:solidFill>
              </a:rPr>
              <a:t>Behpour</a:t>
            </a:r>
            <a:r>
              <a:rPr lang="en-US" sz="1600" dirty="0">
                <a:solidFill>
                  <a:schemeClr val="tx1">
                    <a:lumMod val="50000"/>
                    <a:lumOff val="50000"/>
                  </a:schemeClr>
                </a:solidFill>
              </a:rPr>
              <a:t>, Brian D </a:t>
            </a:r>
            <a:r>
              <a:rPr lang="en-US" sz="1600" dirty="0" err="1">
                <a:solidFill>
                  <a:schemeClr val="tx1">
                    <a:lumMod val="50000"/>
                    <a:lumOff val="50000"/>
                  </a:schemeClr>
                </a:solidFill>
              </a:rPr>
              <a:t>Ziebart</a:t>
            </a:r>
            <a:r>
              <a:rPr lang="en-US" sz="1600" dirty="0">
                <a:solidFill>
                  <a:schemeClr val="tx1">
                    <a:lumMod val="50000"/>
                    <a:lumOff val="50000"/>
                  </a:schemeClr>
                </a:solidFill>
              </a:rPr>
              <a:t>, 20</a:t>
            </a:r>
            <a:r>
              <a:rPr lang="en-US" altLang="zh-CN" sz="1600" dirty="0">
                <a:solidFill>
                  <a:schemeClr val="tx1">
                    <a:lumMod val="50000"/>
                    <a:lumOff val="50000"/>
                  </a:schemeClr>
                </a:solidFill>
              </a:rPr>
              <a:t>1</a:t>
            </a:r>
            <a:r>
              <a:rPr lang="en-US" sz="1600" dirty="0">
                <a:solidFill>
                  <a:schemeClr val="tx1">
                    <a:lumMod val="50000"/>
                    <a:lumOff val="50000"/>
                  </a:schemeClr>
                </a:solidFill>
              </a:rPr>
              <a:t>5)</a:t>
            </a:r>
            <a:endParaRPr lang="en-US" sz="1600" dirty="0"/>
          </a:p>
        </p:txBody>
      </p:sp>
      <p:pic>
        <p:nvPicPr>
          <p:cNvPr id="24" name="Picture 23">
            <a:extLst>
              <a:ext uri="{FF2B5EF4-FFF2-40B4-BE49-F238E27FC236}">
                <a16:creationId xmlns:a16="http://schemas.microsoft.com/office/drawing/2014/main" id="{AB6F65EC-C4A8-3C48-9A55-76C676E7CC5A}"/>
              </a:ext>
            </a:extLst>
          </p:cNvPr>
          <p:cNvPicPr>
            <a:picLocks noChangeAspect="1"/>
          </p:cNvPicPr>
          <p:nvPr/>
        </p:nvPicPr>
        <p:blipFill>
          <a:blip r:embed="rId8"/>
          <a:stretch>
            <a:fillRect/>
          </a:stretch>
        </p:blipFill>
        <p:spPr>
          <a:xfrm>
            <a:off x="4094308" y="4057926"/>
            <a:ext cx="3577232" cy="2021136"/>
          </a:xfrm>
          <a:prstGeom prst="rect">
            <a:avLst/>
          </a:prstGeom>
        </p:spPr>
      </p:pic>
      <p:sp>
        <p:nvSpPr>
          <p:cNvPr id="2" name="Footer Placeholder 1">
            <a:extLst>
              <a:ext uri="{FF2B5EF4-FFF2-40B4-BE49-F238E27FC236}">
                <a16:creationId xmlns:a16="http://schemas.microsoft.com/office/drawing/2014/main" id="{8076D58B-B94C-1041-BCED-F466411A514D}"/>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General</a:t>
            </a:r>
          </a:p>
        </p:txBody>
      </p:sp>
    </p:spTree>
    <p:extLst>
      <p:ext uri="{BB962C8B-B14F-4D97-AF65-F5344CB8AC3E}">
        <p14:creationId xmlns:p14="http://schemas.microsoft.com/office/powerpoint/2010/main" val="335851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4"/>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0" grpId="0"/>
      <p:bldP spid="23" grpId="0"/>
      <p:bldP spid="25" grpId="0"/>
      <p:bldP spid="3" grpId="0" animBg="1"/>
      <p:bldP spid="14" grpId="0" animBg="1"/>
      <p:bldP spid="16" grpId="0" animBg="1"/>
      <p:bldP spid="17" grpId="0" animBg="1"/>
      <p:bldP spid="19" grpId="0" animBg="1"/>
      <p:bldP spid="21" grpId="0" animBg="1"/>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D3356D-C9B7-F640-926A-806A1DB82DEF}"/>
              </a:ext>
            </a:extLst>
          </p:cNvPr>
          <p:cNvPicPr>
            <a:picLocks noChangeAspect="1"/>
          </p:cNvPicPr>
          <p:nvPr/>
        </p:nvPicPr>
        <p:blipFill>
          <a:blip r:embed="rId3"/>
          <a:stretch>
            <a:fillRect/>
          </a:stretch>
        </p:blipFill>
        <p:spPr>
          <a:xfrm>
            <a:off x="2437554" y="1897554"/>
            <a:ext cx="7658946" cy="680622"/>
          </a:xfrm>
          <a:prstGeom prst="rect">
            <a:avLst/>
          </a:prstGeom>
        </p:spPr>
      </p:pic>
      <p:sp>
        <p:nvSpPr>
          <p:cNvPr id="23" name="Rectangle 22">
            <a:extLst>
              <a:ext uri="{FF2B5EF4-FFF2-40B4-BE49-F238E27FC236}">
                <a16:creationId xmlns:a16="http://schemas.microsoft.com/office/drawing/2014/main" id="{A5818621-9176-F04B-B9AC-B671C8EFD908}"/>
              </a:ext>
            </a:extLst>
          </p:cNvPr>
          <p:cNvSpPr/>
          <p:nvPr/>
        </p:nvSpPr>
        <p:spPr>
          <a:xfrm>
            <a:off x="4147815" y="1906530"/>
            <a:ext cx="5844324" cy="7439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rgbClr val="FF9999"/>
              </a:solidFill>
              <a:highlight>
                <a:srgbClr val="FF9999"/>
              </a:highlight>
            </a:endParaRPr>
          </a:p>
        </p:txBody>
      </p:sp>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altLang="zh-CN" sz="2800" dirty="0">
                <a:solidFill>
                  <a:schemeClr val="accent2"/>
                </a:solidFill>
              </a:rPr>
              <a:t>Adversarial</a:t>
            </a:r>
            <a:r>
              <a:rPr lang="zh-CN" altLang="en-US" sz="2800" dirty="0">
                <a:solidFill>
                  <a:schemeClr val="accent2"/>
                </a:solidFill>
              </a:rPr>
              <a:t> </a:t>
            </a:r>
            <a:r>
              <a:rPr lang="en-US" altLang="zh-CN" sz="2800" dirty="0">
                <a:solidFill>
                  <a:schemeClr val="accent2"/>
                </a:solidFill>
              </a:rPr>
              <a:t>Cost</a:t>
            </a:r>
            <a:r>
              <a:rPr lang="zh-CN" altLang="en-US" sz="2800" dirty="0">
                <a:solidFill>
                  <a:schemeClr val="accent2"/>
                </a:solidFill>
              </a:rPr>
              <a:t> </a:t>
            </a:r>
            <a:r>
              <a:rPr lang="en-US" altLang="zh-CN" sz="2800" dirty="0">
                <a:solidFill>
                  <a:schemeClr val="accent2"/>
                </a:solidFill>
              </a:rPr>
              <a:t>Sensitive</a:t>
            </a:r>
            <a:r>
              <a:rPr lang="zh-CN" altLang="en-US" sz="2800" dirty="0">
                <a:solidFill>
                  <a:schemeClr val="accent2"/>
                </a:solidFill>
              </a:rPr>
              <a:t> </a:t>
            </a:r>
            <a:r>
              <a:rPr lang="en-US" altLang="zh-CN" sz="2800" dirty="0">
                <a:solidFill>
                  <a:schemeClr val="accent2"/>
                </a:solidFill>
              </a:rPr>
              <a:t>Classification</a:t>
            </a:r>
            <a:endParaRPr lang="en-US" sz="20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61493326-89C8-4963-BAAA-691654F18100}"/>
                  </a:ext>
                </a:extLst>
              </p:cNvPr>
              <p:cNvSpPr/>
              <p:nvPr/>
            </p:nvSpPr>
            <p:spPr>
              <a:xfrm>
                <a:off x="2437554" y="3136720"/>
                <a:ext cx="5998975" cy="369332"/>
              </a:xfrm>
              <a:prstGeom prst="rect">
                <a:avLst/>
              </a:prstGeom>
            </p:spPr>
            <p:txBody>
              <a:bodyPr wrap="square">
                <a:spAutoFit/>
              </a:bodyPr>
              <a:lstStyle/>
              <a:p>
                <a:r>
                  <a:rPr lang="en-US" dirty="0">
                    <a:solidFill>
                      <a:srgbClr val="00B050"/>
                    </a:solidFill>
                  </a:rPr>
                  <a:t>Augmented </a:t>
                </a:r>
                <a:r>
                  <a:rPr lang="en-US" altLang="zh-CN" dirty="0">
                    <a:solidFill>
                      <a:srgbClr val="00B050"/>
                    </a:solidFill>
                  </a:rPr>
                  <a:t>game</a:t>
                </a:r>
                <a:r>
                  <a:rPr lang="zh-CN" altLang="en-US" dirty="0">
                    <a:solidFill>
                      <a:srgbClr val="00B050"/>
                    </a:solidFill>
                  </a:rPr>
                  <a:t> </a:t>
                </a:r>
                <a:r>
                  <a:rPr lang="en-US" dirty="0">
                    <a:solidFill>
                      <a:srgbClr val="00B050"/>
                    </a:solidFill>
                  </a:rPr>
                  <a:t>matrix for </a:t>
                </a:r>
                <a14:m>
                  <m:oMath xmlns:m="http://schemas.openxmlformats.org/officeDocument/2006/math">
                    <m:r>
                      <a:rPr lang="en-US">
                        <a:solidFill>
                          <a:srgbClr val="00B050"/>
                        </a:solidFill>
                        <a:latin typeface="Cambria Math" panose="02040503050406030204" pitchFamily="18" charset="0"/>
                      </a:rPr>
                      <m:t>𝑛</m:t>
                    </m:r>
                    <m:r>
                      <a:rPr lang="en-US">
                        <a:solidFill>
                          <a:srgbClr val="00B050"/>
                        </a:solidFill>
                        <a:latin typeface="Cambria Math" panose="02040503050406030204" pitchFamily="18" charset="0"/>
                      </a:rPr>
                      <m:t>=4</m:t>
                    </m:r>
                  </m:oMath>
                </a14:m>
                <a:r>
                  <a:rPr lang="zh-CN" altLang="en-US" dirty="0">
                    <a:solidFill>
                      <a:srgbClr val="00B050"/>
                    </a:solidFill>
                  </a:rPr>
                  <a:t> </a:t>
                </a:r>
                <a14:m>
                  <m:oMath xmlns:m="http://schemas.openxmlformats.org/officeDocument/2006/math">
                    <m:r>
                      <m:rPr>
                        <m:nor/>
                      </m:rPr>
                      <a:rPr lang="en-US" altLang="zh-CN" i="0">
                        <a:solidFill>
                          <a:srgbClr val="00B050"/>
                        </a:solidFill>
                        <a:latin typeface="Cambria Math" panose="02040503050406030204" pitchFamily="18" charset="0"/>
                      </a:rPr>
                      <m:t>classification</m:t>
                    </m:r>
                  </m:oMath>
                </a14:m>
                <a:endParaRPr lang="en-US" dirty="0">
                  <a:solidFill>
                    <a:srgbClr val="00B050"/>
                  </a:solidFill>
                </a:endParaRPr>
              </a:p>
            </p:txBody>
          </p:sp>
        </mc:Choice>
        <mc:Fallback xmlns="">
          <p:sp>
            <p:nvSpPr>
              <p:cNvPr id="37" name="Rectangle 36">
                <a:extLst>
                  <a:ext uri="{FF2B5EF4-FFF2-40B4-BE49-F238E27FC236}">
                    <a16:creationId xmlns:a16="http://schemas.microsoft.com/office/drawing/2014/main" id="{61493326-89C8-4963-BAAA-691654F18100}"/>
                  </a:ext>
                </a:extLst>
              </p:cNvPr>
              <p:cNvSpPr>
                <a:spLocks noRot="1" noChangeAspect="1" noMove="1" noResize="1" noEditPoints="1" noAdjustHandles="1" noChangeArrowheads="1" noChangeShapeType="1" noTextEdit="1"/>
              </p:cNvSpPr>
              <p:nvPr/>
            </p:nvSpPr>
            <p:spPr>
              <a:xfrm>
                <a:off x="2437554" y="3136720"/>
                <a:ext cx="5998975" cy="369332"/>
              </a:xfrm>
              <a:prstGeom prst="rect">
                <a:avLst/>
              </a:prstGeom>
              <a:blipFill>
                <a:blip r:embed="rId4"/>
                <a:stretch>
                  <a:fillRect l="-1059" t="-6667" b="-20000"/>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C01FCFA1-3945-46DD-ACD1-474B26D1C727}"/>
              </a:ext>
            </a:extLst>
          </p:cNvPr>
          <p:cNvSpPr/>
          <p:nvPr/>
        </p:nvSpPr>
        <p:spPr>
          <a:xfrm>
            <a:off x="2437553" y="1172380"/>
            <a:ext cx="6617404" cy="646331"/>
          </a:xfrm>
          <a:prstGeom prst="rect">
            <a:avLst/>
          </a:prstGeom>
        </p:spPr>
        <p:txBody>
          <a:bodyPr wrap="square">
            <a:spAutoFit/>
          </a:bodyPr>
          <a:lstStyle/>
          <a:p>
            <a:r>
              <a:rPr lang="en-US" sz="2000" dirty="0">
                <a:solidFill>
                  <a:srgbClr val="0F6FC6"/>
                </a:solidFill>
              </a:rPr>
              <a:t>Dual Formulation of the </a:t>
            </a:r>
            <a:r>
              <a:rPr lang="en-US" altLang="zh-CN" sz="2000" dirty="0">
                <a:solidFill>
                  <a:srgbClr val="0F6FC6"/>
                </a:solidFill>
              </a:rPr>
              <a:t>Cost</a:t>
            </a:r>
            <a:r>
              <a:rPr lang="zh-CN" altLang="en-US" sz="2000" dirty="0">
                <a:solidFill>
                  <a:srgbClr val="0F6FC6"/>
                </a:solidFill>
              </a:rPr>
              <a:t> </a:t>
            </a:r>
            <a:r>
              <a:rPr lang="en-US" altLang="zh-CN" sz="2000" dirty="0">
                <a:solidFill>
                  <a:srgbClr val="0F6FC6"/>
                </a:solidFill>
              </a:rPr>
              <a:t>Sensitive</a:t>
            </a:r>
            <a:r>
              <a:rPr lang="zh-CN" altLang="en-US" sz="2000" dirty="0">
                <a:solidFill>
                  <a:srgbClr val="0F6FC6"/>
                </a:solidFill>
              </a:rPr>
              <a:t> </a:t>
            </a:r>
            <a:r>
              <a:rPr lang="en-US" altLang="zh-CN" sz="2000" dirty="0">
                <a:solidFill>
                  <a:srgbClr val="0F6FC6"/>
                </a:solidFill>
              </a:rPr>
              <a:t>Classification</a:t>
            </a:r>
            <a:endParaRPr lang="en-US" sz="2000" dirty="0">
              <a:solidFill>
                <a:srgbClr val="0F6FC6"/>
              </a:solidFill>
            </a:endParaRPr>
          </a:p>
          <a:p>
            <a:r>
              <a:rPr lang="en-US" sz="1600" dirty="0">
                <a:solidFill>
                  <a:schemeClr val="tx1">
                    <a:lumMod val="50000"/>
                    <a:lumOff val="50000"/>
                  </a:schemeClr>
                </a:solidFill>
              </a:rPr>
              <a:t>(methods of Lagrange multipliers, Von Neumann &amp; Sion minimax duality)</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404CB8A7-7C06-43A0-A215-3853D05905A2}"/>
                  </a:ext>
                </a:extLst>
              </p:cNvPr>
              <p:cNvSpPr/>
              <p:nvPr/>
            </p:nvSpPr>
            <p:spPr>
              <a:xfrm>
                <a:off x="2750031" y="2659171"/>
                <a:ext cx="5610997" cy="584775"/>
              </a:xfrm>
              <a:prstGeom prst="rect">
                <a:avLst/>
              </a:prstGeom>
            </p:spPr>
            <p:txBody>
              <a:bodyPr wrap="square">
                <a:spAutoFit/>
              </a:bodyPr>
              <a:lstStyle/>
              <a:p>
                <a:r>
                  <a:rPr lang="en-US" sz="1600" dirty="0">
                    <a:solidFill>
                      <a:schemeClr val="tx1">
                        <a:lumMod val="65000"/>
                        <a:lumOff val="35000"/>
                      </a:schemeClr>
                    </a:solidFill>
                  </a:rPr>
                  <a:t>where </a:t>
                </a:r>
                <a14:m>
                  <m:oMath xmlns:m="http://schemas.openxmlformats.org/officeDocument/2006/math">
                    <m:r>
                      <a:rPr lang="en-US" sz="1600" i="1">
                        <a:solidFill>
                          <a:schemeClr val="tx1">
                            <a:lumMod val="65000"/>
                            <a:lumOff val="35000"/>
                          </a:schemeClr>
                        </a:solidFill>
                        <a:latin typeface="Cambria Math" panose="02040503050406030204" pitchFamily="18" charset="0"/>
                      </a:rPr>
                      <m:t>𝜃</m:t>
                    </m:r>
                  </m:oMath>
                </a14:m>
                <a:r>
                  <a:rPr lang="en-US" sz="1600" dirty="0">
                    <a:solidFill>
                      <a:schemeClr val="tx1">
                        <a:lumMod val="65000"/>
                        <a:lumOff val="35000"/>
                      </a:schemeClr>
                    </a:solidFill>
                  </a:rPr>
                  <a:t> is the dual variable for moment matching constraints</a:t>
                </a:r>
              </a:p>
            </p:txBody>
          </p:sp>
        </mc:Choice>
        <mc:Fallback xmlns="">
          <p:sp>
            <p:nvSpPr>
              <p:cNvPr id="14" name="Rectangle 13">
                <a:extLst>
                  <a:ext uri="{FF2B5EF4-FFF2-40B4-BE49-F238E27FC236}">
                    <a16:creationId xmlns:a16="http://schemas.microsoft.com/office/drawing/2014/main" id="{404CB8A7-7C06-43A0-A215-3853D05905A2}"/>
                  </a:ext>
                </a:extLst>
              </p:cNvPr>
              <p:cNvSpPr>
                <a:spLocks noRot="1" noChangeAspect="1" noMove="1" noResize="1" noEditPoints="1" noAdjustHandles="1" noChangeArrowheads="1" noChangeShapeType="1" noTextEdit="1"/>
              </p:cNvSpPr>
              <p:nvPr/>
            </p:nvSpPr>
            <p:spPr>
              <a:xfrm>
                <a:off x="2750031" y="2659171"/>
                <a:ext cx="5610997" cy="584775"/>
              </a:xfrm>
              <a:prstGeom prst="rect">
                <a:avLst/>
              </a:prstGeom>
              <a:blipFill>
                <a:blip r:embed="rId5"/>
                <a:stretch>
                  <a:fillRect l="-452" t="-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6391FE2-2BDB-4ACE-B04A-CD387D033E29}"/>
                  </a:ext>
                </a:extLst>
              </p:cNvPr>
              <p:cNvSpPr/>
              <p:nvPr/>
            </p:nvSpPr>
            <p:spPr>
              <a:xfrm>
                <a:off x="9179139" y="962764"/>
                <a:ext cx="1319417" cy="707886"/>
              </a:xfrm>
              <a:prstGeom prst="rect">
                <a:avLst/>
              </a:prstGeom>
            </p:spPr>
            <p:txBody>
              <a:bodyPr wrap="square">
                <a:spAutoFit/>
              </a:bodyPr>
              <a:lstStyle/>
              <a:p>
                <a:r>
                  <a:rPr lang="en-US" sz="2000" dirty="0">
                    <a:solidFill>
                      <a:srgbClr val="00B050"/>
                    </a:solidFill>
                  </a:rPr>
                  <a:t>Lagrangian term </a:t>
                </a:r>
                <a14:m>
                  <m:oMath xmlns:m="http://schemas.openxmlformats.org/officeDocument/2006/math">
                    <m:r>
                      <a:rPr lang="en-US" sz="2000" i="1">
                        <a:solidFill>
                          <a:srgbClr val="00B050"/>
                        </a:solidFill>
                        <a:latin typeface="Cambria Math" panose="02040503050406030204" pitchFamily="18" charset="0"/>
                      </a:rPr>
                      <m:t>𝛿</m:t>
                    </m:r>
                  </m:oMath>
                </a14:m>
                <a:endParaRPr lang="en-US" sz="2000" dirty="0">
                  <a:solidFill>
                    <a:srgbClr val="00B050"/>
                  </a:solidFill>
                </a:endParaRPr>
              </a:p>
            </p:txBody>
          </p:sp>
        </mc:Choice>
        <mc:Fallback xmlns="">
          <p:sp>
            <p:nvSpPr>
              <p:cNvPr id="15" name="Rectangle 14">
                <a:extLst>
                  <a:ext uri="{FF2B5EF4-FFF2-40B4-BE49-F238E27FC236}">
                    <a16:creationId xmlns:a16="http://schemas.microsoft.com/office/drawing/2014/main" id="{D6391FE2-2BDB-4ACE-B04A-CD387D033E29}"/>
                  </a:ext>
                </a:extLst>
              </p:cNvPr>
              <p:cNvSpPr>
                <a:spLocks noRot="1" noChangeAspect="1" noMove="1" noResize="1" noEditPoints="1" noAdjustHandles="1" noChangeArrowheads="1" noChangeShapeType="1" noTextEdit="1"/>
              </p:cNvSpPr>
              <p:nvPr/>
            </p:nvSpPr>
            <p:spPr>
              <a:xfrm>
                <a:off x="9179139" y="962764"/>
                <a:ext cx="1319417" cy="707886"/>
              </a:xfrm>
              <a:prstGeom prst="rect">
                <a:avLst/>
              </a:prstGeom>
              <a:blipFill>
                <a:blip r:embed="rId6"/>
                <a:stretch>
                  <a:fillRect l="-4762" t="-5263" r="-4762" b="-12281"/>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194E44ED-6511-4046-9604-89C8119CD93D}"/>
              </a:ext>
            </a:extLst>
          </p:cNvPr>
          <p:cNvCxnSpPr>
            <a:cxnSpLocks/>
            <a:endCxn id="15" idx="1"/>
          </p:cNvCxnSpPr>
          <p:nvPr/>
        </p:nvCxnSpPr>
        <p:spPr>
          <a:xfrm flipV="1">
            <a:off x="8577210" y="1316708"/>
            <a:ext cx="601929" cy="523229"/>
          </a:xfrm>
          <a:prstGeom prst="line">
            <a:avLst/>
          </a:prstGeom>
          <a:ln w="19050">
            <a:solidFill>
              <a:srgbClr val="00B05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2931BCF-1172-4B3A-BF98-5EF8DC9BB9B9}"/>
              </a:ext>
            </a:extLst>
          </p:cNvPr>
          <p:cNvSpPr/>
          <p:nvPr/>
        </p:nvSpPr>
        <p:spPr>
          <a:xfrm>
            <a:off x="7030462" y="1906530"/>
            <a:ext cx="2537717" cy="64174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AE9BB168-86A8-554D-84D7-4F6FA1ED2E6B}"/>
              </a:ext>
            </a:extLst>
          </p:cNvPr>
          <p:cNvSpPr>
            <a:spLocks noGrp="1"/>
          </p:cNvSpPr>
          <p:nvPr>
            <p:ph type="sldNum" sz="quarter" idx="12"/>
          </p:nvPr>
        </p:nvSpPr>
        <p:spPr/>
        <p:txBody>
          <a:bodyPr/>
          <a:lstStyle/>
          <a:p>
            <a:fld id="{C0F2A647-71D5-4304-8070-CBC681FF56EE}" type="slidenum">
              <a:rPr lang="en-US" smtClean="0"/>
              <a:t>15</a:t>
            </a:fld>
            <a:endParaRPr lang="en-US" dirty="0"/>
          </a:p>
        </p:txBody>
      </p:sp>
      <p:pic>
        <p:nvPicPr>
          <p:cNvPr id="11" name="Picture 10">
            <a:extLst>
              <a:ext uri="{FF2B5EF4-FFF2-40B4-BE49-F238E27FC236}">
                <a16:creationId xmlns:a16="http://schemas.microsoft.com/office/drawing/2014/main" id="{E590BEB6-64E7-1242-B6CE-7C8305B68C1F}"/>
              </a:ext>
            </a:extLst>
          </p:cNvPr>
          <p:cNvPicPr>
            <a:picLocks noChangeAspect="1"/>
          </p:cNvPicPr>
          <p:nvPr/>
        </p:nvPicPr>
        <p:blipFill>
          <a:blip r:embed="rId7"/>
          <a:stretch>
            <a:fillRect/>
          </a:stretch>
        </p:blipFill>
        <p:spPr>
          <a:xfrm>
            <a:off x="3474830" y="3585564"/>
            <a:ext cx="5580127" cy="1419650"/>
          </a:xfrm>
          <a:prstGeom prst="rect">
            <a:avLst/>
          </a:prstGeom>
        </p:spPr>
      </p:pic>
      <p:sp>
        <p:nvSpPr>
          <p:cNvPr id="24" name="Rectangle 23">
            <a:extLst>
              <a:ext uri="{FF2B5EF4-FFF2-40B4-BE49-F238E27FC236}">
                <a16:creationId xmlns:a16="http://schemas.microsoft.com/office/drawing/2014/main" id="{7E227593-85A6-C541-BC4F-08FA21A00521}"/>
              </a:ext>
            </a:extLst>
          </p:cNvPr>
          <p:cNvSpPr/>
          <p:nvPr/>
        </p:nvSpPr>
        <p:spPr>
          <a:xfrm>
            <a:off x="2362053" y="5316288"/>
            <a:ext cx="8305947" cy="369332"/>
          </a:xfrm>
          <a:prstGeom prst="rect">
            <a:avLst/>
          </a:prstGeom>
        </p:spPr>
        <p:txBody>
          <a:bodyPr wrap="square">
            <a:spAutoFit/>
          </a:bodyPr>
          <a:lstStyle/>
          <a:p>
            <a:r>
              <a:rPr lang="en-US" altLang="zh-CN" dirty="0">
                <a:solidFill>
                  <a:srgbClr val="FFC000"/>
                </a:solidFill>
              </a:rPr>
              <a:t>Inner</a:t>
            </a:r>
            <a:r>
              <a:rPr lang="zh-CN" altLang="en-US" dirty="0">
                <a:solidFill>
                  <a:srgbClr val="FFC000"/>
                </a:solidFill>
              </a:rPr>
              <a:t> </a:t>
            </a:r>
            <a:r>
              <a:rPr lang="en-US" altLang="zh-CN" dirty="0">
                <a:solidFill>
                  <a:srgbClr val="FFC000"/>
                </a:solidFill>
              </a:rPr>
              <a:t>problem</a:t>
            </a:r>
            <a:r>
              <a:rPr lang="zh-CN" altLang="en-US" dirty="0">
                <a:solidFill>
                  <a:srgbClr val="FFC000"/>
                </a:solidFill>
              </a:rPr>
              <a:t> </a:t>
            </a:r>
            <a:r>
              <a:rPr lang="en-US" altLang="zh-CN" dirty="0">
                <a:solidFill>
                  <a:srgbClr val="FFC000"/>
                </a:solidFill>
              </a:rPr>
              <a:t>is</a:t>
            </a:r>
            <a:r>
              <a:rPr lang="zh-CN" altLang="en-US" dirty="0">
                <a:solidFill>
                  <a:srgbClr val="FFC000"/>
                </a:solidFill>
              </a:rPr>
              <a:t> </a:t>
            </a:r>
            <a:r>
              <a:rPr lang="en-US" altLang="zh-CN" dirty="0">
                <a:solidFill>
                  <a:srgbClr val="FFC000"/>
                </a:solidFill>
              </a:rPr>
              <a:t>a</a:t>
            </a:r>
            <a:r>
              <a:rPr lang="zh-CN" altLang="en-US" dirty="0">
                <a:solidFill>
                  <a:srgbClr val="FFC000"/>
                </a:solidFill>
              </a:rPr>
              <a:t> </a:t>
            </a:r>
            <a:r>
              <a:rPr lang="en-US" altLang="zh-CN" dirty="0">
                <a:solidFill>
                  <a:srgbClr val="FFC000"/>
                </a:solidFill>
              </a:rPr>
              <a:t>zero-sum</a:t>
            </a:r>
            <a:r>
              <a:rPr lang="zh-CN" altLang="en-US" dirty="0">
                <a:solidFill>
                  <a:srgbClr val="FFC000"/>
                </a:solidFill>
              </a:rPr>
              <a:t> </a:t>
            </a:r>
            <a:r>
              <a:rPr lang="en-US" altLang="zh-CN" dirty="0">
                <a:solidFill>
                  <a:srgbClr val="FFC000"/>
                </a:solidFill>
              </a:rPr>
              <a:t>game</a:t>
            </a:r>
            <a:r>
              <a:rPr lang="zh-CN" altLang="en-US" dirty="0">
                <a:solidFill>
                  <a:srgbClr val="FFC000"/>
                </a:solidFill>
              </a:rPr>
              <a:t> </a:t>
            </a:r>
            <a:r>
              <a:rPr lang="en-US" altLang="zh-CN" dirty="0">
                <a:solidFill>
                  <a:srgbClr val="FFC000"/>
                </a:solidFill>
              </a:rPr>
              <a:t>which</a:t>
            </a:r>
            <a:r>
              <a:rPr lang="zh-CN" altLang="en-US" dirty="0">
                <a:solidFill>
                  <a:srgbClr val="FFC000"/>
                </a:solidFill>
              </a:rPr>
              <a:t> </a:t>
            </a:r>
            <a:r>
              <a:rPr lang="en-US" altLang="zh-CN" dirty="0">
                <a:solidFill>
                  <a:srgbClr val="FFC000"/>
                </a:solidFill>
              </a:rPr>
              <a:t>can</a:t>
            </a:r>
            <a:r>
              <a:rPr lang="zh-CN" altLang="en-US" dirty="0">
                <a:solidFill>
                  <a:srgbClr val="FFC000"/>
                </a:solidFill>
              </a:rPr>
              <a:t> </a:t>
            </a:r>
            <a:r>
              <a:rPr lang="en-US" altLang="zh-CN" dirty="0">
                <a:solidFill>
                  <a:srgbClr val="FFC000"/>
                </a:solidFill>
              </a:rPr>
              <a:t>be</a:t>
            </a:r>
            <a:r>
              <a:rPr lang="zh-CN" altLang="en-US" dirty="0">
                <a:solidFill>
                  <a:srgbClr val="FFC000"/>
                </a:solidFill>
              </a:rPr>
              <a:t> </a:t>
            </a:r>
            <a:r>
              <a:rPr lang="en-US" altLang="zh-CN" dirty="0">
                <a:solidFill>
                  <a:srgbClr val="FFC000"/>
                </a:solidFill>
              </a:rPr>
              <a:t>solved</a:t>
            </a:r>
            <a:r>
              <a:rPr lang="zh-CN" altLang="en-US" dirty="0">
                <a:solidFill>
                  <a:srgbClr val="FFC000"/>
                </a:solidFill>
              </a:rPr>
              <a:t> </a:t>
            </a:r>
            <a:r>
              <a:rPr lang="en-US" altLang="zh-CN" dirty="0">
                <a:solidFill>
                  <a:srgbClr val="FFC000"/>
                </a:solidFill>
              </a:rPr>
              <a:t>by</a:t>
            </a:r>
            <a:r>
              <a:rPr lang="zh-CN" altLang="en-US" dirty="0">
                <a:solidFill>
                  <a:srgbClr val="FFC000"/>
                </a:solidFill>
              </a:rPr>
              <a:t> </a:t>
            </a:r>
            <a:r>
              <a:rPr lang="en-US" altLang="zh-CN" dirty="0">
                <a:solidFill>
                  <a:srgbClr val="FFC000"/>
                </a:solidFill>
              </a:rPr>
              <a:t>linear</a:t>
            </a:r>
            <a:r>
              <a:rPr lang="zh-CN" altLang="en-US" dirty="0">
                <a:solidFill>
                  <a:srgbClr val="FFC000"/>
                </a:solidFill>
              </a:rPr>
              <a:t> </a:t>
            </a:r>
            <a:r>
              <a:rPr lang="en-US" altLang="zh-CN" dirty="0">
                <a:solidFill>
                  <a:srgbClr val="FFC000"/>
                </a:solidFill>
              </a:rPr>
              <a:t>programming</a:t>
            </a:r>
            <a:endParaRPr lang="en-US" dirty="0">
              <a:solidFill>
                <a:srgbClr val="FFC000"/>
              </a:solidFill>
            </a:endParaRPr>
          </a:p>
        </p:txBody>
      </p:sp>
      <p:sp>
        <p:nvSpPr>
          <p:cNvPr id="25" name="Rectangle 24">
            <a:extLst>
              <a:ext uri="{FF2B5EF4-FFF2-40B4-BE49-F238E27FC236}">
                <a16:creationId xmlns:a16="http://schemas.microsoft.com/office/drawing/2014/main" id="{D7381584-C93A-EF48-8B94-5911EBEB3A81}"/>
              </a:ext>
            </a:extLst>
          </p:cNvPr>
          <p:cNvSpPr/>
          <p:nvPr/>
        </p:nvSpPr>
        <p:spPr>
          <a:xfrm>
            <a:off x="2437554" y="660050"/>
            <a:ext cx="5233246" cy="338554"/>
          </a:xfrm>
          <a:prstGeom prst="rect">
            <a:avLst/>
          </a:prstGeom>
        </p:spPr>
        <p:txBody>
          <a:bodyPr wrap="square">
            <a:spAutoFit/>
          </a:bodyPr>
          <a:lstStyle/>
          <a:p>
            <a:r>
              <a:rPr lang="en-US" sz="1600" dirty="0">
                <a:solidFill>
                  <a:schemeClr val="tx1">
                    <a:lumMod val="50000"/>
                    <a:lumOff val="50000"/>
                  </a:schemeClr>
                </a:solidFill>
              </a:rPr>
              <a:t>(Kaiser Asif, </a:t>
            </a:r>
            <a:r>
              <a:rPr lang="en-US" sz="1600" dirty="0">
                <a:solidFill>
                  <a:schemeClr val="tx1">
                    <a:lumMod val="75000"/>
                    <a:lumOff val="25000"/>
                  </a:schemeClr>
                </a:solidFill>
              </a:rPr>
              <a:t>Wei Xing</a:t>
            </a:r>
            <a:r>
              <a:rPr lang="en-US" sz="1600" dirty="0">
                <a:solidFill>
                  <a:schemeClr val="tx1">
                    <a:lumMod val="50000"/>
                    <a:lumOff val="50000"/>
                  </a:schemeClr>
                </a:solidFill>
              </a:rPr>
              <a:t>, </a:t>
            </a:r>
            <a:r>
              <a:rPr lang="en-US" sz="1600" dirty="0" err="1">
                <a:solidFill>
                  <a:schemeClr val="tx1">
                    <a:lumMod val="50000"/>
                    <a:lumOff val="50000"/>
                  </a:schemeClr>
                </a:solidFill>
              </a:rPr>
              <a:t>Sima</a:t>
            </a:r>
            <a:r>
              <a:rPr lang="en-US" sz="1600" dirty="0">
                <a:solidFill>
                  <a:schemeClr val="tx1">
                    <a:lumMod val="50000"/>
                    <a:lumOff val="50000"/>
                  </a:schemeClr>
                </a:solidFill>
              </a:rPr>
              <a:t> </a:t>
            </a:r>
            <a:r>
              <a:rPr lang="en-US" sz="1600" dirty="0" err="1">
                <a:solidFill>
                  <a:schemeClr val="tx1">
                    <a:lumMod val="50000"/>
                    <a:lumOff val="50000"/>
                  </a:schemeClr>
                </a:solidFill>
              </a:rPr>
              <a:t>Behpour</a:t>
            </a:r>
            <a:r>
              <a:rPr lang="en-US" sz="1600" dirty="0">
                <a:solidFill>
                  <a:schemeClr val="tx1">
                    <a:lumMod val="50000"/>
                    <a:lumOff val="50000"/>
                  </a:schemeClr>
                </a:solidFill>
              </a:rPr>
              <a:t>, Brian D </a:t>
            </a:r>
            <a:r>
              <a:rPr lang="en-US" sz="1600" dirty="0" err="1">
                <a:solidFill>
                  <a:schemeClr val="tx1">
                    <a:lumMod val="50000"/>
                    <a:lumOff val="50000"/>
                  </a:schemeClr>
                </a:solidFill>
              </a:rPr>
              <a:t>Ziebart</a:t>
            </a:r>
            <a:r>
              <a:rPr lang="en-US" sz="1600" dirty="0">
                <a:solidFill>
                  <a:schemeClr val="tx1">
                    <a:lumMod val="50000"/>
                    <a:lumOff val="50000"/>
                  </a:schemeClr>
                </a:solidFill>
              </a:rPr>
              <a:t>, 20</a:t>
            </a:r>
            <a:r>
              <a:rPr lang="en-US" altLang="zh-CN" sz="1600" dirty="0">
                <a:solidFill>
                  <a:schemeClr val="tx1">
                    <a:lumMod val="50000"/>
                    <a:lumOff val="50000"/>
                  </a:schemeClr>
                </a:solidFill>
              </a:rPr>
              <a:t>1</a:t>
            </a:r>
            <a:r>
              <a:rPr lang="en-US" sz="1600" dirty="0">
                <a:solidFill>
                  <a:schemeClr val="tx1">
                    <a:lumMod val="50000"/>
                    <a:lumOff val="50000"/>
                  </a:schemeClr>
                </a:solidFill>
              </a:rPr>
              <a:t>5)</a:t>
            </a:r>
            <a:endParaRPr lang="en-US" sz="1600" dirty="0"/>
          </a:p>
        </p:txBody>
      </p:sp>
      <p:sp>
        <p:nvSpPr>
          <p:cNvPr id="2" name="Footer Placeholder 1">
            <a:extLst>
              <a:ext uri="{FF2B5EF4-FFF2-40B4-BE49-F238E27FC236}">
                <a16:creationId xmlns:a16="http://schemas.microsoft.com/office/drawing/2014/main" id="{02A6FFC6-286C-DD4C-852C-C5450598904E}"/>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General</a:t>
            </a:r>
          </a:p>
        </p:txBody>
      </p:sp>
    </p:spTree>
    <p:extLst>
      <p:ext uri="{BB962C8B-B14F-4D97-AF65-F5344CB8AC3E}">
        <p14:creationId xmlns:p14="http://schemas.microsoft.com/office/powerpoint/2010/main" val="95541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7" grpId="0"/>
      <p:bldP spid="15" grpId="0"/>
      <p:bldP spid="15" grpId="1"/>
      <p:bldP spid="18" grpId="0" animBg="1"/>
      <p:bldP spid="18" grpId="1" animBg="1"/>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altLang="zh-CN" sz="2800" dirty="0">
                <a:solidFill>
                  <a:schemeClr val="accent2"/>
                </a:solidFill>
              </a:rPr>
              <a:t>Adversarial</a:t>
            </a:r>
            <a:r>
              <a:rPr lang="zh-CN" altLang="en-US" sz="2800" dirty="0">
                <a:solidFill>
                  <a:schemeClr val="accent2"/>
                </a:solidFill>
              </a:rPr>
              <a:t> </a:t>
            </a:r>
            <a:r>
              <a:rPr lang="en-US" altLang="zh-CN" sz="2800" dirty="0">
                <a:solidFill>
                  <a:schemeClr val="accent2"/>
                </a:solidFill>
              </a:rPr>
              <a:t>Cost</a:t>
            </a:r>
            <a:r>
              <a:rPr lang="zh-CN" altLang="en-US" sz="2800" dirty="0">
                <a:solidFill>
                  <a:schemeClr val="accent2"/>
                </a:solidFill>
              </a:rPr>
              <a:t> </a:t>
            </a:r>
            <a:r>
              <a:rPr lang="en-US" altLang="zh-CN" sz="2800" dirty="0">
                <a:solidFill>
                  <a:schemeClr val="accent2"/>
                </a:solidFill>
              </a:rPr>
              <a:t>Sensitive</a:t>
            </a:r>
            <a:r>
              <a:rPr lang="zh-CN" altLang="en-US" sz="2800" dirty="0">
                <a:solidFill>
                  <a:schemeClr val="accent2"/>
                </a:solidFill>
              </a:rPr>
              <a:t> </a:t>
            </a:r>
            <a:r>
              <a:rPr lang="en-US" altLang="zh-CN" sz="2800" dirty="0">
                <a:solidFill>
                  <a:schemeClr val="accent2"/>
                </a:solidFill>
              </a:rPr>
              <a:t>Classification</a:t>
            </a:r>
            <a:endParaRPr lang="en-US" sz="20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22" name="Rectangle 21">
            <a:extLst>
              <a:ext uri="{FF2B5EF4-FFF2-40B4-BE49-F238E27FC236}">
                <a16:creationId xmlns:a16="http://schemas.microsoft.com/office/drawing/2014/main" id="{C01FCFA1-3945-46DD-ACD1-474B26D1C727}"/>
              </a:ext>
            </a:extLst>
          </p:cNvPr>
          <p:cNvSpPr/>
          <p:nvPr/>
        </p:nvSpPr>
        <p:spPr>
          <a:xfrm>
            <a:off x="1185758" y="1204498"/>
            <a:ext cx="5283200" cy="646331"/>
          </a:xfrm>
          <a:prstGeom prst="rect">
            <a:avLst/>
          </a:prstGeom>
        </p:spPr>
        <p:txBody>
          <a:bodyPr wrap="square">
            <a:spAutoFit/>
          </a:bodyPr>
          <a:lstStyle/>
          <a:p>
            <a:r>
              <a:rPr lang="en-US" dirty="0"/>
              <a:t>Adversary (left) and Predictor (right) distributions with [0 1; 3 0] cost matrix. </a:t>
            </a:r>
            <a:endParaRPr lang="en-US" sz="2000" dirty="0"/>
          </a:p>
        </p:txBody>
      </p:sp>
      <p:sp>
        <p:nvSpPr>
          <p:cNvPr id="8" name="Slide Number Placeholder 7">
            <a:extLst>
              <a:ext uri="{FF2B5EF4-FFF2-40B4-BE49-F238E27FC236}">
                <a16:creationId xmlns:a16="http://schemas.microsoft.com/office/drawing/2014/main" id="{AE9BB168-86A8-554D-84D7-4F6FA1ED2E6B}"/>
              </a:ext>
            </a:extLst>
          </p:cNvPr>
          <p:cNvSpPr>
            <a:spLocks noGrp="1"/>
          </p:cNvSpPr>
          <p:nvPr>
            <p:ph type="sldNum" sz="quarter" idx="12"/>
          </p:nvPr>
        </p:nvSpPr>
        <p:spPr/>
        <p:txBody>
          <a:bodyPr/>
          <a:lstStyle/>
          <a:p>
            <a:fld id="{C0F2A647-71D5-4304-8070-CBC681FF56EE}" type="slidenum">
              <a:rPr lang="en-US" smtClean="0"/>
              <a:t>16</a:t>
            </a:fld>
            <a:endParaRPr lang="en-US" dirty="0"/>
          </a:p>
        </p:txBody>
      </p:sp>
      <p:sp>
        <p:nvSpPr>
          <p:cNvPr id="25" name="Rectangle 24">
            <a:extLst>
              <a:ext uri="{FF2B5EF4-FFF2-40B4-BE49-F238E27FC236}">
                <a16:creationId xmlns:a16="http://schemas.microsoft.com/office/drawing/2014/main" id="{D7381584-C93A-EF48-8B94-5911EBEB3A81}"/>
              </a:ext>
            </a:extLst>
          </p:cNvPr>
          <p:cNvSpPr/>
          <p:nvPr/>
        </p:nvSpPr>
        <p:spPr>
          <a:xfrm>
            <a:off x="2437554" y="660050"/>
            <a:ext cx="4572000" cy="338554"/>
          </a:xfrm>
          <a:prstGeom prst="rect">
            <a:avLst/>
          </a:prstGeom>
        </p:spPr>
        <p:txBody>
          <a:bodyPr>
            <a:spAutoFit/>
          </a:bodyPr>
          <a:lstStyle/>
          <a:p>
            <a:r>
              <a:rPr lang="en-US" sz="1600" dirty="0">
                <a:solidFill>
                  <a:schemeClr val="tx1">
                    <a:lumMod val="50000"/>
                    <a:lumOff val="50000"/>
                  </a:schemeClr>
                </a:solidFill>
              </a:rPr>
              <a:t>(</a:t>
            </a:r>
            <a:r>
              <a:rPr lang="en-US" altLang="zh-CN" sz="1600" dirty="0">
                <a:solidFill>
                  <a:schemeClr val="tx1">
                    <a:lumMod val="50000"/>
                    <a:lumOff val="50000"/>
                  </a:schemeClr>
                </a:solidFill>
              </a:rPr>
              <a:t>Asif</a:t>
            </a:r>
            <a:r>
              <a:rPr lang="zh-CN" altLang="en-US" sz="1600" dirty="0">
                <a:solidFill>
                  <a:schemeClr val="tx1">
                    <a:lumMod val="50000"/>
                    <a:lumOff val="50000"/>
                  </a:schemeClr>
                </a:solidFill>
              </a:rPr>
              <a:t> </a:t>
            </a:r>
            <a:r>
              <a:rPr lang="en-US" sz="1600" dirty="0">
                <a:solidFill>
                  <a:schemeClr val="tx1">
                    <a:lumMod val="50000"/>
                    <a:lumOff val="50000"/>
                  </a:schemeClr>
                </a:solidFill>
              </a:rPr>
              <a:t>et. al., 20</a:t>
            </a:r>
            <a:r>
              <a:rPr lang="en-US" altLang="zh-CN" sz="1600" dirty="0">
                <a:solidFill>
                  <a:schemeClr val="tx1">
                    <a:lumMod val="50000"/>
                    <a:lumOff val="50000"/>
                  </a:schemeClr>
                </a:solidFill>
              </a:rPr>
              <a:t>1</a:t>
            </a:r>
            <a:r>
              <a:rPr lang="en-US" sz="1600" dirty="0">
                <a:solidFill>
                  <a:schemeClr val="tx1">
                    <a:lumMod val="50000"/>
                    <a:lumOff val="50000"/>
                  </a:schemeClr>
                </a:solidFill>
              </a:rPr>
              <a:t>5)</a:t>
            </a:r>
            <a:endParaRPr lang="en-US" sz="1600" dirty="0"/>
          </a:p>
        </p:txBody>
      </p:sp>
      <p:pic>
        <p:nvPicPr>
          <p:cNvPr id="3" name="Picture 2" descr="A picture containing chart&#10;&#10;Description automatically generated">
            <a:extLst>
              <a:ext uri="{FF2B5EF4-FFF2-40B4-BE49-F238E27FC236}">
                <a16:creationId xmlns:a16="http://schemas.microsoft.com/office/drawing/2014/main" id="{A7DD59C5-50C6-E241-B546-C2EFDAE1C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300" y="2582904"/>
            <a:ext cx="7023100" cy="3060700"/>
          </a:xfrm>
          <a:prstGeom prst="rect">
            <a:avLst/>
          </a:prstGeom>
        </p:spPr>
      </p:pic>
      <p:pic>
        <p:nvPicPr>
          <p:cNvPr id="6" name="Picture 5" descr="Chart, bar chart, histogram&#10;&#10;Description automatically generated">
            <a:extLst>
              <a:ext uri="{FF2B5EF4-FFF2-40B4-BE49-F238E27FC236}">
                <a16:creationId xmlns:a16="http://schemas.microsoft.com/office/drawing/2014/main" id="{0C862031-A38D-304B-A0E9-88CFFD5B1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1" y="2133950"/>
            <a:ext cx="2730500" cy="4064000"/>
          </a:xfrm>
          <a:prstGeom prst="rect">
            <a:avLst/>
          </a:prstGeom>
        </p:spPr>
      </p:pic>
      <p:sp>
        <p:nvSpPr>
          <p:cNvPr id="26" name="Rectangle 25">
            <a:extLst>
              <a:ext uri="{FF2B5EF4-FFF2-40B4-BE49-F238E27FC236}">
                <a16:creationId xmlns:a16="http://schemas.microsoft.com/office/drawing/2014/main" id="{8F21DC03-21B7-3D44-ADCF-042E1FB50A42}"/>
              </a:ext>
            </a:extLst>
          </p:cNvPr>
          <p:cNvSpPr/>
          <p:nvPr/>
        </p:nvSpPr>
        <p:spPr>
          <a:xfrm>
            <a:off x="8451850" y="1153947"/>
            <a:ext cx="4432301" cy="369332"/>
          </a:xfrm>
          <a:prstGeom prst="rect">
            <a:avLst/>
          </a:prstGeom>
        </p:spPr>
        <p:txBody>
          <a:bodyPr wrap="square">
            <a:spAutoFit/>
          </a:bodyPr>
          <a:lstStyle/>
          <a:p>
            <a:r>
              <a:rPr lang="en-US" dirty="0"/>
              <a:t>Average loss cross all dataset</a:t>
            </a:r>
            <a:endParaRPr lang="en-US" sz="2000" dirty="0"/>
          </a:p>
        </p:txBody>
      </p:sp>
      <p:sp>
        <p:nvSpPr>
          <p:cNvPr id="2" name="Footer Placeholder 1">
            <a:extLst>
              <a:ext uri="{FF2B5EF4-FFF2-40B4-BE49-F238E27FC236}">
                <a16:creationId xmlns:a16="http://schemas.microsoft.com/office/drawing/2014/main" id="{B08C95DC-E851-FC42-89B6-06E0EF4D541E}"/>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General</a:t>
            </a:r>
          </a:p>
        </p:txBody>
      </p:sp>
    </p:spTree>
    <p:extLst>
      <p:ext uri="{BB962C8B-B14F-4D97-AF65-F5344CB8AC3E}">
        <p14:creationId xmlns:p14="http://schemas.microsoft.com/office/powerpoint/2010/main" val="462541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altLang="zh-CN" sz="2800" dirty="0">
                <a:solidFill>
                  <a:schemeClr val="accent2"/>
                </a:solidFill>
              </a:rPr>
              <a:t>Adversarial</a:t>
            </a:r>
            <a:r>
              <a:rPr lang="zh-CN" altLang="en-US" sz="2800" dirty="0">
                <a:solidFill>
                  <a:schemeClr val="accent2"/>
                </a:solidFill>
              </a:rPr>
              <a:t> </a:t>
            </a:r>
            <a:r>
              <a:rPr lang="en-US" altLang="zh-CN" sz="2800" dirty="0">
                <a:solidFill>
                  <a:schemeClr val="accent2"/>
                </a:solidFill>
              </a:rPr>
              <a:t>Cost</a:t>
            </a:r>
            <a:r>
              <a:rPr lang="zh-CN" altLang="en-US" sz="2800" dirty="0">
                <a:solidFill>
                  <a:schemeClr val="accent2"/>
                </a:solidFill>
              </a:rPr>
              <a:t> </a:t>
            </a:r>
            <a:r>
              <a:rPr lang="en-US" altLang="zh-CN" sz="2800" dirty="0">
                <a:solidFill>
                  <a:schemeClr val="accent2"/>
                </a:solidFill>
              </a:rPr>
              <a:t>Sensitive</a:t>
            </a:r>
            <a:r>
              <a:rPr lang="zh-CN" altLang="en-US" sz="2800" dirty="0">
                <a:solidFill>
                  <a:schemeClr val="accent2"/>
                </a:solidFill>
              </a:rPr>
              <a:t> </a:t>
            </a:r>
            <a:r>
              <a:rPr lang="en-US" altLang="zh-CN" sz="2800" dirty="0">
                <a:solidFill>
                  <a:schemeClr val="accent2"/>
                </a:solidFill>
              </a:rPr>
              <a:t>Classification</a:t>
            </a:r>
            <a:endParaRPr lang="en-US" sz="20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61493326-89C8-4963-BAAA-691654F18100}"/>
                  </a:ext>
                </a:extLst>
              </p:cNvPr>
              <p:cNvSpPr/>
              <p:nvPr/>
            </p:nvSpPr>
            <p:spPr>
              <a:xfrm>
                <a:off x="2437554" y="3136720"/>
                <a:ext cx="5998975" cy="369332"/>
              </a:xfrm>
              <a:prstGeom prst="rect">
                <a:avLst/>
              </a:prstGeom>
            </p:spPr>
            <p:txBody>
              <a:bodyPr wrap="square">
                <a:spAutoFit/>
              </a:bodyPr>
              <a:lstStyle/>
              <a:p>
                <a:r>
                  <a:rPr lang="en-US" altLang="zh-CN" dirty="0">
                    <a:solidFill>
                      <a:srgbClr val="00B050"/>
                    </a:solidFill>
                  </a:rPr>
                  <a:t>Convex</a:t>
                </a:r>
                <a:r>
                  <a:rPr lang="zh-CN" altLang="en-US" dirty="0">
                    <a:solidFill>
                      <a:srgbClr val="00B050"/>
                    </a:solidFill>
                  </a:rPr>
                  <a:t> </a:t>
                </a:r>
                <a:r>
                  <a:rPr lang="en-US" altLang="zh-CN" dirty="0">
                    <a:solidFill>
                      <a:srgbClr val="00B050"/>
                    </a:solidFill>
                  </a:rPr>
                  <a:t>optimization</a:t>
                </a:r>
                <a:r>
                  <a:rPr lang="zh-CN" altLang="en-US" dirty="0">
                    <a:solidFill>
                      <a:srgbClr val="00B050"/>
                    </a:solidFill>
                  </a:rPr>
                  <a:t> </a:t>
                </a:r>
                <a:r>
                  <a:rPr lang="en-US" altLang="zh-CN" dirty="0">
                    <a:solidFill>
                      <a:srgbClr val="00B050"/>
                    </a:solidFill>
                  </a:rPr>
                  <a:t>for</a:t>
                </a:r>
                <a:r>
                  <a:rPr lang="zh-CN" altLang="en-US" dirty="0">
                    <a:solidFill>
                      <a:srgbClr val="00B050"/>
                    </a:solidFill>
                  </a:rPr>
                  <a:t> </a:t>
                </a:r>
                <a:r>
                  <a:rPr lang="en-US" altLang="zh-CN" dirty="0">
                    <a:solidFill>
                      <a:srgbClr val="00B050"/>
                    </a:solidFill>
                  </a:rPr>
                  <a:t>both</a:t>
                </a:r>
                <a:r>
                  <a:rPr lang="zh-CN" altLang="en-US" dirty="0">
                    <a:solidFill>
                      <a:srgbClr val="00B050"/>
                    </a:solidFill>
                  </a:rPr>
                  <a:t> </a:t>
                </a:r>
                <a:r>
                  <a:rPr lang="en-US" altLang="zh-CN" dirty="0">
                    <a:solidFill>
                      <a:srgbClr val="00B050"/>
                    </a:solidFill>
                  </a:rPr>
                  <a:t>inner</a:t>
                </a:r>
                <a:r>
                  <a:rPr lang="zh-CN" altLang="en-US" dirty="0">
                    <a:solidFill>
                      <a:srgbClr val="00B050"/>
                    </a:solidFill>
                  </a:rPr>
                  <a:t> </a:t>
                </a:r>
                <a:r>
                  <a:rPr lang="en-US" altLang="zh-CN" dirty="0">
                    <a:solidFill>
                      <a:srgbClr val="00B050"/>
                    </a:solidFill>
                  </a:rPr>
                  <a:t>game</a:t>
                </a:r>
                <a:r>
                  <a:rPr lang="zh-CN" altLang="en-US" dirty="0">
                    <a:solidFill>
                      <a:srgbClr val="00B050"/>
                    </a:solidFill>
                  </a:rPr>
                  <a:t> </a:t>
                </a:r>
                <a:r>
                  <a:rPr lang="en-US" altLang="zh-CN" dirty="0">
                    <a:solidFill>
                      <a:srgbClr val="00B050"/>
                    </a:solidFill>
                  </a:rPr>
                  <a:t>problem</a:t>
                </a:r>
                <a:r>
                  <a:rPr lang="zh-CN" altLang="en-US" dirty="0">
                    <a:solidFill>
                      <a:srgbClr val="00B050"/>
                    </a:solidFill>
                  </a:rPr>
                  <a:t> </a:t>
                </a:r>
                <a:r>
                  <a:rPr lang="en-US" altLang="zh-CN" dirty="0">
                    <a:solidFill>
                      <a:srgbClr val="00B050"/>
                    </a:solidFill>
                  </a:rPr>
                  <a:t>and</a:t>
                </a:r>
                <a:r>
                  <a:rPr lang="zh-CN" altLang="en-US" dirty="0">
                    <a:solidFill>
                      <a:srgbClr val="00B050"/>
                    </a:solidFill>
                  </a:rPr>
                  <a:t> </a:t>
                </a:r>
                <a14:m>
                  <m:oMath xmlns:m="http://schemas.openxmlformats.org/officeDocument/2006/math">
                    <m:r>
                      <a:rPr lang="zh-CN" altLang="en-US" i="1" smtClean="0">
                        <a:solidFill>
                          <a:srgbClr val="00B050"/>
                        </a:solidFill>
                        <a:latin typeface="Cambria Math" panose="02040503050406030204" pitchFamily="18" charset="0"/>
                      </a:rPr>
                      <m:t>𝜃</m:t>
                    </m:r>
                  </m:oMath>
                </a14:m>
                <a:endParaRPr lang="en-US" dirty="0">
                  <a:solidFill>
                    <a:srgbClr val="00B050"/>
                  </a:solidFill>
                </a:endParaRPr>
              </a:p>
            </p:txBody>
          </p:sp>
        </mc:Choice>
        <mc:Fallback xmlns="">
          <p:sp>
            <p:nvSpPr>
              <p:cNvPr id="37" name="Rectangle 36">
                <a:extLst>
                  <a:ext uri="{FF2B5EF4-FFF2-40B4-BE49-F238E27FC236}">
                    <a16:creationId xmlns:a16="http://schemas.microsoft.com/office/drawing/2014/main" id="{61493326-89C8-4963-BAAA-691654F18100}"/>
                  </a:ext>
                </a:extLst>
              </p:cNvPr>
              <p:cNvSpPr>
                <a:spLocks noRot="1" noChangeAspect="1" noMove="1" noResize="1" noEditPoints="1" noAdjustHandles="1" noChangeArrowheads="1" noChangeShapeType="1" noTextEdit="1"/>
              </p:cNvSpPr>
              <p:nvPr/>
            </p:nvSpPr>
            <p:spPr>
              <a:xfrm>
                <a:off x="2437554" y="3136720"/>
                <a:ext cx="5998975" cy="369332"/>
              </a:xfrm>
              <a:prstGeom prst="rect">
                <a:avLst/>
              </a:prstGeom>
              <a:blipFill>
                <a:blip r:embed="rId3"/>
                <a:stretch>
                  <a:fillRect l="-1059" t="-6667" b="-20000"/>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C01FCFA1-3945-46DD-ACD1-474B26D1C727}"/>
              </a:ext>
            </a:extLst>
          </p:cNvPr>
          <p:cNvSpPr/>
          <p:nvPr/>
        </p:nvSpPr>
        <p:spPr>
          <a:xfrm>
            <a:off x="2437553" y="1172380"/>
            <a:ext cx="6617404" cy="400110"/>
          </a:xfrm>
          <a:prstGeom prst="rect">
            <a:avLst/>
          </a:prstGeom>
        </p:spPr>
        <p:txBody>
          <a:bodyPr wrap="square">
            <a:spAutoFit/>
          </a:bodyPr>
          <a:lstStyle/>
          <a:p>
            <a:r>
              <a:rPr lang="en-US" altLang="zh-CN" sz="2000" dirty="0">
                <a:solidFill>
                  <a:srgbClr val="0F6FC6"/>
                </a:solidFill>
              </a:rPr>
              <a:t>Robust</a:t>
            </a:r>
            <a:r>
              <a:rPr lang="zh-CN" altLang="en-US" sz="2000" dirty="0">
                <a:solidFill>
                  <a:srgbClr val="0F6FC6"/>
                </a:solidFill>
              </a:rPr>
              <a:t> </a:t>
            </a:r>
            <a:r>
              <a:rPr lang="en-US" altLang="zh-CN" sz="2000" dirty="0">
                <a:solidFill>
                  <a:srgbClr val="0F6FC6"/>
                </a:solidFill>
              </a:rPr>
              <a:t>loss</a:t>
            </a:r>
            <a:r>
              <a:rPr lang="zh-CN" altLang="en-US" sz="2000" dirty="0">
                <a:solidFill>
                  <a:srgbClr val="0F6FC6"/>
                </a:solidFill>
              </a:rPr>
              <a:t> </a:t>
            </a:r>
            <a:r>
              <a:rPr lang="en-US" altLang="zh-CN" sz="2000" dirty="0">
                <a:solidFill>
                  <a:srgbClr val="0F6FC6"/>
                </a:solidFill>
              </a:rPr>
              <a:t>bound</a:t>
            </a:r>
            <a:endParaRPr lang="en-US" sz="1600" dirty="0">
              <a:solidFill>
                <a:schemeClr val="tx1">
                  <a:lumMod val="50000"/>
                  <a:lumOff val="50000"/>
                </a:schemeClr>
              </a:solidFill>
            </a:endParaRPr>
          </a:p>
        </p:txBody>
      </p:sp>
      <p:sp>
        <p:nvSpPr>
          <p:cNvPr id="8" name="Slide Number Placeholder 7">
            <a:extLst>
              <a:ext uri="{FF2B5EF4-FFF2-40B4-BE49-F238E27FC236}">
                <a16:creationId xmlns:a16="http://schemas.microsoft.com/office/drawing/2014/main" id="{AE9BB168-86A8-554D-84D7-4F6FA1ED2E6B}"/>
              </a:ext>
            </a:extLst>
          </p:cNvPr>
          <p:cNvSpPr>
            <a:spLocks noGrp="1"/>
          </p:cNvSpPr>
          <p:nvPr>
            <p:ph type="sldNum" sz="quarter" idx="12"/>
          </p:nvPr>
        </p:nvSpPr>
        <p:spPr/>
        <p:txBody>
          <a:bodyPr/>
          <a:lstStyle/>
          <a:p>
            <a:fld id="{C0F2A647-71D5-4304-8070-CBC681FF56EE}" type="slidenum">
              <a:rPr lang="en-US" smtClean="0"/>
              <a:t>17</a:t>
            </a:fld>
            <a:endParaRPr lang="en-US" dirty="0"/>
          </a:p>
        </p:txBody>
      </p:sp>
      <p:sp>
        <p:nvSpPr>
          <p:cNvPr id="25" name="Rectangle 24">
            <a:extLst>
              <a:ext uri="{FF2B5EF4-FFF2-40B4-BE49-F238E27FC236}">
                <a16:creationId xmlns:a16="http://schemas.microsoft.com/office/drawing/2014/main" id="{D7381584-C93A-EF48-8B94-5911EBEB3A81}"/>
              </a:ext>
            </a:extLst>
          </p:cNvPr>
          <p:cNvSpPr/>
          <p:nvPr/>
        </p:nvSpPr>
        <p:spPr>
          <a:xfrm>
            <a:off x="2437554" y="660050"/>
            <a:ext cx="5271346" cy="338554"/>
          </a:xfrm>
          <a:prstGeom prst="rect">
            <a:avLst/>
          </a:prstGeom>
        </p:spPr>
        <p:txBody>
          <a:bodyPr wrap="square">
            <a:spAutoFit/>
          </a:bodyPr>
          <a:lstStyle/>
          <a:p>
            <a:r>
              <a:rPr lang="en-US" sz="1600" dirty="0">
                <a:solidFill>
                  <a:schemeClr val="tx1">
                    <a:lumMod val="50000"/>
                    <a:lumOff val="50000"/>
                  </a:schemeClr>
                </a:solidFill>
              </a:rPr>
              <a:t>(Kaiser Asif, </a:t>
            </a:r>
            <a:r>
              <a:rPr lang="en-US" sz="1600" dirty="0">
                <a:solidFill>
                  <a:schemeClr val="tx1">
                    <a:lumMod val="75000"/>
                    <a:lumOff val="25000"/>
                  </a:schemeClr>
                </a:solidFill>
              </a:rPr>
              <a:t>Wei Xing</a:t>
            </a:r>
            <a:r>
              <a:rPr lang="en-US" sz="1600" dirty="0">
                <a:solidFill>
                  <a:schemeClr val="tx1">
                    <a:lumMod val="50000"/>
                    <a:lumOff val="50000"/>
                  </a:schemeClr>
                </a:solidFill>
              </a:rPr>
              <a:t>, </a:t>
            </a:r>
            <a:r>
              <a:rPr lang="en-US" sz="1600" dirty="0" err="1">
                <a:solidFill>
                  <a:schemeClr val="tx1">
                    <a:lumMod val="50000"/>
                    <a:lumOff val="50000"/>
                  </a:schemeClr>
                </a:solidFill>
              </a:rPr>
              <a:t>Sima</a:t>
            </a:r>
            <a:r>
              <a:rPr lang="en-US" sz="1600" dirty="0">
                <a:solidFill>
                  <a:schemeClr val="tx1">
                    <a:lumMod val="50000"/>
                    <a:lumOff val="50000"/>
                  </a:schemeClr>
                </a:solidFill>
              </a:rPr>
              <a:t> </a:t>
            </a:r>
            <a:r>
              <a:rPr lang="en-US" sz="1600" dirty="0" err="1">
                <a:solidFill>
                  <a:schemeClr val="tx1">
                    <a:lumMod val="50000"/>
                    <a:lumOff val="50000"/>
                  </a:schemeClr>
                </a:solidFill>
              </a:rPr>
              <a:t>Behpour</a:t>
            </a:r>
            <a:r>
              <a:rPr lang="en-US" sz="1600" dirty="0">
                <a:solidFill>
                  <a:schemeClr val="tx1">
                    <a:lumMod val="50000"/>
                    <a:lumOff val="50000"/>
                  </a:schemeClr>
                </a:solidFill>
              </a:rPr>
              <a:t>, Brian D </a:t>
            </a:r>
            <a:r>
              <a:rPr lang="en-US" sz="1600" dirty="0" err="1">
                <a:solidFill>
                  <a:schemeClr val="tx1">
                    <a:lumMod val="50000"/>
                    <a:lumOff val="50000"/>
                  </a:schemeClr>
                </a:solidFill>
              </a:rPr>
              <a:t>Ziebart</a:t>
            </a:r>
            <a:r>
              <a:rPr lang="en-US" sz="1600" dirty="0">
                <a:solidFill>
                  <a:schemeClr val="tx1">
                    <a:lumMod val="50000"/>
                    <a:lumOff val="50000"/>
                  </a:schemeClr>
                </a:solidFill>
              </a:rPr>
              <a:t>, 20</a:t>
            </a:r>
            <a:r>
              <a:rPr lang="en-US" altLang="zh-CN" sz="1600" dirty="0">
                <a:solidFill>
                  <a:schemeClr val="tx1">
                    <a:lumMod val="50000"/>
                    <a:lumOff val="50000"/>
                  </a:schemeClr>
                </a:solidFill>
              </a:rPr>
              <a:t>1</a:t>
            </a:r>
            <a:r>
              <a:rPr lang="en-US" sz="1600" dirty="0">
                <a:solidFill>
                  <a:schemeClr val="tx1">
                    <a:lumMod val="50000"/>
                    <a:lumOff val="50000"/>
                  </a:schemeClr>
                </a:solidFill>
              </a:rPr>
              <a:t>5)</a:t>
            </a:r>
            <a:endParaRPr lang="en-US" sz="1600" dirty="0"/>
          </a:p>
        </p:txBody>
      </p:sp>
      <p:pic>
        <p:nvPicPr>
          <p:cNvPr id="19" name="Picture 18">
            <a:extLst>
              <a:ext uri="{FF2B5EF4-FFF2-40B4-BE49-F238E27FC236}">
                <a16:creationId xmlns:a16="http://schemas.microsoft.com/office/drawing/2014/main" id="{D7ED4344-DF52-A648-87E3-74687988DF2B}"/>
              </a:ext>
            </a:extLst>
          </p:cNvPr>
          <p:cNvPicPr>
            <a:picLocks noChangeAspect="1"/>
          </p:cNvPicPr>
          <p:nvPr/>
        </p:nvPicPr>
        <p:blipFill>
          <a:blip r:embed="rId4"/>
          <a:stretch>
            <a:fillRect/>
          </a:stretch>
        </p:blipFill>
        <p:spPr>
          <a:xfrm>
            <a:off x="2993522" y="1835170"/>
            <a:ext cx="7219950" cy="397672"/>
          </a:xfrm>
          <a:prstGeom prst="rect">
            <a:avLst/>
          </a:prstGeom>
        </p:spPr>
      </p:pic>
      <p:grpSp>
        <p:nvGrpSpPr>
          <p:cNvPr id="20" name="Group 19">
            <a:extLst>
              <a:ext uri="{FF2B5EF4-FFF2-40B4-BE49-F238E27FC236}">
                <a16:creationId xmlns:a16="http://schemas.microsoft.com/office/drawing/2014/main" id="{686C4B25-03D7-2141-9C58-831E65931DAB}"/>
              </a:ext>
            </a:extLst>
          </p:cNvPr>
          <p:cNvGrpSpPr/>
          <p:nvPr/>
        </p:nvGrpSpPr>
        <p:grpSpPr>
          <a:xfrm>
            <a:off x="3005305" y="2232842"/>
            <a:ext cx="3296961" cy="677947"/>
            <a:chOff x="2680509" y="3721523"/>
            <a:chExt cx="3296961" cy="677947"/>
          </a:xfrm>
        </p:grpSpPr>
        <p:sp>
          <p:nvSpPr>
            <p:cNvPr id="21" name="Left Brace 20">
              <a:extLst>
                <a:ext uri="{FF2B5EF4-FFF2-40B4-BE49-F238E27FC236}">
                  <a16:creationId xmlns:a16="http://schemas.microsoft.com/office/drawing/2014/main" id="{B1B39F78-6046-894E-B1F2-34CD90A18563}"/>
                </a:ext>
              </a:extLst>
            </p:cNvPr>
            <p:cNvSpPr/>
            <p:nvPr/>
          </p:nvSpPr>
          <p:spPr>
            <a:xfrm rot="16200000">
              <a:off x="4157751" y="2244281"/>
              <a:ext cx="342477" cy="329696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C6CCCBE0-4C71-5A41-AB02-182AA061DDA2}"/>
                </a:ext>
              </a:extLst>
            </p:cNvPr>
            <p:cNvSpPr txBox="1"/>
            <p:nvPr/>
          </p:nvSpPr>
          <p:spPr>
            <a:xfrm>
              <a:off x="3996267" y="4030138"/>
              <a:ext cx="599972" cy="369332"/>
            </a:xfrm>
            <a:prstGeom prst="rect">
              <a:avLst/>
            </a:prstGeom>
            <a:noFill/>
          </p:spPr>
          <p:txBody>
            <a:bodyPr wrap="none" rtlCol="0">
              <a:spAutoFit/>
            </a:bodyPr>
            <a:lstStyle/>
            <a:p>
              <a:r>
                <a:rPr lang="en-US" dirty="0">
                  <a:solidFill>
                    <a:schemeClr val="accent1"/>
                  </a:solidFill>
                </a:rPr>
                <a:t>True</a:t>
              </a:r>
            </a:p>
          </p:txBody>
        </p:sp>
      </p:grpSp>
      <p:grpSp>
        <p:nvGrpSpPr>
          <p:cNvPr id="27" name="Group 26">
            <a:extLst>
              <a:ext uri="{FF2B5EF4-FFF2-40B4-BE49-F238E27FC236}">
                <a16:creationId xmlns:a16="http://schemas.microsoft.com/office/drawing/2014/main" id="{86D418EF-FE3B-8044-AF12-8D4BDA12B190}"/>
              </a:ext>
            </a:extLst>
          </p:cNvPr>
          <p:cNvGrpSpPr/>
          <p:nvPr/>
        </p:nvGrpSpPr>
        <p:grpSpPr>
          <a:xfrm>
            <a:off x="6916511" y="2196663"/>
            <a:ext cx="3296961" cy="677951"/>
            <a:chOff x="6603497" y="3721524"/>
            <a:chExt cx="3296961" cy="677951"/>
          </a:xfrm>
        </p:grpSpPr>
        <p:sp>
          <p:nvSpPr>
            <p:cNvPr id="28" name="Left Brace 27">
              <a:extLst>
                <a:ext uri="{FF2B5EF4-FFF2-40B4-BE49-F238E27FC236}">
                  <a16:creationId xmlns:a16="http://schemas.microsoft.com/office/drawing/2014/main" id="{A5103331-ACDB-5649-9356-DAD477F05E53}"/>
                </a:ext>
              </a:extLst>
            </p:cNvPr>
            <p:cNvSpPr/>
            <p:nvPr/>
          </p:nvSpPr>
          <p:spPr>
            <a:xfrm rot="16200000">
              <a:off x="8080739" y="2244282"/>
              <a:ext cx="342477" cy="329696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9C09813C-9994-6743-8935-F41F8D09E4AF}"/>
                </a:ext>
              </a:extLst>
            </p:cNvPr>
            <p:cNvSpPr txBox="1"/>
            <p:nvPr/>
          </p:nvSpPr>
          <p:spPr>
            <a:xfrm>
              <a:off x="7692496" y="4030143"/>
              <a:ext cx="1118961" cy="369332"/>
            </a:xfrm>
            <a:prstGeom prst="rect">
              <a:avLst/>
            </a:prstGeom>
            <a:noFill/>
          </p:spPr>
          <p:txBody>
            <a:bodyPr wrap="none" rtlCol="0">
              <a:spAutoFit/>
            </a:bodyPr>
            <a:lstStyle/>
            <a:p>
              <a:r>
                <a:rPr lang="en-US" dirty="0">
                  <a:solidFill>
                    <a:schemeClr val="accent1"/>
                  </a:solidFill>
                </a:rPr>
                <a:t>Adversary</a:t>
              </a:r>
            </a:p>
          </p:txBody>
        </p:sp>
      </p:grpSp>
      <p:cxnSp>
        <p:nvCxnSpPr>
          <p:cNvPr id="5" name="Curved Connector 4">
            <a:extLst>
              <a:ext uri="{FF2B5EF4-FFF2-40B4-BE49-F238E27FC236}">
                <a16:creationId xmlns:a16="http://schemas.microsoft.com/office/drawing/2014/main" id="{74CC0FC1-FB19-7147-A732-C181286E758F}"/>
              </a:ext>
            </a:extLst>
          </p:cNvPr>
          <p:cNvCxnSpPr/>
          <p:nvPr/>
        </p:nvCxnSpPr>
        <p:spPr>
          <a:xfrm>
            <a:off x="5746255" y="2232841"/>
            <a:ext cx="959345" cy="641773"/>
          </a:xfrm>
          <a:prstGeom prst="curved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8301BAE-A60E-6048-95E0-F363BEA06EFB}"/>
                  </a:ext>
                </a:extLst>
              </p:cNvPr>
              <p:cNvSpPr txBox="1"/>
              <p:nvPr/>
            </p:nvSpPr>
            <p:spPr>
              <a:xfrm>
                <a:off x="6649204" y="2662839"/>
                <a:ext cx="4203908" cy="376770"/>
              </a:xfrm>
              <a:prstGeom prst="rect">
                <a:avLst/>
              </a:prstGeom>
              <a:noFill/>
            </p:spPr>
            <p:txBody>
              <a:bodyPr wrap="none" rtlCol="0">
                <a:spAutoFit/>
              </a:bodyPr>
              <a:lstStyle/>
              <a:p>
                <a14:m>
                  <m:oMath xmlns:m="http://schemas.openxmlformats.org/officeDocument/2006/math">
                    <m:r>
                      <m:rPr>
                        <m:nor/>
                      </m:rPr>
                      <a:rPr lang="en-US" altLang="zh-CN" b="0" i="0" smtClean="0">
                        <a:solidFill>
                          <a:srgbClr val="0F6FC6"/>
                        </a:solidFill>
                        <a:latin typeface="Cambria Math" panose="02040503050406030204" pitchFamily="18" charset="0"/>
                      </a:rPr>
                      <m:t>Element</m:t>
                    </m:r>
                    <m:r>
                      <m:rPr>
                        <m:nor/>
                      </m:rPr>
                      <a:rPr lang="zh-CN" altLang="en-US" b="0" i="0" smtClean="0">
                        <a:solidFill>
                          <a:srgbClr val="0F6FC6"/>
                        </a:solidFill>
                        <a:latin typeface="Cambria Math" panose="02040503050406030204" pitchFamily="18" charset="0"/>
                      </a:rPr>
                      <m:t> </m:t>
                    </m:r>
                    <m:r>
                      <m:rPr>
                        <m:nor/>
                      </m:rPr>
                      <a:rPr lang="en-US" altLang="zh-CN" b="0" i="0" smtClean="0">
                        <a:solidFill>
                          <a:srgbClr val="0F6FC6"/>
                        </a:solidFill>
                        <a:latin typeface="Cambria Math" panose="02040503050406030204" pitchFamily="18" charset="0"/>
                      </a:rPr>
                      <m:t>of</m:t>
                    </m:r>
                    <m:r>
                      <m:rPr>
                        <m:nor/>
                      </m:rPr>
                      <a:rPr lang="zh-CN" altLang="en-US" b="0" i="0" smtClean="0">
                        <a:solidFill>
                          <a:srgbClr val="0F6FC6"/>
                        </a:solidFill>
                        <a:latin typeface="Cambria Math" panose="02040503050406030204" pitchFamily="18" charset="0"/>
                      </a:rPr>
                      <m:t> </m:t>
                    </m:r>
                    <m:r>
                      <a:rPr lang="en-US" altLang="zh-CN" b="0" i="1" smtClean="0">
                        <a:solidFill>
                          <a:srgbClr val="0F6FC6"/>
                        </a:solidFill>
                        <a:latin typeface="Cambria Math" panose="02040503050406030204" pitchFamily="18" charset="0"/>
                      </a:rPr>
                      <m:t>𝐶</m:t>
                    </m:r>
                    <m:r>
                      <a:rPr lang="zh-CN" altLang="en-US" b="0" i="1" smtClean="0">
                        <a:solidFill>
                          <a:srgbClr val="0F6FC6"/>
                        </a:solidFill>
                        <a:latin typeface="Cambria Math" panose="02040503050406030204" pitchFamily="18" charset="0"/>
                      </a:rPr>
                      <m:t> </m:t>
                    </m:r>
                    <m:r>
                      <m:rPr>
                        <m:nor/>
                      </m:rPr>
                      <a:rPr lang="en-US" altLang="zh-CN" b="0" i="0" smtClean="0">
                        <a:solidFill>
                          <a:srgbClr val="0F6FC6"/>
                        </a:solidFill>
                        <a:latin typeface="Cambria Math" panose="02040503050406030204" pitchFamily="18" charset="0"/>
                      </a:rPr>
                      <m:t>in</m:t>
                    </m:r>
                    <m:r>
                      <a:rPr lang="zh-CN" altLang="en-US" b="0" i="1" smtClean="0">
                        <a:solidFill>
                          <a:srgbClr val="0F6FC6"/>
                        </a:solidFill>
                        <a:latin typeface="Cambria Math" panose="02040503050406030204" pitchFamily="18" charset="0"/>
                      </a:rPr>
                      <m:t> </m:t>
                    </m:r>
                    <m:acc>
                      <m:accPr>
                        <m:chr m:val="̂"/>
                        <m:ctrlPr>
                          <a:rPr lang="en-US" i="1" smtClean="0">
                            <a:solidFill>
                              <a:srgbClr val="0F6FC6"/>
                            </a:solidFill>
                            <a:latin typeface="Cambria Math" panose="02040503050406030204" pitchFamily="18" charset="0"/>
                          </a:rPr>
                        </m:ctrlPr>
                      </m:accPr>
                      <m:e>
                        <m:r>
                          <a:rPr lang="en-US" altLang="zh-CN" b="0" i="1" smtClean="0">
                            <a:solidFill>
                              <a:srgbClr val="0F6FC6"/>
                            </a:solidFill>
                            <a:latin typeface="Cambria Math" panose="02040503050406030204" pitchFamily="18" charset="0"/>
                          </a:rPr>
                          <m:t>𝑌</m:t>
                        </m:r>
                      </m:e>
                    </m:acc>
                    <m:r>
                      <m:rPr>
                        <m:nor/>
                      </m:rPr>
                      <a:rPr lang="en-US" altLang="zh-CN" i="0" dirty="0" smtClean="0">
                        <a:solidFill>
                          <a:srgbClr val="0F6FC6"/>
                        </a:solidFill>
                        <a:latin typeface="Cambria Math" panose="02040503050406030204" pitchFamily="18" charset="0"/>
                      </a:rPr>
                      <m:t>th</m:t>
                    </m:r>
                    <m:r>
                      <m:rPr>
                        <m:nor/>
                      </m:rPr>
                      <a:rPr lang="zh-CN" altLang="en-US" i="0" dirty="0" smtClean="0">
                        <a:solidFill>
                          <a:srgbClr val="0F6FC6"/>
                        </a:solidFill>
                        <a:latin typeface="Cambria Math" panose="02040503050406030204" pitchFamily="18" charset="0"/>
                      </a:rPr>
                      <m:t> </m:t>
                    </m:r>
                    <m:r>
                      <m:rPr>
                        <m:nor/>
                      </m:rPr>
                      <a:rPr lang="en-US" altLang="zh-CN" i="0" dirty="0" smtClean="0">
                        <a:solidFill>
                          <a:srgbClr val="0F6FC6"/>
                        </a:solidFill>
                        <a:latin typeface="Cambria Math" panose="02040503050406030204" pitchFamily="18" charset="0"/>
                      </a:rPr>
                      <m:t>row</m:t>
                    </m:r>
                    <m:r>
                      <m:rPr>
                        <m:nor/>
                      </m:rPr>
                      <a:rPr lang="en-US" altLang="zh-CN" i="0" dirty="0" smtClean="0">
                        <a:solidFill>
                          <a:srgbClr val="0F6FC6"/>
                        </a:solidFill>
                        <a:latin typeface="Cambria Math" panose="02040503050406030204" pitchFamily="18" charset="0"/>
                      </a:rPr>
                      <m:t>,</m:t>
                    </m:r>
                    <m:r>
                      <m:rPr>
                        <m:nor/>
                      </m:rPr>
                      <a:rPr lang="zh-CN" altLang="en-US" i="0" dirty="0" smtClean="0">
                        <a:solidFill>
                          <a:srgbClr val="0F6FC6"/>
                        </a:solidFill>
                        <a:latin typeface="Cambria Math" panose="02040503050406030204" pitchFamily="18" charset="0"/>
                      </a:rPr>
                      <m:t> </m:t>
                    </m:r>
                    <m:r>
                      <m:rPr>
                        <m:nor/>
                      </m:rPr>
                      <a:rPr lang="en-US" altLang="zh-CN" i="0" dirty="0" smtClean="0">
                        <a:solidFill>
                          <a:srgbClr val="0F6FC6"/>
                        </a:solidFill>
                        <a:latin typeface="Cambria Math" panose="02040503050406030204" pitchFamily="18" charset="0"/>
                      </a:rPr>
                      <m:t>and</m:t>
                    </m:r>
                    <m:r>
                      <m:rPr>
                        <m:nor/>
                      </m:rPr>
                      <a:rPr lang="zh-CN" altLang="en-US" i="0" dirty="0" smtClean="0">
                        <a:solidFill>
                          <a:srgbClr val="0F6FC6"/>
                        </a:solidFill>
                        <a:latin typeface="Cambria Math" panose="02040503050406030204" pitchFamily="18" charset="0"/>
                      </a:rPr>
                      <m:t> </m:t>
                    </m:r>
                  </m:oMath>
                </a14:m>
                <a:r>
                  <a:rPr lang="en-US" altLang="zh-CN" dirty="0" err="1">
                    <a:solidFill>
                      <a:srgbClr val="0F6FC6"/>
                    </a:solidFill>
                  </a:rPr>
                  <a:t>Yth</a:t>
                </a:r>
                <a:r>
                  <a:rPr lang="zh-CN" altLang="en-US" dirty="0">
                    <a:solidFill>
                      <a:srgbClr val="0F6FC6"/>
                    </a:solidFill>
                  </a:rPr>
                  <a:t> </a:t>
                </a:r>
                <a:r>
                  <a:rPr lang="en-US" altLang="zh-CN" dirty="0">
                    <a:solidFill>
                      <a:srgbClr val="0F6FC6"/>
                    </a:solidFill>
                  </a:rPr>
                  <a:t>column</a:t>
                </a:r>
                <a:r>
                  <a:rPr lang="zh-CN" altLang="en-US" dirty="0">
                    <a:solidFill>
                      <a:srgbClr val="0F6FC6"/>
                    </a:solidFill>
                  </a:rPr>
                  <a:t> </a:t>
                </a:r>
                <a:endParaRPr lang="en-US" dirty="0">
                  <a:solidFill>
                    <a:srgbClr val="0F6FC6"/>
                  </a:solidFill>
                </a:endParaRPr>
              </a:p>
            </p:txBody>
          </p:sp>
        </mc:Choice>
        <mc:Fallback xmlns="">
          <p:sp>
            <p:nvSpPr>
              <p:cNvPr id="31" name="TextBox 30">
                <a:extLst>
                  <a:ext uri="{FF2B5EF4-FFF2-40B4-BE49-F238E27FC236}">
                    <a16:creationId xmlns:a16="http://schemas.microsoft.com/office/drawing/2014/main" id="{F8301BAE-A60E-6048-95E0-F363BEA06EFB}"/>
                  </a:ext>
                </a:extLst>
              </p:cNvPr>
              <p:cNvSpPr txBox="1">
                <a:spLocks noRot="1" noChangeAspect="1" noMove="1" noResize="1" noEditPoints="1" noAdjustHandles="1" noChangeArrowheads="1" noChangeShapeType="1" noTextEdit="1"/>
              </p:cNvSpPr>
              <p:nvPr/>
            </p:nvSpPr>
            <p:spPr>
              <a:xfrm>
                <a:off x="6649204" y="2662839"/>
                <a:ext cx="4203908" cy="376770"/>
              </a:xfrm>
              <a:prstGeom prst="rect">
                <a:avLst/>
              </a:prstGeom>
              <a:blipFill>
                <a:blip r:embed="rId5"/>
                <a:stretch>
                  <a:fillRect t="-3333" b="-23333"/>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2D0B8B3E-7313-2641-B946-D7589E439B73}"/>
              </a:ext>
            </a:extLst>
          </p:cNvPr>
          <p:cNvGrpSpPr/>
          <p:nvPr/>
        </p:nvGrpSpPr>
        <p:grpSpPr>
          <a:xfrm>
            <a:off x="2223995" y="3579893"/>
            <a:ext cx="4375995" cy="2616495"/>
            <a:chOff x="5911334" y="2955370"/>
            <a:chExt cx="5445511" cy="3565479"/>
          </a:xfrm>
        </p:grpSpPr>
        <p:pic>
          <p:nvPicPr>
            <p:cNvPr id="34" name="Picture 33">
              <a:extLst>
                <a:ext uri="{FF2B5EF4-FFF2-40B4-BE49-F238E27FC236}">
                  <a16:creationId xmlns:a16="http://schemas.microsoft.com/office/drawing/2014/main" id="{8E91EFA4-D63D-4647-A562-9390E83C4B1B}"/>
                </a:ext>
              </a:extLst>
            </p:cNvPr>
            <p:cNvPicPr>
              <a:picLocks noChangeAspect="1"/>
            </p:cNvPicPr>
            <p:nvPr/>
          </p:nvPicPr>
          <p:blipFill>
            <a:blip r:embed="rId6"/>
            <a:stretch>
              <a:fillRect/>
            </a:stretch>
          </p:blipFill>
          <p:spPr>
            <a:xfrm>
              <a:off x="6803355" y="2955370"/>
              <a:ext cx="4095250" cy="2824309"/>
            </a:xfrm>
            <a:prstGeom prst="rect">
              <a:avLst/>
            </a:prstGeom>
          </p:spPr>
        </p:pic>
        <p:sp>
          <p:nvSpPr>
            <p:cNvPr id="36" name="TextBox 35">
              <a:extLst>
                <a:ext uri="{FF2B5EF4-FFF2-40B4-BE49-F238E27FC236}">
                  <a16:creationId xmlns:a16="http://schemas.microsoft.com/office/drawing/2014/main" id="{596EC2C4-A737-BC42-96F4-0DA2DDF3945C}"/>
                </a:ext>
              </a:extLst>
            </p:cNvPr>
            <p:cNvSpPr txBox="1"/>
            <p:nvPr/>
          </p:nvSpPr>
          <p:spPr>
            <a:xfrm>
              <a:off x="6414165" y="6017563"/>
              <a:ext cx="4942680" cy="503286"/>
            </a:xfrm>
            <a:prstGeom prst="rect">
              <a:avLst/>
            </a:prstGeom>
            <a:noFill/>
          </p:spPr>
          <p:txBody>
            <a:bodyPr wrap="none" rtlCol="0">
              <a:spAutoFit/>
            </a:bodyPr>
            <a:lstStyle/>
            <a:p>
              <a:r>
                <a:rPr lang="en-US" dirty="0">
                  <a:solidFill>
                    <a:srgbClr val="7030A0"/>
                  </a:solidFill>
                </a:rPr>
                <a:t>Other</a:t>
              </a:r>
              <a:r>
                <a:rPr lang="zh-CN" altLang="en-US" dirty="0">
                  <a:solidFill>
                    <a:srgbClr val="7030A0"/>
                  </a:solidFill>
                </a:rPr>
                <a:t> </a:t>
              </a:r>
              <a:r>
                <a:rPr lang="en-US" altLang="zh-CN" dirty="0">
                  <a:solidFill>
                    <a:srgbClr val="7030A0"/>
                  </a:solidFill>
                </a:rPr>
                <a:t>ERM</a:t>
              </a:r>
              <a:r>
                <a:rPr lang="zh-CN" altLang="en-US" dirty="0">
                  <a:solidFill>
                    <a:srgbClr val="7030A0"/>
                  </a:solidFill>
                </a:rPr>
                <a:t> </a:t>
              </a:r>
              <a:r>
                <a:rPr lang="en-US" altLang="zh-CN" dirty="0">
                  <a:solidFill>
                    <a:srgbClr val="7030A0"/>
                  </a:solidFill>
                </a:rPr>
                <a:t>Surrogate</a:t>
              </a:r>
              <a:r>
                <a:rPr lang="zh-CN" altLang="en-US" dirty="0">
                  <a:solidFill>
                    <a:srgbClr val="7030A0"/>
                  </a:solidFill>
                </a:rPr>
                <a:t> </a:t>
              </a:r>
              <a:r>
                <a:rPr lang="en-US" altLang="zh-CN" dirty="0">
                  <a:solidFill>
                    <a:srgbClr val="7030A0"/>
                  </a:solidFill>
                </a:rPr>
                <a:t>Loss</a:t>
              </a:r>
              <a:r>
                <a:rPr lang="zh-CN" altLang="en-US" dirty="0">
                  <a:solidFill>
                    <a:srgbClr val="7030A0"/>
                  </a:solidFill>
                </a:rPr>
                <a:t> </a:t>
              </a:r>
              <a:r>
                <a:rPr lang="en-US" altLang="zh-CN" dirty="0">
                  <a:solidFill>
                    <a:srgbClr val="7030A0"/>
                  </a:solidFill>
                </a:rPr>
                <a:t>for</a:t>
              </a:r>
              <a:r>
                <a:rPr lang="zh-CN" altLang="en-US" dirty="0">
                  <a:solidFill>
                    <a:srgbClr val="7030A0"/>
                  </a:solidFill>
                </a:rPr>
                <a:t> </a:t>
              </a:r>
              <a:r>
                <a:rPr lang="en-US" altLang="zh-CN" dirty="0">
                  <a:solidFill>
                    <a:srgbClr val="7030A0"/>
                  </a:solidFill>
                </a:rPr>
                <a:t>0-1</a:t>
              </a:r>
              <a:r>
                <a:rPr lang="zh-CN" altLang="en-US" dirty="0">
                  <a:solidFill>
                    <a:srgbClr val="7030A0"/>
                  </a:solidFill>
                </a:rPr>
                <a:t> </a:t>
              </a:r>
              <a:r>
                <a:rPr lang="en-US" altLang="zh-CN" dirty="0">
                  <a:solidFill>
                    <a:srgbClr val="7030A0"/>
                  </a:solidFill>
                </a:rPr>
                <a:t>Loss</a:t>
              </a:r>
              <a:r>
                <a:rPr lang="zh-CN" altLang="en-US" dirty="0">
                  <a:solidFill>
                    <a:srgbClr val="7030A0"/>
                  </a:solidFill>
                </a:rPr>
                <a:t> </a:t>
              </a:r>
              <a:endParaRPr lang="en-US" dirty="0">
                <a:solidFill>
                  <a:srgbClr val="7030A0"/>
                </a:solidFill>
              </a:endParaRPr>
            </a:p>
          </p:txBody>
        </p:sp>
        <p:sp>
          <p:nvSpPr>
            <p:cNvPr id="38" name="TextBox 37">
              <a:extLst>
                <a:ext uri="{FF2B5EF4-FFF2-40B4-BE49-F238E27FC236}">
                  <a16:creationId xmlns:a16="http://schemas.microsoft.com/office/drawing/2014/main" id="{F1DA8CDF-F904-B349-9DE1-C6FFB1D7880C}"/>
                </a:ext>
              </a:extLst>
            </p:cNvPr>
            <p:cNvSpPr txBox="1"/>
            <p:nvPr/>
          </p:nvSpPr>
          <p:spPr>
            <a:xfrm rot="16200000">
              <a:off x="5826535" y="3999024"/>
              <a:ext cx="538930" cy="369332"/>
            </a:xfrm>
            <a:prstGeom prst="rect">
              <a:avLst/>
            </a:prstGeom>
            <a:noFill/>
          </p:spPr>
          <p:txBody>
            <a:bodyPr wrap="none" rtlCol="0">
              <a:spAutoFit/>
            </a:bodyPr>
            <a:lstStyle/>
            <a:p>
              <a:r>
                <a:rPr lang="en-US" dirty="0"/>
                <a:t>loss</a:t>
              </a:r>
            </a:p>
          </p:txBody>
        </p:sp>
      </p:grpSp>
      <p:grpSp>
        <p:nvGrpSpPr>
          <p:cNvPr id="39" name="Group 38">
            <a:extLst>
              <a:ext uri="{FF2B5EF4-FFF2-40B4-BE49-F238E27FC236}">
                <a16:creationId xmlns:a16="http://schemas.microsoft.com/office/drawing/2014/main" id="{4D9B9AFB-3DEA-524A-8BC3-0E9A496F4174}"/>
              </a:ext>
            </a:extLst>
          </p:cNvPr>
          <p:cNvGrpSpPr/>
          <p:nvPr/>
        </p:nvGrpSpPr>
        <p:grpSpPr>
          <a:xfrm>
            <a:off x="7199795" y="3461134"/>
            <a:ext cx="3013677" cy="2449293"/>
            <a:chOff x="754340" y="3042506"/>
            <a:chExt cx="3570738" cy="3140792"/>
          </a:xfrm>
        </p:grpSpPr>
        <p:pic>
          <p:nvPicPr>
            <p:cNvPr id="41" name="Picture 40">
              <a:extLst>
                <a:ext uri="{FF2B5EF4-FFF2-40B4-BE49-F238E27FC236}">
                  <a16:creationId xmlns:a16="http://schemas.microsoft.com/office/drawing/2014/main" id="{3BBA2D27-2863-0C4A-A52E-DF0779B554FC}"/>
                </a:ext>
              </a:extLst>
            </p:cNvPr>
            <p:cNvPicPr>
              <a:picLocks noChangeAspect="1"/>
            </p:cNvPicPr>
            <p:nvPr/>
          </p:nvPicPr>
          <p:blipFill rotWithShape="1">
            <a:blip r:embed="rId7">
              <a:extLst>
                <a:ext uri="{28A0092B-C50C-407E-A947-70E740481C1C}">
                  <a14:useLocalDpi xmlns:a14="http://schemas.microsoft.com/office/drawing/2010/main" val="0"/>
                </a:ext>
              </a:extLst>
            </a:blip>
            <a:srcRect l="33907" t="39739" r="35108" b="39560"/>
            <a:stretch/>
          </p:blipFill>
          <p:spPr>
            <a:xfrm>
              <a:off x="754340" y="3042506"/>
              <a:ext cx="3570738" cy="3087336"/>
            </a:xfrm>
            <a:prstGeom prst="rect">
              <a:avLst/>
            </a:prstGeom>
          </p:spPr>
        </p:pic>
        <p:sp>
          <p:nvSpPr>
            <p:cNvPr id="42" name="TextBox 41">
              <a:extLst>
                <a:ext uri="{FF2B5EF4-FFF2-40B4-BE49-F238E27FC236}">
                  <a16:creationId xmlns:a16="http://schemas.microsoft.com/office/drawing/2014/main" id="{6E8CBAC7-D0CA-1D44-A98B-B098D3B1AC8F}"/>
                </a:ext>
              </a:extLst>
            </p:cNvPr>
            <p:cNvSpPr txBox="1"/>
            <p:nvPr/>
          </p:nvSpPr>
          <p:spPr>
            <a:xfrm>
              <a:off x="2487705" y="5813966"/>
              <a:ext cx="336952" cy="369332"/>
            </a:xfrm>
            <a:prstGeom prst="rect">
              <a:avLst/>
            </a:prstGeom>
            <a:noFill/>
          </p:spPr>
          <p:txBody>
            <a:bodyPr wrap="none" rtlCol="0">
              <a:spAutoFit/>
            </a:bodyPr>
            <a:lstStyle/>
            <a:p>
              <a:r>
                <a:rPr lang="en-US" dirty="0" err="1"/>
                <a:t>Θ</a:t>
              </a:r>
              <a:endParaRPr lang="en-US" dirty="0"/>
            </a:p>
          </p:txBody>
        </p:sp>
        <p:sp>
          <p:nvSpPr>
            <p:cNvPr id="43" name="TextBox 42">
              <a:extLst>
                <a:ext uri="{FF2B5EF4-FFF2-40B4-BE49-F238E27FC236}">
                  <a16:creationId xmlns:a16="http://schemas.microsoft.com/office/drawing/2014/main" id="{2252129C-1BDF-064B-BCBF-8A30BD93D999}"/>
                </a:ext>
              </a:extLst>
            </p:cNvPr>
            <p:cNvSpPr txBox="1"/>
            <p:nvPr/>
          </p:nvSpPr>
          <p:spPr>
            <a:xfrm rot="16200000">
              <a:off x="713999" y="4303060"/>
              <a:ext cx="538930" cy="369332"/>
            </a:xfrm>
            <a:prstGeom prst="rect">
              <a:avLst/>
            </a:prstGeom>
            <a:noFill/>
          </p:spPr>
          <p:txBody>
            <a:bodyPr wrap="none" rtlCol="0">
              <a:spAutoFit/>
            </a:bodyPr>
            <a:lstStyle/>
            <a:p>
              <a:r>
                <a:rPr lang="en-US" dirty="0"/>
                <a:t>loss</a:t>
              </a:r>
            </a:p>
          </p:txBody>
        </p:sp>
      </p:grpSp>
      <p:sp>
        <p:nvSpPr>
          <p:cNvPr id="44" name="TextBox 43">
            <a:extLst>
              <a:ext uri="{FF2B5EF4-FFF2-40B4-BE49-F238E27FC236}">
                <a16:creationId xmlns:a16="http://schemas.microsoft.com/office/drawing/2014/main" id="{8AFCBF0F-8D46-B34C-96BF-8274261CF180}"/>
              </a:ext>
            </a:extLst>
          </p:cNvPr>
          <p:cNvSpPr txBox="1"/>
          <p:nvPr/>
        </p:nvSpPr>
        <p:spPr>
          <a:xfrm>
            <a:off x="6857960" y="5827057"/>
            <a:ext cx="3935244" cy="369332"/>
          </a:xfrm>
          <a:prstGeom prst="rect">
            <a:avLst/>
          </a:prstGeom>
          <a:noFill/>
        </p:spPr>
        <p:txBody>
          <a:bodyPr wrap="none" rtlCol="0">
            <a:spAutoFit/>
          </a:bodyPr>
          <a:lstStyle/>
          <a:p>
            <a:r>
              <a:rPr lang="en-US" altLang="zh-CN" dirty="0">
                <a:solidFill>
                  <a:srgbClr val="FF0000"/>
                </a:solidFill>
              </a:rPr>
              <a:t>Adversarial</a:t>
            </a:r>
            <a:r>
              <a:rPr lang="zh-CN" altLang="en-US" dirty="0">
                <a:solidFill>
                  <a:srgbClr val="FF0000"/>
                </a:solidFill>
              </a:rPr>
              <a:t> </a:t>
            </a:r>
            <a:r>
              <a:rPr lang="en-US" altLang="zh-CN" dirty="0">
                <a:solidFill>
                  <a:srgbClr val="FF0000"/>
                </a:solidFill>
              </a:rPr>
              <a:t>Surrogate</a:t>
            </a:r>
            <a:r>
              <a:rPr lang="zh-CN" altLang="en-US" dirty="0">
                <a:solidFill>
                  <a:srgbClr val="FF0000"/>
                </a:solidFill>
              </a:rPr>
              <a:t> </a:t>
            </a:r>
            <a:r>
              <a:rPr lang="en-US" altLang="zh-CN" dirty="0">
                <a:solidFill>
                  <a:srgbClr val="FF0000"/>
                </a:solidFill>
              </a:rPr>
              <a:t>Loss</a:t>
            </a:r>
            <a:r>
              <a:rPr lang="zh-CN" altLang="en-US" dirty="0">
                <a:solidFill>
                  <a:srgbClr val="FF0000"/>
                </a:solidFill>
              </a:rPr>
              <a:t> </a:t>
            </a:r>
            <a:r>
              <a:rPr lang="en-US" altLang="zh-CN" dirty="0">
                <a:solidFill>
                  <a:srgbClr val="FF0000"/>
                </a:solidFill>
              </a:rPr>
              <a:t>for</a:t>
            </a:r>
            <a:r>
              <a:rPr lang="zh-CN" altLang="en-US" dirty="0">
                <a:solidFill>
                  <a:srgbClr val="FF0000"/>
                </a:solidFill>
              </a:rPr>
              <a:t> </a:t>
            </a:r>
            <a:r>
              <a:rPr lang="en-US" altLang="zh-CN" dirty="0">
                <a:solidFill>
                  <a:srgbClr val="FF0000"/>
                </a:solidFill>
              </a:rPr>
              <a:t>0-1</a:t>
            </a:r>
            <a:r>
              <a:rPr lang="zh-CN" altLang="en-US" dirty="0">
                <a:solidFill>
                  <a:srgbClr val="FF0000"/>
                </a:solidFill>
              </a:rPr>
              <a:t> </a:t>
            </a:r>
            <a:r>
              <a:rPr lang="en-US" altLang="zh-CN" dirty="0">
                <a:solidFill>
                  <a:srgbClr val="FF0000"/>
                </a:solidFill>
              </a:rPr>
              <a:t>Loss</a:t>
            </a:r>
            <a:r>
              <a:rPr lang="zh-CN" altLang="en-US" dirty="0">
                <a:solidFill>
                  <a:srgbClr val="FF0000"/>
                </a:solidFill>
              </a:rPr>
              <a:t> </a:t>
            </a:r>
            <a:endParaRPr lang="en-US" dirty="0">
              <a:solidFill>
                <a:srgbClr val="FF0000"/>
              </a:solidFill>
            </a:endParaRPr>
          </a:p>
        </p:txBody>
      </p:sp>
      <p:sp>
        <p:nvSpPr>
          <p:cNvPr id="2" name="Footer Placeholder 1">
            <a:extLst>
              <a:ext uri="{FF2B5EF4-FFF2-40B4-BE49-F238E27FC236}">
                <a16:creationId xmlns:a16="http://schemas.microsoft.com/office/drawing/2014/main" id="{57CABDFC-F9B1-D44A-9326-87CBFC2F1512}"/>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General</a:t>
            </a:r>
          </a:p>
        </p:txBody>
      </p:sp>
    </p:spTree>
    <p:extLst>
      <p:ext uri="{BB962C8B-B14F-4D97-AF65-F5344CB8AC3E}">
        <p14:creationId xmlns:p14="http://schemas.microsoft.com/office/powerpoint/2010/main" val="150750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1" grpId="0"/>
      <p:bldP spid="31" grpId="1"/>
      <p:bldP spid="4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37B9CB3-5C9C-A244-B105-5CA95AA3063E}"/>
              </a:ext>
            </a:extLst>
          </p:cNvPr>
          <p:cNvSpPr/>
          <p:nvPr/>
        </p:nvSpPr>
        <p:spPr>
          <a:xfrm>
            <a:off x="2437553" y="2068472"/>
            <a:ext cx="4016256" cy="466270"/>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DEAFB23-85D8-4633-82A5-BC7D11962923}"/>
              </a:ext>
            </a:extLst>
          </p:cNvPr>
          <p:cNvSpPr txBox="1"/>
          <p:nvPr/>
        </p:nvSpPr>
        <p:spPr>
          <a:xfrm>
            <a:off x="2437554" y="149127"/>
            <a:ext cx="7658946" cy="523220"/>
          </a:xfrm>
          <a:prstGeom prst="rect">
            <a:avLst/>
          </a:prstGeom>
          <a:noFill/>
        </p:spPr>
        <p:txBody>
          <a:bodyPr wrap="square" rtlCol="0">
            <a:spAutoFit/>
          </a:bodyPr>
          <a:lstStyle/>
          <a:p>
            <a:r>
              <a:rPr lang="en-US" altLang="zh-CN" sz="2800" dirty="0">
                <a:solidFill>
                  <a:schemeClr val="accent2"/>
                </a:solidFill>
              </a:rPr>
              <a:t>Fisher</a:t>
            </a:r>
            <a:r>
              <a:rPr lang="zh-CN" altLang="en-US" sz="2800" dirty="0">
                <a:solidFill>
                  <a:schemeClr val="accent2"/>
                </a:solidFill>
              </a:rPr>
              <a:t> </a:t>
            </a:r>
            <a:r>
              <a:rPr lang="en-US" sz="2800" dirty="0">
                <a:solidFill>
                  <a:schemeClr val="accent2"/>
                </a:solidFill>
              </a:rPr>
              <a:t>Consistency</a:t>
            </a:r>
            <a:endParaRPr lang="en-US" sz="20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37" name="Rectangle 36">
            <a:extLst>
              <a:ext uri="{FF2B5EF4-FFF2-40B4-BE49-F238E27FC236}">
                <a16:creationId xmlns:a16="http://schemas.microsoft.com/office/drawing/2014/main" id="{61493326-89C8-4963-BAAA-691654F18100}"/>
              </a:ext>
            </a:extLst>
          </p:cNvPr>
          <p:cNvSpPr/>
          <p:nvPr/>
        </p:nvSpPr>
        <p:spPr>
          <a:xfrm>
            <a:off x="2437553" y="1181902"/>
            <a:ext cx="8336464" cy="707886"/>
          </a:xfrm>
          <a:prstGeom prst="rect">
            <a:avLst/>
          </a:prstGeom>
        </p:spPr>
        <p:txBody>
          <a:bodyPr wrap="square">
            <a:spAutoFit/>
          </a:bodyPr>
          <a:lstStyle/>
          <a:p>
            <a:r>
              <a:rPr lang="en-US" altLang="zh-CN" sz="2000" dirty="0">
                <a:solidFill>
                  <a:srgbClr val="7030A0"/>
                </a:solidFill>
              </a:rPr>
              <a:t>Fisher</a:t>
            </a:r>
            <a:r>
              <a:rPr lang="zh-CN" altLang="en-US" sz="2000" dirty="0">
                <a:solidFill>
                  <a:srgbClr val="7030A0"/>
                </a:solidFill>
              </a:rPr>
              <a:t> </a:t>
            </a:r>
            <a:r>
              <a:rPr lang="en-US" altLang="zh-CN" sz="2000" dirty="0">
                <a:solidFill>
                  <a:srgbClr val="7030A0"/>
                </a:solidFill>
              </a:rPr>
              <a:t>Consistency</a:t>
            </a:r>
          </a:p>
          <a:p>
            <a:r>
              <a:rPr lang="en-US" altLang="zh-CN" sz="2000" dirty="0">
                <a:solidFill>
                  <a:srgbClr val="7030A0"/>
                </a:solidFill>
              </a:rPr>
              <a:t>	</a:t>
            </a:r>
            <a:r>
              <a:rPr lang="en-US" sz="2000" dirty="0"/>
              <a:t> </a:t>
            </a:r>
            <a:r>
              <a:rPr lang="en-US" altLang="zh-CN" dirty="0">
                <a:solidFill>
                  <a:srgbClr val="00B050"/>
                </a:solidFill>
              </a:rPr>
              <a:t>when</a:t>
            </a:r>
            <a:r>
              <a:rPr lang="zh-CN" altLang="en-US" dirty="0">
                <a:solidFill>
                  <a:srgbClr val="00B050"/>
                </a:solidFill>
              </a:rPr>
              <a:t> </a:t>
            </a:r>
            <a:r>
              <a:rPr lang="en-US" dirty="0">
                <a:solidFill>
                  <a:srgbClr val="00B050"/>
                </a:solidFill>
              </a:rPr>
              <a:t>the predictor and ground truth class labels </a:t>
            </a:r>
            <a:r>
              <a:rPr lang="en-US" altLang="zh-CN" dirty="0">
                <a:solidFill>
                  <a:srgbClr val="00B050"/>
                </a:solidFill>
              </a:rPr>
              <a:t>belong</a:t>
            </a:r>
            <a:r>
              <a:rPr lang="zh-CN" altLang="en-US" dirty="0">
                <a:solidFill>
                  <a:srgbClr val="00B050"/>
                </a:solidFill>
              </a:rPr>
              <a:t> </a:t>
            </a:r>
            <a:r>
              <a:rPr lang="en-US" altLang="zh-CN" dirty="0">
                <a:solidFill>
                  <a:srgbClr val="00B050"/>
                </a:solidFill>
              </a:rPr>
              <a:t>to</a:t>
            </a:r>
            <a:r>
              <a:rPr lang="zh-CN" altLang="en-US" dirty="0">
                <a:solidFill>
                  <a:srgbClr val="00B050"/>
                </a:solidFill>
              </a:rPr>
              <a:t> </a:t>
            </a:r>
            <a:r>
              <a:rPr lang="en-US" dirty="0">
                <a:solidFill>
                  <a:srgbClr val="00B050"/>
                </a:solidFill>
              </a:rPr>
              <a:t>the same set of labels</a:t>
            </a:r>
            <a:r>
              <a:rPr lang="zh-CN" altLang="en-US" dirty="0">
                <a:solidFill>
                  <a:srgbClr val="00B050"/>
                </a:solidFill>
              </a:rPr>
              <a:t> </a:t>
            </a:r>
            <a:endParaRPr lang="en-US" dirty="0">
              <a:solidFill>
                <a:srgbClr val="00B050"/>
              </a:solidFill>
            </a:endParaRPr>
          </a:p>
        </p:txBody>
      </p:sp>
      <p:sp>
        <p:nvSpPr>
          <p:cNvPr id="5" name="Slide Number Placeholder 4">
            <a:extLst>
              <a:ext uri="{FF2B5EF4-FFF2-40B4-BE49-F238E27FC236}">
                <a16:creationId xmlns:a16="http://schemas.microsoft.com/office/drawing/2014/main" id="{6451F9F0-0A30-F14F-B22D-855AE774D23B}"/>
              </a:ext>
            </a:extLst>
          </p:cNvPr>
          <p:cNvSpPr>
            <a:spLocks noGrp="1"/>
          </p:cNvSpPr>
          <p:nvPr>
            <p:ph type="sldNum" sz="quarter" idx="12"/>
          </p:nvPr>
        </p:nvSpPr>
        <p:spPr/>
        <p:txBody>
          <a:bodyPr/>
          <a:lstStyle/>
          <a:p>
            <a:fld id="{C0F2A647-71D5-4304-8070-CBC681FF56EE}" type="slidenum">
              <a:rPr lang="en-US" smtClean="0"/>
              <a:t>18</a:t>
            </a:fld>
            <a:endParaRPr lang="en-US" dirty="0"/>
          </a:p>
        </p:txBody>
      </p:sp>
      <p:pic>
        <p:nvPicPr>
          <p:cNvPr id="2" name="Picture 1">
            <a:extLst>
              <a:ext uri="{FF2B5EF4-FFF2-40B4-BE49-F238E27FC236}">
                <a16:creationId xmlns:a16="http://schemas.microsoft.com/office/drawing/2014/main" id="{5387FD74-0F02-5640-B2B5-5062BFFB151B}"/>
              </a:ext>
            </a:extLst>
          </p:cNvPr>
          <p:cNvPicPr>
            <a:picLocks noChangeAspect="1"/>
          </p:cNvPicPr>
          <p:nvPr/>
        </p:nvPicPr>
        <p:blipFill>
          <a:blip r:embed="rId3"/>
          <a:stretch>
            <a:fillRect/>
          </a:stretch>
        </p:blipFill>
        <p:spPr>
          <a:xfrm>
            <a:off x="2509615" y="2091567"/>
            <a:ext cx="8440383" cy="410724"/>
          </a:xfrm>
          <a:prstGeom prst="rect">
            <a:avLst/>
          </a:prstGeom>
        </p:spPr>
      </p:pic>
      <p:sp>
        <p:nvSpPr>
          <p:cNvPr id="12" name="Rectangle 11">
            <a:extLst>
              <a:ext uri="{FF2B5EF4-FFF2-40B4-BE49-F238E27FC236}">
                <a16:creationId xmlns:a16="http://schemas.microsoft.com/office/drawing/2014/main" id="{5FA67BF8-CA5F-D84B-A952-5727796ADEB0}"/>
              </a:ext>
            </a:extLst>
          </p:cNvPr>
          <p:cNvSpPr/>
          <p:nvPr/>
        </p:nvSpPr>
        <p:spPr>
          <a:xfrm>
            <a:off x="2437554" y="660050"/>
            <a:ext cx="4572000" cy="338554"/>
          </a:xfrm>
          <a:prstGeom prst="rect">
            <a:avLst/>
          </a:prstGeom>
        </p:spPr>
        <p:txBody>
          <a:bodyPr>
            <a:spAutoFit/>
          </a:bodyPr>
          <a:lstStyle/>
          <a:p>
            <a:r>
              <a:rPr lang="en-US" sz="1600" dirty="0">
                <a:solidFill>
                  <a:schemeClr val="tx1">
                    <a:lumMod val="50000"/>
                    <a:lumOff val="50000"/>
                  </a:schemeClr>
                </a:solidFill>
              </a:rPr>
              <a:t>(</a:t>
            </a:r>
            <a:r>
              <a:rPr lang="en-US" altLang="zh-CN" sz="1600" dirty="0">
                <a:solidFill>
                  <a:schemeClr val="tx1">
                    <a:lumMod val="50000"/>
                    <a:lumOff val="50000"/>
                  </a:schemeClr>
                </a:solidFill>
              </a:rPr>
              <a:t>Fisher</a:t>
            </a:r>
            <a:r>
              <a:rPr lang="en-US" sz="1600" dirty="0">
                <a:solidFill>
                  <a:schemeClr val="tx1">
                    <a:lumMod val="50000"/>
                    <a:lumOff val="50000"/>
                  </a:schemeClr>
                </a:solidFill>
              </a:rPr>
              <a:t>, </a:t>
            </a:r>
            <a:r>
              <a:rPr lang="en-US" altLang="zh-CN" sz="1600" dirty="0">
                <a:solidFill>
                  <a:schemeClr val="tx1">
                    <a:lumMod val="50000"/>
                    <a:lumOff val="50000"/>
                  </a:schemeClr>
                </a:solidFill>
              </a:rPr>
              <a:t>1922</a:t>
            </a:r>
            <a:r>
              <a:rPr lang="en-US" sz="1600" dirty="0">
                <a:solidFill>
                  <a:schemeClr val="tx1">
                    <a:lumMod val="50000"/>
                    <a:lumOff val="50000"/>
                  </a:schemeClr>
                </a:solidFill>
              </a:rPr>
              <a:t>)</a:t>
            </a:r>
            <a:endParaRPr lang="en-US" sz="1600" dirty="0"/>
          </a:p>
        </p:txBody>
      </p:sp>
      <p:sp>
        <p:nvSpPr>
          <p:cNvPr id="13" name="Rectangle 12">
            <a:extLst>
              <a:ext uri="{FF2B5EF4-FFF2-40B4-BE49-F238E27FC236}">
                <a16:creationId xmlns:a16="http://schemas.microsoft.com/office/drawing/2014/main" id="{7BED6AD8-5508-C44E-A31D-33272E018991}"/>
              </a:ext>
            </a:extLst>
          </p:cNvPr>
          <p:cNvSpPr/>
          <p:nvPr/>
        </p:nvSpPr>
        <p:spPr>
          <a:xfrm>
            <a:off x="6096000" y="2613423"/>
            <a:ext cx="2915478" cy="400110"/>
          </a:xfrm>
          <a:prstGeom prst="rect">
            <a:avLst/>
          </a:prstGeom>
        </p:spPr>
        <p:txBody>
          <a:bodyPr wrap="square">
            <a:spAutoFit/>
          </a:bodyPr>
          <a:lstStyle/>
          <a:p>
            <a:r>
              <a:rPr lang="en-US" altLang="zh-CN" sz="2000" dirty="0">
                <a:solidFill>
                  <a:schemeClr val="accent6">
                    <a:lumMod val="75000"/>
                  </a:schemeClr>
                </a:solidFill>
              </a:rPr>
              <a:t>Potential</a:t>
            </a:r>
            <a:r>
              <a:rPr lang="zh-CN" altLang="en-US" sz="2000" dirty="0">
                <a:solidFill>
                  <a:schemeClr val="accent6">
                    <a:lumMod val="75000"/>
                  </a:schemeClr>
                </a:solidFill>
              </a:rPr>
              <a:t> </a:t>
            </a:r>
            <a:r>
              <a:rPr lang="en-US" altLang="zh-CN" sz="2000" dirty="0">
                <a:solidFill>
                  <a:schemeClr val="accent6">
                    <a:lumMod val="75000"/>
                  </a:schemeClr>
                </a:solidFill>
              </a:rPr>
              <a:t>scoring</a:t>
            </a:r>
            <a:r>
              <a:rPr lang="zh-CN" altLang="en-US" sz="2000" dirty="0">
                <a:solidFill>
                  <a:schemeClr val="accent6">
                    <a:lumMod val="75000"/>
                  </a:schemeClr>
                </a:solidFill>
              </a:rPr>
              <a:t> </a:t>
            </a:r>
            <a:r>
              <a:rPr lang="en-US" altLang="zh-CN" sz="2000" dirty="0">
                <a:solidFill>
                  <a:schemeClr val="accent6">
                    <a:lumMod val="75000"/>
                  </a:schemeClr>
                </a:solidFill>
              </a:rPr>
              <a:t>function</a:t>
            </a:r>
            <a:endParaRPr lang="en-US" sz="2000" dirty="0">
              <a:solidFill>
                <a:schemeClr val="accent6">
                  <a:lumMod val="75000"/>
                </a:schemeClr>
              </a:solidFill>
            </a:endParaRPr>
          </a:p>
        </p:txBody>
      </p:sp>
      <p:cxnSp>
        <p:nvCxnSpPr>
          <p:cNvPr id="14" name="Straight Connector 13">
            <a:extLst>
              <a:ext uri="{FF2B5EF4-FFF2-40B4-BE49-F238E27FC236}">
                <a16:creationId xmlns:a16="http://schemas.microsoft.com/office/drawing/2014/main" id="{417C203E-D83E-8442-BEF7-C7723AA4F549}"/>
              </a:ext>
            </a:extLst>
          </p:cNvPr>
          <p:cNvCxnSpPr>
            <a:cxnSpLocks/>
            <a:endCxn id="13" idx="1"/>
          </p:cNvCxnSpPr>
          <p:nvPr/>
        </p:nvCxnSpPr>
        <p:spPr>
          <a:xfrm>
            <a:off x="5433391" y="2413368"/>
            <a:ext cx="662609" cy="400110"/>
          </a:xfrm>
          <a:prstGeom prst="line">
            <a:avLst/>
          </a:prstGeom>
          <a:ln w="19050">
            <a:solidFill>
              <a:schemeClr val="accent6">
                <a:lumMod val="7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620E55F-70D3-AC4C-A573-4A0345EE5592}"/>
              </a:ext>
            </a:extLst>
          </p:cNvPr>
          <p:cNvSpPr/>
          <p:nvPr/>
        </p:nvSpPr>
        <p:spPr>
          <a:xfrm>
            <a:off x="4976855" y="2088477"/>
            <a:ext cx="893859" cy="326257"/>
          </a:xfrm>
          <a:prstGeom prst="rect">
            <a:avLst/>
          </a:prstGeom>
          <a:solidFill>
            <a:schemeClr val="accent6">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874ED26-D594-8546-9C59-A39D3E9B45A5}"/>
              </a:ext>
            </a:extLst>
          </p:cNvPr>
          <p:cNvSpPr/>
          <p:nvPr/>
        </p:nvSpPr>
        <p:spPr>
          <a:xfrm>
            <a:off x="6729806" y="2036019"/>
            <a:ext cx="4220192" cy="466271"/>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3F08DBA-7822-1647-83F8-8778259DCD6C}"/>
              </a:ext>
            </a:extLst>
          </p:cNvPr>
          <p:cNvSpPr txBox="1"/>
          <p:nvPr/>
        </p:nvSpPr>
        <p:spPr>
          <a:xfrm>
            <a:off x="2437553" y="3096697"/>
            <a:ext cx="3978269" cy="523220"/>
          </a:xfrm>
          <a:prstGeom prst="rect">
            <a:avLst/>
          </a:prstGeom>
          <a:noFill/>
        </p:spPr>
        <p:txBody>
          <a:bodyPr wrap="none" rtlCol="0">
            <a:spAutoFit/>
          </a:bodyPr>
          <a:lstStyle/>
          <a:p>
            <a:r>
              <a:rPr lang="en-US" sz="2800" dirty="0">
                <a:solidFill>
                  <a:srgbClr val="FFC000"/>
                </a:solidFill>
              </a:rPr>
              <a:t>Bayesian</a:t>
            </a:r>
            <a:r>
              <a:rPr lang="zh-CN" altLang="en-US" sz="2800" dirty="0">
                <a:solidFill>
                  <a:srgbClr val="FFC000"/>
                </a:solidFill>
              </a:rPr>
              <a:t> </a:t>
            </a:r>
            <a:r>
              <a:rPr lang="en-US" altLang="zh-CN" sz="2800" dirty="0">
                <a:solidFill>
                  <a:srgbClr val="FFC000"/>
                </a:solidFill>
              </a:rPr>
              <a:t>Optimal</a:t>
            </a:r>
            <a:r>
              <a:rPr lang="zh-CN" altLang="en-US" sz="2800" dirty="0">
                <a:solidFill>
                  <a:srgbClr val="FFC000"/>
                </a:solidFill>
              </a:rPr>
              <a:t> </a:t>
            </a:r>
            <a:r>
              <a:rPr lang="en-US" altLang="zh-CN" sz="2800" dirty="0">
                <a:solidFill>
                  <a:srgbClr val="FFC000"/>
                </a:solidFill>
              </a:rPr>
              <a:t>Solution</a:t>
            </a:r>
            <a:endParaRPr lang="en-US" sz="2800" dirty="0">
              <a:solidFill>
                <a:srgbClr val="FFC000"/>
              </a:solidFill>
            </a:endParaRPr>
          </a:p>
        </p:txBody>
      </p:sp>
      <p:sp>
        <p:nvSpPr>
          <p:cNvPr id="25" name="TextBox 24">
            <a:extLst>
              <a:ext uri="{FF2B5EF4-FFF2-40B4-BE49-F238E27FC236}">
                <a16:creationId xmlns:a16="http://schemas.microsoft.com/office/drawing/2014/main" id="{AD92D1BD-31EB-8B42-BA5D-2CE5240BD1BB}"/>
              </a:ext>
            </a:extLst>
          </p:cNvPr>
          <p:cNvSpPr txBox="1"/>
          <p:nvPr/>
        </p:nvSpPr>
        <p:spPr>
          <a:xfrm>
            <a:off x="6463577" y="3122311"/>
            <a:ext cx="3197542" cy="523220"/>
          </a:xfrm>
          <a:prstGeom prst="rect">
            <a:avLst/>
          </a:prstGeom>
          <a:noFill/>
        </p:spPr>
        <p:txBody>
          <a:bodyPr wrap="none" rtlCol="0">
            <a:spAutoFit/>
          </a:bodyPr>
          <a:lstStyle/>
          <a:p>
            <a:r>
              <a:rPr lang="en-US" altLang="zh-CN" sz="2800" dirty="0"/>
              <a:t>=</a:t>
            </a:r>
            <a:r>
              <a:rPr lang="zh-CN" altLang="en-US" sz="2800" dirty="0">
                <a:solidFill>
                  <a:srgbClr val="FFC000"/>
                </a:solidFill>
              </a:rPr>
              <a:t>   </a:t>
            </a:r>
            <a:r>
              <a:rPr lang="en-US" altLang="zh-CN" sz="2800" dirty="0">
                <a:solidFill>
                  <a:srgbClr val="00B0F0"/>
                </a:solidFill>
              </a:rPr>
              <a:t>Trained</a:t>
            </a:r>
            <a:r>
              <a:rPr lang="zh-CN" altLang="en-US" sz="2800" dirty="0">
                <a:solidFill>
                  <a:srgbClr val="00B0F0"/>
                </a:solidFill>
              </a:rPr>
              <a:t> </a:t>
            </a:r>
            <a:r>
              <a:rPr lang="en-US" altLang="zh-CN" sz="2800" dirty="0">
                <a:solidFill>
                  <a:srgbClr val="00B0F0"/>
                </a:solidFill>
              </a:rPr>
              <a:t>Predictor</a:t>
            </a:r>
            <a:endParaRPr lang="en-US" sz="2800" dirty="0">
              <a:solidFill>
                <a:srgbClr val="00B0F0"/>
              </a:solidFill>
            </a:endParaRPr>
          </a:p>
        </p:txBody>
      </p:sp>
      <p:sp>
        <p:nvSpPr>
          <p:cNvPr id="27" name="Rectangle 26">
            <a:extLst>
              <a:ext uri="{FF2B5EF4-FFF2-40B4-BE49-F238E27FC236}">
                <a16:creationId xmlns:a16="http://schemas.microsoft.com/office/drawing/2014/main" id="{F84723FB-1633-3D4E-A469-DA09C80E2828}"/>
              </a:ext>
            </a:extLst>
          </p:cNvPr>
          <p:cNvSpPr/>
          <p:nvPr/>
        </p:nvSpPr>
        <p:spPr>
          <a:xfrm>
            <a:off x="2377092" y="3922060"/>
            <a:ext cx="6586582" cy="707886"/>
          </a:xfrm>
          <a:prstGeom prst="rect">
            <a:avLst/>
          </a:prstGeom>
        </p:spPr>
        <p:txBody>
          <a:bodyPr wrap="square">
            <a:spAutoFit/>
          </a:bodyPr>
          <a:lstStyle/>
          <a:p>
            <a:r>
              <a:rPr lang="en-US" sz="2000" dirty="0">
                <a:solidFill>
                  <a:srgbClr val="0070C0"/>
                </a:solidFill>
              </a:rPr>
              <a:t>Empirical Risk Perspective of Adversarial Learning</a:t>
            </a:r>
            <a:r>
              <a:rPr lang="en-US" sz="1600" dirty="0">
                <a:solidFill>
                  <a:schemeClr val="tx1">
                    <a:lumMod val="50000"/>
                    <a:lumOff val="50000"/>
                  </a:schemeClr>
                </a:solidFill>
              </a:rPr>
              <a:t>(</a:t>
            </a:r>
            <a:r>
              <a:rPr lang="en-US" altLang="zh-CN" sz="1600" dirty="0" err="1">
                <a:solidFill>
                  <a:schemeClr val="tx1">
                    <a:lumMod val="50000"/>
                    <a:lumOff val="50000"/>
                  </a:schemeClr>
                </a:solidFill>
              </a:rPr>
              <a:t>Fathony</a:t>
            </a:r>
            <a:r>
              <a:rPr lang="en-US" sz="1600" dirty="0">
                <a:solidFill>
                  <a:schemeClr val="tx1">
                    <a:lumMod val="50000"/>
                    <a:lumOff val="50000"/>
                  </a:schemeClr>
                </a:solidFill>
              </a:rPr>
              <a:t>, </a:t>
            </a:r>
            <a:r>
              <a:rPr lang="en-US" altLang="zh-CN" sz="1600" dirty="0">
                <a:solidFill>
                  <a:schemeClr val="tx1">
                    <a:lumMod val="50000"/>
                    <a:lumOff val="50000"/>
                  </a:schemeClr>
                </a:solidFill>
              </a:rPr>
              <a:t>2019</a:t>
            </a:r>
            <a:r>
              <a:rPr lang="en-US" sz="1600" dirty="0">
                <a:solidFill>
                  <a:schemeClr val="tx1">
                    <a:lumMod val="50000"/>
                    <a:lumOff val="50000"/>
                  </a:schemeClr>
                </a:solidFill>
              </a:rPr>
              <a:t>)</a:t>
            </a:r>
          </a:p>
          <a:p>
            <a:endParaRPr lang="en-US" sz="2000" dirty="0">
              <a:solidFill>
                <a:srgbClr val="7030A0"/>
              </a:solidFill>
            </a:endParaRPr>
          </a:p>
        </p:txBody>
      </p:sp>
      <p:pic>
        <p:nvPicPr>
          <p:cNvPr id="28" name="Picture 27">
            <a:extLst>
              <a:ext uri="{FF2B5EF4-FFF2-40B4-BE49-F238E27FC236}">
                <a16:creationId xmlns:a16="http://schemas.microsoft.com/office/drawing/2014/main" id="{C8AF1C34-6A14-D746-BE1B-AC28E9CEA4AC}"/>
              </a:ext>
            </a:extLst>
          </p:cNvPr>
          <p:cNvPicPr>
            <a:picLocks noChangeAspect="1"/>
          </p:cNvPicPr>
          <p:nvPr/>
        </p:nvPicPr>
        <p:blipFill>
          <a:blip r:embed="rId4"/>
          <a:stretch>
            <a:fillRect/>
          </a:stretch>
        </p:blipFill>
        <p:spPr>
          <a:xfrm>
            <a:off x="2509615" y="4641900"/>
            <a:ext cx="8164186" cy="1181076"/>
          </a:xfrm>
          <a:prstGeom prst="rect">
            <a:avLst/>
          </a:prstGeom>
        </p:spPr>
      </p:pic>
      <p:sp>
        <p:nvSpPr>
          <p:cNvPr id="4" name="Footer Placeholder 3">
            <a:extLst>
              <a:ext uri="{FF2B5EF4-FFF2-40B4-BE49-F238E27FC236}">
                <a16:creationId xmlns:a16="http://schemas.microsoft.com/office/drawing/2014/main" id="{22308CB0-518C-A647-BEA7-4F1D8BB4C4A7}"/>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General</a:t>
            </a:r>
          </a:p>
        </p:txBody>
      </p:sp>
    </p:spTree>
    <p:extLst>
      <p:ext uri="{BB962C8B-B14F-4D97-AF65-F5344CB8AC3E}">
        <p14:creationId xmlns:p14="http://schemas.microsoft.com/office/powerpoint/2010/main" val="97374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ntr" presetSubtype="0" fill="hold" grpId="2"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2" animBg="1"/>
      <p:bldP spid="13" grpId="0"/>
      <p:bldP spid="13" grpId="1"/>
      <p:bldP spid="15" grpId="0" animBg="1"/>
      <p:bldP spid="15" grpId="1" animBg="1"/>
      <p:bldP spid="23" grpId="2" animBg="1"/>
      <p:bldP spid="16" grpId="0"/>
      <p:bldP spid="25"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9" y="190223"/>
            <a:ext cx="6398289" cy="523220"/>
          </a:xfrm>
          <a:prstGeom prst="rect">
            <a:avLst/>
          </a:prstGeom>
          <a:noFill/>
        </p:spPr>
        <p:txBody>
          <a:bodyPr wrap="square" rtlCol="0">
            <a:spAutoFit/>
          </a:bodyPr>
          <a:lstStyle/>
          <a:p>
            <a:r>
              <a:rPr lang="en-US" altLang="zh-CN" sz="2800" dirty="0">
                <a:solidFill>
                  <a:schemeClr val="accent2"/>
                </a:solidFill>
              </a:rPr>
              <a:t>Outline</a:t>
            </a:r>
            <a:endParaRPr lang="en-US" sz="2800" dirty="0">
              <a:solidFill>
                <a:schemeClr val="accent2"/>
              </a:solidFill>
            </a:endParaRPr>
          </a:p>
        </p:txBody>
      </p:sp>
      <p:sp>
        <p:nvSpPr>
          <p:cNvPr id="40" name="Rectangle 39">
            <a:extLst>
              <a:ext uri="{FF2B5EF4-FFF2-40B4-BE49-F238E27FC236}">
                <a16:creationId xmlns:a16="http://schemas.microsoft.com/office/drawing/2014/main" id="{D3DDAC0F-FDA7-4409-ABD1-A6A2E264650C}"/>
              </a:ext>
            </a:extLst>
          </p:cNvPr>
          <p:cNvSpPr/>
          <p:nvPr/>
        </p:nvSpPr>
        <p:spPr>
          <a:xfrm>
            <a:off x="11380711" y="5443744"/>
            <a:ext cx="184731" cy="369332"/>
          </a:xfrm>
          <a:prstGeom prst="rect">
            <a:avLst/>
          </a:prstGeom>
        </p:spPr>
        <p:txBody>
          <a:bodyPr wrap="none">
            <a:spAutoFit/>
          </a:bodyPr>
          <a:lstStyle/>
          <a:p>
            <a:endParaRPr lang="en-US" u="sng" dirty="0"/>
          </a:p>
        </p:txBody>
      </p:sp>
      <p:sp>
        <p:nvSpPr>
          <p:cNvPr id="2" name="TextBox 1">
            <a:extLst>
              <a:ext uri="{FF2B5EF4-FFF2-40B4-BE49-F238E27FC236}">
                <a16:creationId xmlns:a16="http://schemas.microsoft.com/office/drawing/2014/main" id="{BC660AE0-29B4-8540-9D10-4B770456929C}"/>
              </a:ext>
            </a:extLst>
          </p:cNvPr>
          <p:cNvSpPr txBox="1"/>
          <p:nvPr/>
        </p:nvSpPr>
        <p:spPr>
          <a:xfrm>
            <a:off x="2576320" y="1104095"/>
            <a:ext cx="6034281" cy="4708981"/>
          </a:xfrm>
          <a:prstGeom prst="rect">
            <a:avLst/>
          </a:prstGeom>
          <a:noFill/>
        </p:spPr>
        <p:txBody>
          <a:bodyPr wrap="none" rtlCol="0">
            <a:spAutoFit/>
          </a:bodyPr>
          <a:lstStyle/>
          <a:p>
            <a:r>
              <a:rPr lang="en-US" altLang="zh-CN" sz="2400" dirty="0">
                <a:solidFill>
                  <a:schemeClr val="tx1">
                    <a:lumMod val="65000"/>
                    <a:lumOff val="35000"/>
                  </a:schemeClr>
                </a:solidFill>
              </a:rPr>
              <a:t>The Hard Learning Problems</a:t>
            </a:r>
          </a:p>
          <a:p>
            <a:endParaRPr lang="en-US" altLang="zh-CN" sz="2400" dirty="0">
              <a:solidFill>
                <a:schemeClr val="tx1">
                  <a:lumMod val="50000"/>
                  <a:lumOff val="50000"/>
                </a:schemeClr>
              </a:solidFill>
            </a:endParaRPr>
          </a:p>
          <a:p>
            <a:r>
              <a:rPr lang="en-US" altLang="zh-CN" sz="2400" dirty="0">
                <a:solidFill>
                  <a:schemeClr val="bg1">
                    <a:lumMod val="65000"/>
                  </a:schemeClr>
                </a:solidFill>
              </a:rPr>
              <a:t>Structure Learning Methods</a:t>
            </a:r>
          </a:p>
          <a:p>
            <a:endParaRPr lang="en-US" altLang="zh-CN" sz="2400" dirty="0">
              <a:solidFill>
                <a:schemeClr val="bg1">
                  <a:lumMod val="65000"/>
                </a:schemeClr>
              </a:solidFill>
            </a:endParaRPr>
          </a:p>
          <a:p>
            <a:r>
              <a:rPr lang="en-US" altLang="zh-CN" sz="2400" dirty="0">
                <a:solidFill>
                  <a:schemeClr val="bg1">
                    <a:lumMod val="65000"/>
                  </a:schemeClr>
                </a:solidFill>
              </a:rPr>
              <a:t>Adversarial</a:t>
            </a:r>
            <a:r>
              <a:rPr lang="zh-CN" altLang="en-US" sz="2400" dirty="0">
                <a:solidFill>
                  <a:schemeClr val="bg1">
                    <a:lumMod val="65000"/>
                  </a:schemeClr>
                </a:solidFill>
              </a:rPr>
              <a:t> </a:t>
            </a:r>
            <a:r>
              <a:rPr lang="en-US" altLang="zh-CN" sz="2400" dirty="0">
                <a:solidFill>
                  <a:schemeClr val="bg1">
                    <a:lumMod val="65000"/>
                  </a:schemeClr>
                </a:solidFill>
              </a:rPr>
              <a:t>Learning</a:t>
            </a:r>
            <a:r>
              <a:rPr lang="zh-CN" altLang="en-US" sz="2400" dirty="0">
                <a:solidFill>
                  <a:schemeClr val="bg1">
                    <a:lumMod val="65000"/>
                  </a:schemeClr>
                </a:solidFill>
              </a:rPr>
              <a:t> </a:t>
            </a:r>
            <a:r>
              <a:rPr lang="en-US" altLang="zh-CN" sz="2400" dirty="0">
                <a:solidFill>
                  <a:schemeClr val="bg1">
                    <a:lumMod val="65000"/>
                  </a:schemeClr>
                </a:solidFill>
              </a:rPr>
              <a:t>–</a:t>
            </a:r>
            <a:r>
              <a:rPr lang="zh-CN" altLang="en-US" sz="2400" dirty="0">
                <a:solidFill>
                  <a:schemeClr val="bg1">
                    <a:lumMod val="65000"/>
                  </a:schemeClr>
                </a:solidFill>
              </a:rPr>
              <a:t> </a:t>
            </a:r>
            <a:r>
              <a:rPr lang="en-US" altLang="zh-CN" sz="2400" dirty="0">
                <a:solidFill>
                  <a:schemeClr val="bg1">
                    <a:lumMod val="65000"/>
                  </a:schemeClr>
                </a:solidFill>
              </a:rPr>
              <a:t>General</a:t>
            </a:r>
          </a:p>
          <a:p>
            <a:endParaRPr lang="en-US" altLang="zh-CN" sz="2400" dirty="0">
              <a:solidFill>
                <a:schemeClr val="bg1">
                  <a:lumMod val="65000"/>
                </a:schemeClr>
              </a:solidFill>
            </a:endParaRPr>
          </a:p>
          <a:p>
            <a:r>
              <a:rPr lang="en-US" altLang="zh-CN" sz="2400" dirty="0">
                <a:solidFill>
                  <a:schemeClr val="bg1">
                    <a:lumMod val="65000"/>
                  </a:schemeClr>
                </a:solidFill>
              </a:rPr>
              <a:t>Adversarial</a:t>
            </a:r>
            <a:r>
              <a:rPr lang="zh-CN" altLang="en-US" sz="2400" dirty="0">
                <a:solidFill>
                  <a:schemeClr val="bg1">
                    <a:lumMod val="65000"/>
                  </a:schemeClr>
                </a:solidFill>
              </a:rPr>
              <a:t> </a:t>
            </a:r>
            <a:r>
              <a:rPr lang="en-US" altLang="zh-CN" sz="2400" dirty="0">
                <a:solidFill>
                  <a:schemeClr val="bg1">
                    <a:lumMod val="65000"/>
                  </a:schemeClr>
                </a:solidFill>
              </a:rPr>
              <a:t>Learning</a:t>
            </a:r>
            <a:r>
              <a:rPr lang="zh-CN" altLang="en-US" sz="2400" dirty="0">
                <a:solidFill>
                  <a:schemeClr val="bg1">
                    <a:lumMod val="65000"/>
                  </a:schemeClr>
                </a:solidFill>
              </a:rPr>
              <a:t> </a:t>
            </a:r>
            <a:r>
              <a:rPr lang="en-US" altLang="zh-CN" sz="2400" dirty="0">
                <a:solidFill>
                  <a:schemeClr val="bg1">
                    <a:lumMod val="65000"/>
                  </a:schemeClr>
                </a:solidFill>
              </a:rPr>
              <a:t>-</a:t>
            </a:r>
            <a:r>
              <a:rPr lang="zh-CN" altLang="en-US" sz="2400" dirty="0">
                <a:solidFill>
                  <a:schemeClr val="bg1">
                    <a:lumMod val="65000"/>
                  </a:schemeClr>
                </a:solidFill>
              </a:rPr>
              <a:t> </a:t>
            </a:r>
            <a:r>
              <a:rPr lang="en-US" altLang="zh-CN" sz="2400" dirty="0">
                <a:solidFill>
                  <a:schemeClr val="bg1">
                    <a:lumMod val="65000"/>
                  </a:schemeClr>
                </a:solidFill>
              </a:rPr>
              <a:t>Multiclass</a:t>
            </a:r>
            <a:r>
              <a:rPr lang="zh-CN" altLang="en-US" sz="2400" dirty="0">
                <a:solidFill>
                  <a:schemeClr val="bg1">
                    <a:lumMod val="65000"/>
                  </a:schemeClr>
                </a:solidFill>
              </a:rPr>
              <a:t> </a:t>
            </a:r>
            <a:r>
              <a:rPr lang="en-US" altLang="zh-CN" sz="2400" dirty="0">
                <a:solidFill>
                  <a:schemeClr val="bg1">
                    <a:lumMod val="65000"/>
                  </a:schemeClr>
                </a:solidFill>
              </a:rPr>
              <a:t>Classification</a:t>
            </a:r>
          </a:p>
          <a:p>
            <a:r>
              <a:rPr lang="zh-CN" altLang="en-US" sz="2400" dirty="0">
                <a:solidFill>
                  <a:schemeClr val="bg1">
                    <a:lumMod val="65000"/>
                  </a:schemeClr>
                </a:solidFill>
              </a:rPr>
              <a:t> </a:t>
            </a:r>
            <a:endParaRPr lang="en-US" altLang="zh-CN" sz="2400" dirty="0">
              <a:solidFill>
                <a:schemeClr val="bg1">
                  <a:lumMod val="65000"/>
                </a:schemeClr>
              </a:solidFill>
            </a:endParaRPr>
          </a:p>
          <a:p>
            <a:r>
              <a:rPr lang="en-US" altLang="zh-CN" sz="2400" dirty="0">
                <a:solidFill>
                  <a:schemeClr val="bg1">
                    <a:lumMod val="65000"/>
                  </a:schemeClr>
                </a:solidFill>
              </a:rPr>
              <a:t>Adversarial</a:t>
            </a:r>
            <a:r>
              <a:rPr lang="zh-CN" altLang="en-US" sz="2400" dirty="0">
                <a:solidFill>
                  <a:schemeClr val="bg1">
                    <a:lumMod val="65000"/>
                  </a:schemeClr>
                </a:solidFill>
              </a:rPr>
              <a:t> </a:t>
            </a:r>
            <a:r>
              <a:rPr lang="en-US" altLang="zh-CN" sz="2400" dirty="0">
                <a:solidFill>
                  <a:schemeClr val="bg1">
                    <a:lumMod val="65000"/>
                  </a:schemeClr>
                </a:solidFill>
              </a:rPr>
              <a:t>Learning</a:t>
            </a:r>
            <a:r>
              <a:rPr lang="zh-CN" altLang="en-US" sz="2400" dirty="0">
                <a:solidFill>
                  <a:schemeClr val="bg1">
                    <a:lumMod val="65000"/>
                  </a:schemeClr>
                </a:solidFill>
              </a:rPr>
              <a:t> </a:t>
            </a:r>
            <a:r>
              <a:rPr lang="en-US" altLang="zh-CN" sz="2400" dirty="0">
                <a:solidFill>
                  <a:schemeClr val="bg1">
                    <a:lumMod val="65000"/>
                  </a:schemeClr>
                </a:solidFill>
              </a:rPr>
              <a:t>–</a:t>
            </a:r>
            <a:r>
              <a:rPr lang="zh-CN" altLang="en-US" sz="2400" dirty="0">
                <a:solidFill>
                  <a:schemeClr val="bg1">
                    <a:lumMod val="65000"/>
                  </a:schemeClr>
                </a:solidFill>
              </a:rPr>
              <a:t> </a:t>
            </a:r>
            <a:r>
              <a:rPr lang="en-US" altLang="zh-CN" sz="2400" dirty="0">
                <a:solidFill>
                  <a:schemeClr val="bg1">
                    <a:lumMod val="65000"/>
                  </a:schemeClr>
                </a:solidFill>
              </a:rPr>
              <a:t>3</a:t>
            </a:r>
            <a:r>
              <a:rPr lang="zh-CN" altLang="en-US" sz="2400" dirty="0">
                <a:solidFill>
                  <a:schemeClr val="bg1">
                    <a:lumMod val="65000"/>
                  </a:schemeClr>
                </a:solidFill>
              </a:rPr>
              <a:t> </a:t>
            </a:r>
            <a:r>
              <a:rPr lang="en-US" altLang="zh-CN" sz="2400" dirty="0">
                <a:solidFill>
                  <a:schemeClr val="bg1">
                    <a:lumMod val="65000"/>
                  </a:schemeClr>
                </a:solidFill>
              </a:rPr>
              <a:t>Dimensional</a:t>
            </a:r>
            <a:r>
              <a:rPr lang="zh-CN" altLang="en-US" sz="2400" dirty="0">
                <a:solidFill>
                  <a:schemeClr val="bg1">
                    <a:lumMod val="65000"/>
                  </a:schemeClr>
                </a:solidFill>
              </a:rPr>
              <a:t> </a:t>
            </a:r>
            <a:r>
              <a:rPr lang="en-US" altLang="zh-CN" sz="2400" dirty="0">
                <a:solidFill>
                  <a:schemeClr val="bg1">
                    <a:lumMod val="65000"/>
                  </a:schemeClr>
                </a:solidFill>
              </a:rPr>
              <a:t>Matching</a:t>
            </a:r>
          </a:p>
          <a:p>
            <a:endParaRPr lang="en-US" altLang="zh-CN" sz="2400" dirty="0">
              <a:solidFill>
                <a:schemeClr val="bg1">
                  <a:lumMod val="65000"/>
                </a:schemeClr>
              </a:solidFill>
            </a:endParaRPr>
          </a:p>
          <a:p>
            <a:r>
              <a:rPr lang="en-US" altLang="zh-CN" sz="2400" dirty="0">
                <a:solidFill>
                  <a:schemeClr val="bg1">
                    <a:lumMod val="65000"/>
                  </a:schemeClr>
                </a:solidFill>
              </a:rPr>
              <a:t>Conclusion</a:t>
            </a:r>
            <a:r>
              <a:rPr lang="zh-CN" altLang="en-US" sz="2400" dirty="0">
                <a:solidFill>
                  <a:schemeClr val="bg1">
                    <a:lumMod val="65000"/>
                  </a:schemeClr>
                </a:solidFill>
              </a:rPr>
              <a:t> </a:t>
            </a:r>
            <a:r>
              <a:rPr lang="en-US" altLang="zh-CN" sz="2400" dirty="0">
                <a:solidFill>
                  <a:schemeClr val="bg1">
                    <a:lumMod val="65000"/>
                  </a:schemeClr>
                </a:solidFill>
              </a:rPr>
              <a:t>and</a:t>
            </a:r>
            <a:r>
              <a:rPr lang="zh-CN" altLang="en-US" sz="2400" dirty="0">
                <a:solidFill>
                  <a:schemeClr val="bg1">
                    <a:lumMod val="65000"/>
                  </a:schemeClr>
                </a:solidFill>
              </a:rPr>
              <a:t> </a:t>
            </a:r>
            <a:r>
              <a:rPr lang="en-US" altLang="zh-CN" sz="2400" dirty="0">
                <a:solidFill>
                  <a:schemeClr val="bg1">
                    <a:lumMod val="65000"/>
                  </a:schemeClr>
                </a:solidFill>
              </a:rPr>
              <a:t>Future</a:t>
            </a:r>
            <a:r>
              <a:rPr lang="zh-CN" altLang="en-US" sz="2400" dirty="0">
                <a:solidFill>
                  <a:schemeClr val="bg1">
                    <a:lumMod val="65000"/>
                  </a:schemeClr>
                </a:solidFill>
              </a:rPr>
              <a:t> </a:t>
            </a:r>
            <a:r>
              <a:rPr lang="en-US" altLang="zh-CN" sz="2400" dirty="0">
                <a:solidFill>
                  <a:schemeClr val="bg1">
                    <a:lumMod val="65000"/>
                  </a:schemeClr>
                </a:solidFill>
              </a:rPr>
              <a:t>Works</a:t>
            </a:r>
          </a:p>
          <a:p>
            <a:endParaRPr lang="en-US" altLang="zh-CN" dirty="0"/>
          </a:p>
          <a:p>
            <a:endParaRPr lang="en-US" dirty="0"/>
          </a:p>
        </p:txBody>
      </p:sp>
      <p:sp>
        <p:nvSpPr>
          <p:cNvPr id="3" name="Slide Number Placeholder 2">
            <a:extLst>
              <a:ext uri="{FF2B5EF4-FFF2-40B4-BE49-F238E27FC236}">
                <a16:creationId xmlns:a16="http://schemas.microsoft.com/office/drawing/2014/main" id="{9B8C3839-E298-9E41-8F0C-50CE9EAF23CE}"/>
              </a:ext>
            </a:extLst>
          </p:cNvPr>
          <p:cNvSpPr>
            <a:spLocks noGrp="1"/>
          </p:cNvSpPr>
          <p:nvPr>
            <p:ph type="sldNum" sz="quarter" idx="12"/>
          </p:nvPr>
        </p:nvSpPr>
        <p:spPr/>
        <p:txBody>
          <a:bodyPr/>
          <a:lstStyle/>
          <a:p>
            <a:r>
              <a:rPr lang="en-US" altLang="zh-CN" dirty="0"/>
              <a:t>1</a:t>
            </a:r>
            <a:endParaRPr lang="en-US" dirty="0"/>
          </a:p>
        </p:txBody>
      </p:sp>
      <p:sp>
        <p:nvSpPr>
          <p:cNvPr id="6" name="Footer Placeholder 5">
            <a:extLst>
              <a:ext uri="{FF2B5EF4-FFF2-40B4-BE49-F238E27FC236}">
                <a16:creationId xmlns:a16="http://schemas.microsoft.com/office/drawing/2014/main" id="{92ECEC40-AA50-3347-B6CA-C179AA4BF05C}"/>
              </a:ext>
            </a:extLst>
          </p:cNvPr>
          <p:cNvSpPr>
            <a:spLocks noGrp="1"/>
          </p:cNvSpPr>
          <p:nvPr>
            <p:ph type="ftr" sz="quarter" idx="11"/>
          </p:nvPr>
        </p:nvSpPr>
        <p:spPr/>
        <p:txBody>
          <a:bodyPr/>
          <a:lstStyle/>
          <a:p>
            <a:r>
              <a:rPr lang="en-US"/>
              <a:t>Outline</a:t>
            </a:r>
          </a:p>
        </p:txBody>
      </p:sp>
    </p:spTree>
    <p:extLst>
      <p:ext uri="{BB962C8B-B14F-4D97-AF65-F5344CB8AC3E}">
        <p14:creationId xmlns:p14="http://schemas.microsoft.com/office/powerpoint/2010/main" val="905942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49127"/>
            <a:ext cx="7658946" cy="523220"/>
          </a:xfrm>
          <a:prstGeom prst="rect">
            <a:avLst/>
          </a:prstGeom>
          <a:noFill/>
        </p:spPr>
        <p:txBody>
          <a:bodyPr wrap="square" rtlCol="0">
            <a:spAutoFit/>
          </a:bodyPr>
          <a:lstStyle/>
          <a:p>
            <a:r>
              <a:rPr lang="en-US" altLang="zh-CN" sz="2800" dirty="0">
                <a:solidFill>
                  <a:schemeClr val="accent2"/>
                </a:solidFill>
              </a:rPr>
              <a:t>Fisher</a:t>
            </a:r>
            <a:r>
              <a:rPr lang="zh-CN" altLang="en-US" sz="2800" dirty="0">
                <a:solidFill>
                  <a:schemeClr val="accent2"/>
                </a:solidFill>
              </a:rPr>
              <a:t> </a:t>
            </a:r>
            <a:r>
              <a:rPr lang="en-US" sz="2800" dirty="0">
                <a:solidFill>
                  <a:schemeClr val="accent2"/>
                </a:solidFill>
              </a:rPr>
              <a:t>Consistency</a:t>
            </a:r>
            <a:endParaRPr lang="en-US" sz="20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29B57A11-3B7B-4914-8256-ADC29990AE73}"/>
                  </a:ext>
                </a:extLst>
              </p:cNvPr>
              <p:cNvSpPr/>
              <p:nvPr/>
            </p:nvSpPr>
            <p:spPr>
              <a:xfrm>
                <a:off x="2437554" y="1021421"/>
                <a:ext cx="6586582" cy="1437958"/>
              </a:xfrm>
              <a:prstGeom prst="rect">
                <a:avLst/>
              </a:prstGeom>
            </p:spPr>
            <p:txBody>
              <a:bodyPr wrap="square">
                <a:spAutoFit/>
              </a:bodyPr>
              <a:lstStyle/>
              <a:p>
                <a:r>
                  <a:rPr lang="en-US" sz="2000" dirty="0">
                    <a:solidFill>
                      <a:srgbClr val="0F6FC6"/>
                    </a:solidFill>
                  </a:rPr>
                  <a:t>Consistency:</a:t>
                </a:r>
                <a:r>
                  <a:rPr lang="en-US" sz="1600" dirty="0">
                    <a:solidFill>
                      <a:schemeClr val="tx1">
                        <a:lumMod val="50000"/>
                        <a:lumOff val="50000"/>
                      </a:schemeClr>
                    </a:solidFill>
                  </a:rPr>
                  <a:t>(</a:t>
                </a:r>
                <a:r>
                  <a:rPr lang="en-US" altLang="zh-CN" sz="1600" dirty="0" err="1">
                    <a:solidFill>
                      <a:schemeClr val="tx1">
                        <a:lumMod val="50000"/>
                        <a:lumOff val="50000"/>
                      </a:schemeClr>
                    </a:solidFill>
                  </a:rPr>
                  <a:t>Fathony</a:t>
                </a:r>
                <a:r>
                  <a:rPr lang="en-US" sz="1600" dirty="0">
                    <a:solidFill>
                      <a:schemeClr val="tx1">
                        <a:lumMod val="50000"/>
                        <a:lumOff val="50000"/>
                      </a:schemeClr>
                    </a:solidFill>
                  </a:rPr>
                  <a:t>,</a:t>
                </a:r>
                <a:r>
                  <a:rPr lang="zh-CN" altLang="en-US" sz="1600" dirty="0">
                    <a:solidFill>
                      <a:schemeClr val="tx1">
                        <a:lumMod val="50000"/>
                        <a:lumOff val="50000"/>
                      </a:schemeClr>
                    </a:solidFill>
                  </a:rPr>
                  <a:t> </a:t>
                </a:r>
                <a:r>
                  <a:rPr lang="en-US" altLang="zh-CN" sz="1600" dirty="0">
                    <a:solidFill>
                      <a:schemeClr val="tx1">
                        <a:lumMod val="50000"/>
                        <a:lumOff val="50000"/>
                      </a:schemeClr>
                    </a:solidFill>
                  </a:rPr>
                  <a:t>2019</a:t>
                </a:r>
                <a:r>
                  <a:rPr lang="en-US" sz="1600" dirty="0">
                    <a:solidFill>
                      <a:schemeClr val="tx1">
                        <a:lumMod val="50000"/>
                        <a:lumOff val="50000"/>
                      </a:schemeClr>
                    </a:solidFill>
                  </a:rPr>
                  <a:t>)</a:t>
                </a:r>
              </a:p>
              <a:p>
                <a:br>
                  <a:rPr lang="en-US" sz="2000" dirty="0">
                    <a:solidFill>
                      <a:srgbClr val="0F6FC6"/>
                    </a:solidFill>
                  </a:rPr>
                </a:br>
                <a:br>
                  <a:rPr lang="en-US" sz="900" dirty="0">
                    <a:solidFill>
                      <a:srgbClr val="0F6FC6"/>
                    </a:solidFill>
                  </a:rPr>
                </a:br>
                <a:r>
                  <a:rPr lang="en-US" dirty="0">
                    <a:solidFill>
                      <a:schemeClr val="tx1">
                        <a:lumMod val="65000"/>
                        <a:lumOff val="35000"/>
                      </a:schemeClr>
                    </a:solidFill>
                  </a:rPr>
                  <a:t>	</a:t>
                </a:r>
                <a14:m>
                  <m:oMath xmlns:m="http://schemas.openxmlformats.org/officeDocument/2006/math">
                    <m:r>
                      <a:rPr lang="en-US" i="1">
                        <a:solidFill>
                          <a:schemeClr val="tx1">
                            <a:lumMod val="75000"/>
                            <a:lumOff val="25000"/>
                          </a:schemeClr>
                        </a:solidFill>
                        <a:latin typeface="Cambria Math" panose="02040503050406030204" pitchFamily="18" charset="0"/>
                        <a:ea typeface="Droid Serif"/>
                      </a:rPr>
                      <m:t>𝐴</m:t>
                    </m:r>
                    <m:sSubSup>
                      <m:sSubSupPr>
                        <m:ctrlPr>
                          <a:rPr lang="en-US" i="1">
                            <a:solidFill>
                              <a:schemeClr val="tx1">
                                <a:lumMod val="75000"/>
                                <a:lumOff val="25000"/>
                              </a:schemeClr>
                            </a:solidFill>
                            <a:latin typeface="Cambria Math" panose="02040503050406030204" pitchFamily="18" charset="0"/>
                            <a:ea typeface="Droid Serif"/>
                          </a:rPr>
                        </m:ctrlPr>
                      </m:sSubSupPr>
                      <m:e>
                        <m:r>
                          <a:rPr lang="en-US" i="1">
                            <a:solidFill>
                              <a:schemeClr val="tx1">
                                <a:lumMod val="75000"/>
                                <a:lumOff val="25000"/>
                              </a:schemeClr>
                            </a:solidFill>
                            <a:latin typeface="Cambria Math" panose="02040503050406030204" pitchFamily="18" charset="0"/>
                            <a:ea typeface="Droid Serif"/>
                          </a:rPr>
                          <m:t>𝐿</m:t>
                        </m:r>
                      </m:e>
                      <m:sub>
                        <m:sSub>
                          <m:sSubPr>
                            <m:ctrlPr>
                              <a:rPr lang="en-US" i="1" smtClean="0">
                                <a:solidFill>
                                  <a:schemeClr val="tx1">
                                    <a:lumMod val="75000"/>
                                    <a:lumOff val="25000"/>
                                  </a:schemeClr>
                                </a:solidFill>
                                <a:latin typeface="Cambria Math" panose="02040503050406030204" pitchFamily="18" charset="0"/>
                              </a:rPr>
                            </m:ctrlPr>
                          </m:sSubPr>
                          <m:e>
                            <m:r>
                              <a:rPr lang="en-US" altLang="zh-CN" b="0" i="1" smtClean="0">
                                <a:solidFill>
                                  <a:schemeClr val="tx1">
                                    <a:lumMod val="75000"/>
                                    <a:lumOff val="25000"/>
                                  </a:schemeClr>
                                </a:solidFill>
                                <a:latin typeface="Cambria Math" panose="02040503050406030204" pitchFamily="18" charset="0"/>
                              </a:rPr>
                              <m:t>𝑓</m:t>
                            </m:r>
                          </m:e>
                          <m:sub>
                            <m:r>
                              <a:rPr lang="en-US" i="1" smtClean="0">
                                <a:solidFill>
                                  <a:schemeClr val="tx1">
                                    <a:lumMod val="75000"/>
                                    <a:lumOff val="25000"/>
                                  </a:schemeClr>
                                </a:solidFill>
                                <a:latin typeface="Cambria Math" panose="02040503050406030204" pitchFamily="18" charset="0"/>
                                <a:ea typeface="Cambria Math" panose="02040503050406030204" pitchFamily="18" charset="0"/>
                              </a:rPr>
                              <m:t>𝜃</m:t>
                            </m:r>
                          </m:sub>
                        </m:sSub>
                      </m:sub>
                      <m:sup/>
                    </m:sSubSup>
                    <m:r>
                      <a:rPr lang="en-US" i="1" baseline="30000">
                        <a:solidFill>
                          <a:schemeClr val="tx1">
                            <a:lumMod val="75000"/>
                            <a:lumOff val="25000"/>
                          </a:schemeClr>
                        </a:solidFill>
                        <a:latin typeface="Cambria Math" panose="02040503050406030204" pitchFamily="18" charset="0"/>
                        <a:ea typeface="Droid Serif"/>
                      </a:rPr>
                      <m:t>  </m:t>
                    </m:r>
                  </m:oMath>
                </a14:m>
                <a:r>
                  <a:rPr lang="en-US" dirty="0">
                    <a:solidFill>
                      <a:schemeClr val="tx1">
                        <a:lumMod val="65000"/>
                        <a:lumOff val="35000"/>
                      </a:schemeClr>
                    </a:solidFill>
                  </a:rPr>
                  <a:t>also minimizes the loss in ideal case.</a:t>
                </a:r>
              </a:p>
              <a:p>
                <a:r>
                  <a:rPr lang="en-US" dirty="0">
                    <a:solidFill>
                      <a:schemeClr val="tx1">
                        <a:lumMod val="65000"/>
                        <a:lumOff val="35000"/>
                      </a:schemeClr>
                    </a:solidFill>
                  </a:rPr>
                  <a:t>       argmax of </a:t>
                </a:r>
                <a14:m>
                  <m:oMath xmlns:m="http://schemas.openxmlformats.org/officeDocument/2006/math">
                    <m:r>
                      <a:rPr lang="en-US" i="1">
                        <a:solidFill>
                          <a:schemeClr val="tx1">
                            <a:lumMod val="65000"/>
                            <a:lumOff val="35000"/>
                          </a:schemeClr>
                        </a:solidFill>
                        <a:latin typeface="Cambria Math" panose="02040503050406030204" pitchFamily="18" charset="0"/>
                      </a:rPr>
                      <m:t>𝑓</m:t>
                    </m:r>
                  </m:oMath>
                </a14:m>
                <a:r>
                  <a:rPr lang="en-US" dirty="0">
                    <a:solidFill>
                      <a:schemeClr val="tx1">
                        <a:lumMod val="65000"/>
                        <a:lumOff val="35000"/>
                      </a:schemeClr>
                    </a:solidFill>
                  </a:rPr>
                  <a:t> is in the </a:t>
                </a:r>
                <a:r>
                  <a:rPr lang="en-US" dirty="0">
                    <a:solidFill>
                      <a:schemeClr val="tx2"/>
                    </a:solidFill>
                  </a:rPr>
                  <a:t>Bayes optimal responses</a:t>
                </a:r>
              </a:p>
            </p:txBody>
          </p:sp>
        </mc:Choice>
        <mc:Fallback xmlns="">
          <p:sp>
            <p:nvSpPr>
              <p:cNvPr id="22" name="Rectangle 21">
                <a:extLst>
                  <a:ext uri="{FF2B5EF4-FFF2-40B4-BE49-F238E27FC236}">
                    <a16:creationId xmlns:a16="http://schemas.microsoft.com/office/drawing/2014/main" id="{29B57A11-3B7B-4914-8256-ADC29990AE73}"/>
                  </a:ext>
                </a:extLst>
              </p:cNvPr>
              <p:cNvSpPr>
                <a:spLocks noRot="1" noChangeAspect="1" noMove="1" noResize="1" noEditPoints="1" noAdjustHandles="1" noChangeArrowheads="1" noChangeShapeType="1" noTextEdit="1"/>
              </p:cNvSpPr>
              <p:nvPr/>
            </p:nvSpPr>
            <p:spPr>
              <a:xfrm>
                <a:off x="2437554" y="1021421"/>
                <a:ext cx="6586582" cy="1437958"/>
              </a:xfrm>
              <a:prstGeom prst="rect">
                <a:avLst/>
              </a:prstGeom>
              <a:blipFill>
                <a:blip r:embed="rId3"/>
                <a:stretch>
                  <a:fillRect l="-1156" t="-1739" b="-52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451F9F0-0A30-F14F-B22D-855AE774D23B}"/>
              </a:ext>
            </a:extLst>
          </p:cNvPr>
          <p:cNvSpPr>
            <a:spLocks noGrp="1"/>
          </p:cNvSpPr>
          <p:nvPr>
            <p:ph type="sldNum" sz="quarter" idx="12"/>
          </p:nvPr>
        </p:nvSpPr>
        <p:spPr/>
        <p:txBody>
          <a:bodyPr/>
          <a:lstStyle/>
          <a:p>
            <a:fld id="{C0F2A647-71D5-4304-8070-CBC681FF56EE}" type="slidenum">
              <a:rPr lang="en-US" smtClean="0"/>
              <a:t>19</a:t>
            </a:fld>
            <a:endParaRPr lang="en-US" dirty="0"/>
          </a:p>
        </p:txBody>
      </p:sp>
      <p:pic>
        <p:nvPicPr>
          <p:cNvPr id="9" name="Picture 8">
            <a:extLst>
              <a:ext uri="{FF2B5EF4-FFF2-40B4-BE49-F238E27FC236}">
                <a16:creationId xmlns:a16="http://schemas.microsoft.com/office/drawing/2014/main" id="{A290427D-0BF7-CE41-92AC-E7E20CFE67AE}"/>
              </a:ext>
            </a:extLst>
          </p:cNvPr>
          <p:cNvPicPr>
            <a:picLocks noChangeAspect="1"/>
          </p:cNvPicPr>
          <p:nvPr/>
        </p:nvPicPr>
        <p:blipFill>
          <a:blip r:embed="rId4"/>
          <a:stretch>
            <a:fillRect/>
          </a:stretch>
        </p:blipFill>
        <p:spPr>
          <a:xfrm>
            <a:off x="3372291" y="2692769"/>
            <a:ext cx="6586583" cy="858459"/>
          </a:xfrm>
          <a:prstGeom prst="rect">
            <a:avLst/>
          </a:prstGeom>
        </p:spPr>
      </p:pic>
      <p:sp>
        <p:nvSpPr>
          <p:cNvPr id="16" name="Rectangle 15">
            <a:extLst>
              <a:ext uri="{FF2B5EF4-FFF2-40B4-BE49-F238E27FC236}">
                <a16:creationId xmlns:a16="http://schemas.microsoft.com/office/drawing/2014/main" id="{7D595F76-F712-A048-A1A4-FC92B00E6214}"/>
              </a:ext>
            </a:extLst>
          </p:cNvPr>
          <p:cNvSpPr/>
          <p:nvPr/>
        </p:nvSpPr>
        <p:spPr>
          <a:xfrm>
            <a:off x="2437553" y="3784618"/>
            <a:ext cx="6586582" cy="707886"/>
          </a:xfrm>
          <a:prstGeom prst="rect">
            <a:avLst/>
          </a:prstGeom>
        </p:spPr>
        <p:txBody>
          <a:bodyPr wrap="square">
            <a:spAutoFit/>
          </a:bodyPr>
          <a:lstStyle/>
          <a:p>
            <a:r>
              <a:rPr lang="en-US" altLang="zh-CN" sz="2000" dirty="0">
                <a:solidFill>
                  <a:srgbClr val="7030A0"/>
                </a:solidFill>
              </a:rPr>
              <a:t>Theorem:</a:t>
            </a:r>
            <a:r>
              <a:rPr lang="en-US" sz="1600" dirty="0">
                <a:solidFill>
                  <a:schemeClr val="tx1">
                    <a:lumMod val="50000"/>
                    <a:lumOff val="50000"/>
                  </a:schemeClr>
                </a:solidFill>
              </a:rPr>
              <a:t>(</a:t>
            </a:r>
            <a:r>
              <a:rPr lang="en-US" altLang="zh-CN" sz="1600" dirty="0" err="1">
                <a:solidFill>
                  <a:schemeClr val="tx1">
                    <a:lumMod val="50000"/>
                    <a:lumOff val="50000"/>
                  </a:schemeClr>
                </a:solidFill>
              </a:rPr>
              <a:t>Fathony</a:t>
            </a:r>
            <a:r>
              <a:rPr lang="en-US" sz="1600" dirty="0">
                <a:solidFill>
                  <a:schemeClr val="tx1">
                    <a:lumMod val="50000"/>
                    <a:lumOff val="50000"/>
                  </a:schemeClr>
                </a:solidFill>
              </a:rPr>
              <a:t>, </a:t>
            </a:r>
            <a:r>
              <a:rPr lang="en-US" altLang="zh-CN" sz="1600" dirty="0">
                <a:solidFill>
                  <a:schemeClr val="tx1">
                    <a:lumMod val="50000"/>
                    <a:lumOff val="50000"/>
                  </a:schemeClr>
                </a:solidFill>
              </a:rPr>
              <a:t>2019</a:t>
            </a:r>
            <a:r>
              <a:rPr lang="en-US" sz="1600" dirty="0">
                <a:solidFill>
                  <a:schemeClr val="tx1">
                    <a:lumMod val="50000"/>
                    <a:lumOff val="50000"/>
                  </a:schemeClr>
                </a:solidFill>
              </a:rPr>
              <a:t>)</a:t>
            </a:r>
          </a:p>
          <a:p>
            <a:endParaRPr lang="en-US" sz="2000" dirty="0">
              <a:solidFill>
                <a:srgbClr val="7030A0"/>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9232215-F2C5-1348-AB5F-D7C8B56AC058}"/>
                  </a:ext>
                </a:extLst>
              </p:cNvPr>
              <p:cNvSpPr txBox="1"/>
              <p:nvPr/>
            </p:nvSpPr>
            <p:spPr>
              <a:xfrm>
                <a:off x="2835965" y="4447475"/>
                <a:ext cx="7260535" cy="1222579"/>
              </a:xfrm>
              <a:prstGeom prst="rect">
                <a:avLst/>
              </a:prstGeom>
              <a:noFill/>
            </p:spPr>
            <p:txBody>
              <a:bodyPr wrap="square" rtlCol="0">
                <a:spAutoFit/>
              </a:bodyPr>
              <a:lstStyle/>
              <a:p>
                <a:r>
                  <a:rPr lang="en-US" dirty="0"/>
                  <a:t>In standard prediction setting, suppose </a:t>
                </a:r>
                <a14:m>
                  <m:oMath xmlns:m="http://schemas.openxmlformats.org/officeDocument/2006/math">
                    <m:r>
                      <m:rPr>
                        <m:nor/>
                      </m:rPr>
                      <a:rPr lang="en-US" i="0" dirty="0" smtClean="0">
                        <a:solidFill>
                          <a:srgbClr val="FF0000"/>
                        </a:solidFill>
                        <a:latin typeface="Cambria Math" panose="02040503050406030204" pitchFamily="18" charset="0"/>
                      </a:rPr>
                      <m:t>l</m:t>
                    </m:r>
                    <m:r>
                      <m:rPr>
                        <m:nor/>
                      </m:rPr>
                      <a:rPr lang="en-US" altLang="zh-CN" b="0" i="0" dirty="0" smtClean="0">
                        <a:solidFill>
                          <a:srgbClr val="FF0000"/>
                        </a:solidFill>
                        <a:latin typeface="Cambria Math" panose="02040503050406030204" pitchFamily="18" charset="0"/>
                      </a:rPr>
                      <m:t>oss</m:t>
                    </m:r>
                    <m:d>
                      <m:dPr>
                        <m:ctrlPr>
                          <a:rPr lang="en-US" altLang="zh-CN" b="0" i="1" dirty="0" smtClean="0">
                            <a:solidFill>
                              <a:srgbClr val="FF0000"/>
                            </a:solidFill>
                            <a:latin typeface="Cambria Math" panose="02040503050406030204" pitchFamily="18" charset="0"/>
                          </a:rPr>
                        </m:ctrlPr>
                      </m:dPr>
                      <m:e>
                        <m:r>
                          <a:rPr lang="en-US" altLang="zh-CN" b="0" i="1" dirty="0" smtClean="0">
                            <a:solidFill>
                              <a:srgbClr val="FF0000"/>
                            </a:solidFill>
                            <a:latin typeface="Cambria Math" panose="02040503050406030204" pitchFamily="18" charset="0"/>
                          </a:rPr>
                          <m:t>𝑦</m:t>
                        </m:r>
                        <m:r>
                          <a:rPr lang="en-US" altLang="zh-CN" b="0" i="1" dirty="0" smtClean="0">
                            <a:solidFill>
                              <a:srgbClr val="FF0000"/>
                            </a:solidFill>
                            <a:latin typeface="Cambria Math" panose="02040503050406030204" pitchFamily="18" charset="0"/>
                          </a:rPr>
                          <m:t>,</m:t>
                        </m:r>
                        <m:r>
                          <a:rPr lang="en-US" altLang="zh-CN" b="0" i="1" dirty="0" smtClean="0">
                            <a:solidFill>
                              <a:srgbClr val="FF0000"/>
                            </a:solidFill>
                            <a:latin typeface="Cambria Math" panose="02040503050406030204" pitchFamily="18" charset="0"/>
                          </a:rPr>
                          <m:t>𝑦</m:t>
                        </m:r>
                      </m:e>
                    </m:d>
                    <m:r>
                      <a:rPr lang="en-US" altLang="zh-CN" b="0" i="1" dirty="0" smtClean="0">
                        <a:solidFill>
                          <a:srgbClr val="FF0000"/>
                        </a:solidFill>
                        <a:latin typeface="Cambria Math" panose="02040503050406030204" pitchFamily="18" charset="0"/>
                      </a:rPr>
                      <m:t>&lt;</m:t>
                    </m:r>
                    <m:r>
                      <m:rPr>
                        <m:nor/>
                      </m:rPr>
                      <a:rPr lang="en-US" altLang="zh-CN" b="0" i="0" dirty="0" smtClean="0">
                        <a:solidFill>
                          <a:srgbClr val="FF0000"/>
                        </a:solidFill>
                        <a:latin typeface="Cambria Math" panose="02040503050406030204" pitchFamily="18" charset="0"/>
                      </a:rPr>
                      <m:t>loss</m:t>
                    </m:r>
                    <m:d>
                      <m:dPr>
                        <m:ctrlPr>
                          <a:rPr lang="en-US" altLang="zh-CN" b="0" i="1" dirty="0" smtClean="0">
                            <a:solidFill>
                              <a:srgbClr val="FF0000"/>
                            </a:solidFill>
                            <a:latin typeface="Cambria Math" panose="02040503050406030204" pitchFamily="18" charset="0"/>
                          </a:rPr>
                        </m:ctrlPr>
                      </m:dPr>
                      <m:e>
                        <m:sSup>
                          <m:sSupPr>
                            <m:ctrlPr>
                              <a:rPr lang="en-US" altLang="zh-CN" b="0" i="1" dirty="0" smtClean="0">
                                <a:solidFill>
                                  <a:srgbClr val="FF0000"/>
                                </a:solidFill>
                                <a:latin typeface="Cambria Math" panose="02040503050406030204" pitchFamily="18" charset="0"/>
                              </a:rPr>
                            </m:ctrlPr>
                          </m:sSupPr>
                          <m:e>
                            <m:r>
                              <a:rPr lang="en-US" altLang="zh-CN" b="0" i="1" dirty="0" smtClean="0">
                                <a:solidFill>
                                  <a:srgbClr val="FF0000"/>
                                </a:solidFill>
                                <a:latin typeface="Cambria Math" panose="02040503050406030204" pitchFamily="18" charset="0"/>
                              </a:rPr>
                              <m:t>𝑦</m:t>
                            </m:r>
                          </m:e>
                          <m:sup>
                            <m:r>
                              <a:rPr lang="en-US" altLang="zh-CN" b="0" i="1" dirty="0" smtClean="0">
                                <a:solidFill>
                                  <a:srgbClr val="FF0000"/>
                                </a:solidFill>
                                <a:latin typeface="Cambria Math" panose="02040503050406030204" pitchFamily="18" charset="0"/>
                              </a:rPr>
                              <m:t>′</m:t>
                            </m:r>
                          </m:sup>
                        </m:sSup>
                        <m:r>
                          <a:rPr lang="en-US" altLang="zh-CN" b="0" i="1" dirty="0" smtClean="0">
                            <a:solidFill>
                              <a:srgbClr val="FF0000"/>
                            </a:solidFill>
                            <a:latin typeface="Cambria Math" panose="02040503050406030204" pitchFamily="18" charset="0"/>
                          </a:rPr>
                          <m:t>,</m:t>
                        </m:r>
                        <m:r>
                          <a:rPr lang="en-US" altLang="zh-CN" b="0" i="1" dirty="0" smtClean="0">
                            <a:solidFill>
                              <a:srgbClr val="FF0000"/>
                            </a:solidFill>
                            <a:latin typeface="Cambria Math" panose="02040503050406030204" pitchFamily="18" charset="0"/>
                          </a:rPr>
                          <m:t>𝑦</m:t>
                        </m:r>
                      </m:e>
                    </m:d>
                  </m:oMath>
                </a14:m>
                <a:r>
                  <a:rPr lang="zh-CN" altLang="en-US" dirty="0">
                    <a:solidFill>
                      <a:srgbClr val="FF0000"/>
                    </a:solidFill>
                  </a:rPr>
                  <a:t> </a:t>
                </a:r>
                <a:r>
                  <a:rPr lang="en-US" altLang="zh-CN" dirty="0">
                    <a:solidFill>
                      <a:srgbClr val="FF0000"/>
                    </a:solidFill>
                  </a:rPr>
                  <a:t>for</a:t>
                </a:r>
                <a:r>
                  <a:rPr lang="zh-CN" altLang="en-US" dirty="0">
                    <a:solidFill>
                      <a:srgbClr val="FF0000"/>
                    </a:solidFill>
                  </a:rPr>
                  <a:t> </a:t>
                </a:r>
                <a:r>
                  <a:rPr lang="en-US" altLang="zh-CN" dirty="0">
                    <a:solidFill>
                      <a:srgbClr val="FF0000"/>
                    </a:solidFill>
                  </a:rPr>
                  <a:t>all</a:t>
                </a:r>
                <a:r>
                  <a:rPr lang="zh-CN" altLang="en-US" dirty="0">
                    <a:solidFill>
                      <a:srgbClr val="FF0000"/>
                    </a:solidFill>
                  </a:rPr>
                  <a:t> </a:t>
                </a:r>
                <a14:m>
                  <m:oMath xmlns:m="http://schemas.openxmlformats.org/officeDocument/2006/math">
                    <m:r>
                      <a:rPr lang="en-US" altLang="zh-CN" b="0" i="1" smtClean="0">
                        <a:solidFill>
                          <a:srgbClr val="FF0000"/>
                        </a:solidFill>
                        <a:latin typeface="Cambria Math" panose="02040503050406030204" pitchFamily="18" charset="0"/>
                      </a:rPr>
                      <m:t>𝑦</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𝑦</m:t>
                    </m:r>
                  </m:oMath>
                </a14:m>
                <a:r>
                  <a:rPr lang="en-US" altLang="zh-CN" dirty="0"/>
                  <a:t>.</a:t>
                </a:r>
                <a:r>
                  <a:rPr lang="zh-CN" altLang="en-US" dirty="0"/>
                  <a:t> </a:t>
                </a:r>
                <a:r>
                  <a:rPr lang="en-US" altLang="zh-CN" dirty="0"/>
                  <a:t>Then</a:t>
                </a:r>
                <a:r>
                  <a:rPr lang="zh-CN" altLang="en-US" dirty="0"/>
                  <a:t> </a:t>
                </a:r>
                <a:r>
                  <a:rPr lang="en-US" altLang="zh-CN" dirty="0"/>
                  <a:t>the</a:t>
                </a:r>
                <a:r>
                  <a:rPr lang="zh-CN" altLang="en-US" dirty="0"/>
                  <a:t> </a:t>
                </a:r>
                <a:r>
                  <a:rPr lang="en-US" altLang="zh-CN" dirty="0"/>
                  <a:t>adversarial</a:t>
                </a:r>
                <a:r>
                  <a:rPr lang="zh-CN" altLang="en-US" dirty="0"/>
                  <a:t> </a:t>
                </a:r>
                <a:r>
                  <a:rPr lang="en-US" altLang="zh-CN" dirty="0"/>
                  <a:t>surrogate</a:t>
                </a:r>
                <a:r>
                  <a:rPr lang="zh-CN" altLang="en-US" dirty="0"/>
                  <a:t> </a:t>
                </a:r>
                <a:r>
                  <a:rPr lang="en-US" altLang="zh-CN" dirty="0">
                    <a:solidFill>
                      <a:srgbClr val="FF0000"/>
                    </a:solidFill>
                  </a:rPr>
                  <a:t>loss</a:t>
                </a:r>
                <a:r>
                  <a:rPr lang="zh-CN" altLang="en-US" dirty="0">
                    <a:solidFill>
                      <a:srgbClr val="FF0000"/>
                    </a:solidFill>
                  </a:rPr>
                  <a:t> </a:t>
                </a:r>
                <a14:m>
                  <m:oMath xmlns:m="http://schemas.openxmlformats.org/officeDocument/2006/math">
                    <m:sSub>
                      <m:sSubPr>
                        <m:ctrlPr>
                          <a:rPr lang="en-US" altLang="zh-CN" b="0" i="1" smtClean="0">
                            <a:solidFill>
                              <a:srgbClr val="FF0000"/>
                            </a:solidFill>
                            <a:latin typeface="Cambria Math" panose="02040503050406030204" pitchFamily="18" charset="0"/>
                          </a:rPr>
                        </m:ctrlPr>
                      </m:sSubPr>
                      <m:e>
                        <m:r>
                          <m:rPr>
                            <m:nor/>
                          </m:rPr>
                          <a:rPr lang="en-US" altLang="zh-CN" i="0">
                            <a:solidFill>
                              <a:srgbClr val="FF0000"/>
                            </a:solidFill>
                            <a:latin typeface="Cambria Math" panose="02040503050406030204" pitchFamily="18" charset="0"/>
                          </a:rPr>
                          <m:t>AL</m:t>
                        </m:r>
                      </m:e>
                      <m:sub>
                        <m:r>
                          <a:rPr lang="en-US" altLang="zh-CN" b="0" i="1" smtClean="0">
                            <a:solidFill>
                              <a:srgbClr val="FF0000"/>
                            </a:solidFill>
                            <a:latin typeface="Cambria Math" panose="02040503050406030204" pitchFamily="18" charset="0"/>
                          </a:rPr>
                          <m:t>𝑓</m:t>
                        </m:r>
                      </m:sub>
                    </m:sSub>
                  </m:oMath>
                </a14:m>
                <a:r>
                  <a:rPr lang="zh-CN" altLang="en-US" dirty="0">
                    <a:solidFill>
                      <a:srgbClr val="FF0000"/>
                    </a:solidFill>
                  </a:rPr>
                  <a:t> </a:t>
                </a:r>
                <a:r>
                  <a:rPr lang="en-US" altLang="zh-CN" dirty="0">
                    <a:solidFill>
                      <a:srgbClr val="FF0000"/>
                    </a:solidFill>
                  </a:rPr>
                  <a:t>is</a:t>
                </a:r>
                <a:r>
                  <a:rPr lang="zh-CN" altLang="en-US" dirty="0">
                    <a:solidFill>
                      <a:srgbClr val="FF0000"/>
                    </a:solidFill>
                  </a:rPr>
                  <a:t> </a:t>
                </a:r>
                <a:r>
                  <a:rPr lang="en-US" altLang="zh-CN" dirty="0">
                    <a:solidFill>
                      <a:srgbClr val="FF0000"/>
                    </a:solidFill>
                  </a:rPr>
                  <a:t>Fisher</a:t>
                </a:r>
                <a:r>
                  <a:rPr lang="zh-CN" altLang="en-US" dirty="0">
                    <a:solidFill>
                      <a:srgbClr val="FF0000"/>
                    </a:solidFill>
                  </a:rPr>
                  <a:t> </a:t>
                </a:r>
                <a:r>
                  <a:rPr lang="en-US" altLang="zh-CN" dirty="0">
                    <a:solidFill>
                      <a:srgbClr val="FF0000"/>
                    </a:solidFill>
                  </a:rPr>
                  <a:t>consistent</a:t>
                </a:r>
                <a:r>
                  <a:rPr lang="zh-CN" altLang="en-US" dirty="0">
                    <a:solidFill>
                      <a:srgbClr val="FF0000"/>
                    </a:solidFill>
                  </a:rPr>
                  <a:t> </a:t>
                </a:r>
                <a:r>
                  <a:rPr lang="en-US" altLang="zh-CN" dirty="0"/>
                  <a:t>if</a:t>
                </a:r>
                <a:r>
                  <a:rPr lang="zh-CN" altLang="en-US" dirty="0"/>
                  <a:t> </a:t>
                </a:r>
                <a14:m>
                  <m:oMath xmlns:m="http://schemas.openxmlformats.org/officeDocument/2006/math">
                    <m:r>
                      <a:rPr lang="en-US" altLang="zh-CN" b="0" i="1" smtClean="0">
                        <a:solidFill>
                          <a:srgbClr val="FFC000"/>
                        </a:solidFill>
                        <a:latin typeface="Cambria Math" panose="02040503050406030204" pitchFamily="18" charset="0"/>
                      </a:rPr>
                      <m:t>𝑓</m:t>
                    </m:r>
                    <m:r>
                      <a:rPr lang="zh-CN" altLang="en-US" b="0" i="1" smtClean="0">
                        <a:solidFill>
                          <a:srgbClr val="FFC000"/>
                        </a:solidFill>
                        <a:latin typeface="Cambria Math" panose="02040503050406030204" pitchFamily="18" charset="0"/>
                      </a:rPr>
                      <m:t> </m:t>
                    </m:r>
                  </m:oMath>
                </a14:m>
                <a:r>
                  <a:rPr lang="en-US" altLang="zh-CN" dirty="0">
                    <a:solidFill>
                      <a:srgbClr val="FFC000"/>
                    </a:solidFill>
                  </a:rPr>
                  <a:t>is</a:t>
                </a:r>
                <a:r>
                  <a:rPr lang="zh-CN" altLang="en-US" dirty="0">
                    <a:solidFill>
                      <a:srgbClr val="FFC000"/>
                    </a:solidFill>
                  </a:rPr>
                  <a:t> </a:t>
                </a:r>
                <a:r>
                  <a:rPr lang="en-US" altLang="zh-CN" dirty="0">
                    <a:solidFill>
                      <a:srgbClr val="FFC000"/>
                    </a:solidFill>
                  </a:rPr>
                  <a:t>optimized</a:t>
                </a:r>
                <a:r>
                  <a:rPr lang="zh-CN" altLang="en-US" dirty="0">
                    <a:solidFill>
                      <a:srgbClr val="FFC000"/>
                    </a:solidFill>
                  </a:rPr>
                  <a:t> </a:t>
                </a:r>
                <a:r>
                  <a:rPr lang="en-US" altLang="zh-CN" dirty="0">
                    <a:solidFill>
                      <a:srgbClr val="FFC000"/>
                    </a:solidFill>
                  </a:rPr>
                  <a:t>over</a:t>
                </a:r>
                <a:r>
                  <a:rPr lang="zh-CN" altLang="en-US" dirty="0">
                    <a:solidFill>
                      <a:srgbClr val="FFC000"/>
                    </a:solidFill>
                  </a:rPr>
                  <a:t> </a:t>
                </a:r>
                <a:r>
                  <a:rPr lang="en-US" altLang="zh-CN" dirty="0">
                    <a:solidFill>
                      <a:srgbClr val="FFC000"/>
                    </a:solidFill>
                  </a:rPr>
                  <a:t>all</a:t>
                </a:r>
                <a:r>
                  <a:rPr lang="zh-CN" altLang="en-US" dirty="0">
                    <a:solidFill>
                      <a:srgbClr val="FFC000"/>
                    </a:solidFill>
                  </a:rPr>
                  <a:t> </a:t>
                </a:r>
                <a:r>
                  <a:rPr lang="en-US" altLang="zh-CN" dirty="0">
                    <a:solidFill>
                      <a:srgbClr val="FFC000"/>
                    </a:solidFill>
                  </a:rPr>
                  <a:t>measurable</a:t>
                </a:r>
                <a:r>
                  <a:rPr lang="zh-CN" altLang="en-US" dirty="0">
                    <a:solidFill>
                      <a:srgbClr val="FFC000"/>
                    </a:solidFill>
                  </a:rPr>
                  <a:t> </a:t>
                </a:r>
                <a:r>
                  <a:rPr lang="en-US" altLang="zh-CN" dirty="0">
                    <a:solidFill>
                      <a:srgbClr val="FFC000"/>
                    </a:solidFill>
                  </a:rPr>
                  <a:t>functions</a:t>
                </a:r>
                <a:r>
                  <a:rPr lang="zh-CN" altLang="en-US" dirty="0"/>
                  <a:t> </a:t>
                </a:r>
                <a:r>
                  <a:rPr lang="en-US" dirty="0"/>
                  <a:t>and </a:t>
                </a:r>
                <a:r>
                  <a:rPr lang="zh-CN" altLang="en-US" dirty="0"/>
                  <a:t> </a:t>
                </a:r>
                <a:r>
                  <a:rPr lang="zh-CN" altLang="en-US" dirty="0">
                    <a:solidFill>
                      <a:srgbClr val="FFC000"/>
                    </a:solidFill>
                  </a:rPr>
                  <a:t>   </a:t>
                </a:r>
                <a:r>
                  <a:rPr lang="en-US" dirty="0">
                    <a:solidFill>
                      <a:srgbClr val="7030A0"/>
                    </a:solidFill>
                  </a:rPr>
                  <a:t>is a singleton</a:t>
                </a:r>
                <a:r>
                  <a:rPr lang="zh-CN" altLang="en-US" dirty="0">
                    <a:solidFill>
                      <a:srgbClr val="7030A0"/>
                    </a:solidFill>
                  </a:rPr>
                  <a:t> </a:t>
                </a:r>
                <a:r>
                  <a:rPr lang="en-US" altLang="zh-CN" dirty="0"/>
                  <a:t>(i.e.</a:t>
                </a:r>
                <a:r>
                  <a:rPr lang="zh-CN" altLang="en-US" dirty="0"/>
                  <a:t> </a:t>
                </a:r>
                <a:r>
                  <a:rPr lang="en-US" altLang="zh-CN" dirty="0"/>
                  <a:t>optimal</a:t>
                </a:r>
                <a:r>
                  <a:rPr lang="zh-CN" altLang="en-US" dirty="0"/>
                  <a:t> </a:t>
                </a:r>
                <a:r>
                  <a:rPr lang="en-US" altLang="zh-CN" dirty="0"/>
                  <a:t>solution</a:t>
                </a:r>
                <a:r>
                  <a:rPr lang="zh-CN" altLang="en-US" dirty="0"/>
                  <a:t> </a:t>
                </a:r>
                <a:r>
                  <a:rPr lang="en-US" altLang="zh-CN" dirty="0"/>
                  <a:t>is</a:t>
                </a:r>
                <a:r>
                  <a:rPr lang="zh-CN" altLang="en-US" dirty="0"/>
                  <a:t> </a:t>
                </a:r>
                <a:r>
                  <a:rPr lang="en-US" altLang="zh-CN" dirty="0"/>
                  <a:t>unique)</a:t>
                </a:r>
                <a:r>
                  <a:rPr lang="en-US" dirty="0"/>
                  <a:t>.</a:t>
                </a:r>
              </a:p>
            </p:txBody>
          </p:sp>
        </mc:Choice>
        <mc:Fallback xmlns="">
          <p:sp>
            <p:nvSpPr>
              <p:cNvPr id="17" name="TextBox 16">
                <a:extLst>
                  <a:ext uri="{FF2B5EF4-FFF2-40B4-BE49-F238E27FC236}">
                    <a16:creationId xmlns:a16="http://schemas.microsoft.com/office/drawing/2014/main" id="{19232215-F2C5-1348-AB5F-D7C8B56AC058}"/>
                  </a:ext>
                </a:extLst>
              </p:cNvPr>
              <p:cNvSpPr txBox="1">
                <a:spLocks noRot="1" noChangeAspect="1" noMove="1" noResize="1" noEditPoints="1" noAdjustHandles="1" noChangeArrowheads="1" noChangeShapeType="1" noTextEdit="1"/>
              </p:cNvSpPr>
              <p:nvPr/>
            </p:nvSpPr>
            <p:spPr>
              <a:xfrm>
                <a:off x="2835965" y="4447475"/>
                <a:ext cx="7260535" cy="1222579"/>
              </a:xfrm>
              <a:prstGeom prst="rect">
                <a:avLst/>
              </a:prstGeom>
              <a:blipFill>
                <a:blip r:embed="rId5"/>
                <a:stretch>
                  <a:fillRect l="-524" t="-1031" b="-7216"/>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02D58B4C-5AFF-0A42-BE0A-D817318AFF76}"/>
              </a:ext>
            </a:extLst>
          </p:cNvPr>
          <p:cNvPicPr>
            <a:picLocks noChangeAspect="1"/>
          </p:cNvPicPr>
          <p:nvPr/>
        </p:nvPicPr>
        <p:blipFill>
          <a:blip r:embed="rId6"/>
          <a:stretch>
            <a:fillRect/>
          </a:stretch>
        </p:blipFill>
        <p:spPr>
          <a:xfrm>
            <a:off x="7047636" y="5167186"/>
            <a:ext cx="210270" cy="178729"/>
          </a:xfrm>
          <a:prstGeom prst="rect">
            <a:avLst/>
          </a:prstGeom>
        </p:spPr>
      </p:pic>
      <p:sp>
        <p:nvSpPr>
          <p:cNvPr id="2" name="Footer Placeholder 1">
            <a:extLst>
              <a:ext uri="{FF2B5EF4-FFF2-40B4-BE49-F238E27FC236}">
                <a16:creationId xmlns:a16="http://schemas.microsoft.com/office/drawing/2014/main" id="{C181DC7C-90B9-C840-96FA-65F5919C705B}"/>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General</a:t>
            </a:r>
          </a:p>
        </p:txBody>
      </p:sp>
    </p:spTree>
    <p:extLst>
      <p:ext uri="{BB962C8B-B14F-4D97-AF65-F5344CB8AC3E}">
        <p14:creationId xmlns:p14="http://schemas.microsoft.com/office/powerpoint/2010/main" val="373920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3" y="190223"/>
            <a:ext cx="7885889" cy="523220"/>
          </a:xfrm>
          <a:prstGeom prst="rect">
            <a:avLst/>
          </a:prstGeom>
          <a:noFill/>
        </p:spPr>
        <p:txBody>
          <a:bodyPr wrap="square" rtlCol="0">
            <a:spAutoFit/>
          </a:bodyPr>
          <a:lstStyle/>
          <a:p>
            <a:r>
              <a:rPr lang="en-US" sz="2800" dirty="0">
                <a:solidFill>
                  <a:schemeClr val="accent2"/>
                </a:solidFill>
              </a:rPr>
              <a:t>Adversarial Prediction Games for Multivariate Losses</a:t>
            </a: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6" name="Slide Number Placeholder 5">
            <a:extLst>
              <a:ext uri="{FF2B5EF4-FFF2-40B4-BE49-F238E27FC236}">
                <a16:creationId xmlns:a16="http://schemas.microsoft.com/office/drawing/2014/main" id="{E0E7D239-3419-9C4F-8808-67806BC2C435}"/>
              </a:ext>
            </a:extLst>
          </p:cNvPr>
          <p:cNvSpPr>
            <a:spLocks noGrp="1"/>
          </p:cNvSpPr>
          <p:nvPr>
            <p:ph type="sldNum" sz="quarter" idx="12"/>
          </p:nvPr>
        </p:nvSpPr>
        <p:spPr/>
        <p:txBody>
          <a:bodyPr/>
          <a:lstStyle/>
          <a:p>
            <a:fld id="{C0F2A647-71D5-4304-8070-CBC681FF56EE}" type="slidenum">
              <a:rPr lang="en-US" smtClean="0"/>
              <a:t>20</a:t>
            </a:fld>
            <a:endParaRPr lang="en-US" dirty="0"/>
          </a:p>
        </p:txBody>
      </p:sp>
      <p:sp>
        <p:nvSpPr>
          <p:cNvPr id="11" name="Rectangle 10">
            <a:extLst>
              <a:ext uri="{FF2B5EF4-FFF2-40B4-BE49-F238E27FC236}">
                <a16:creationId xmlns:a16="http://schemas.microsoft.com/office/drawing/2014/main" id="{76838329-95BA-3542-9511-554D2141DA9A}"/>
              </a:ext>
            </a:extLst>
          </p:cNvPr>
          <p:cNvSpPr/>
          <p:nvPr/>
        </p:nvSpPr>
        <p:spPr>
          <a:xfrm>
            <a:off x="2437554" y="660050"/>
            <a:ext cx="5258646" cy="338554"/>
          </a:xfrm>
          <a:prstGeom prst="rect">
            <a:avLst/>
          </a:prstGeom>
        </p:spPr>
        <p:txBody>
          <a:bodyPr wrap="square">
            <a:spAutoFit/>
          </a:bodyPr>
          <a:lstStyle/>
          <a:p>
            <a:r>
              <a:rPr lang="en-US" sz="1600" dirty="0">
                <a:solidFill>
                  <a:schemeClr val="tx1">
                    <a:lumMod val="50000"/>
                    <a:lumOff val="50000"/>
                  </a:schemeClr>
                </a:solidFill>
              </a:rPr>
              <a:t>(Hong Wang,  </a:t>
            </a:r>
            <a:r>
              <a:rPr lang="en-US" sz="1600" dirty="0">
                <a:solidFill>
                  <a:schemeClr val="tx1">
                    <a:lumMod val="75000"/>
                    <a:lumOff val="25000"/>
                  </a:schemeClr>
                </a:solidFill>
              </a:rPr>
              <a:t>Wei Xing</a:t>
            </a:r>
            <a:r>
              <a:rPr lang="en-US" sz="1600" dirty="0">
                <a:solidFill>
                  <a:schemeClr val="tx1">
                    <a:lumMod val="50000"/>
                    <a:lumOff val="50000"/>
                  </a:schemeClr>
                </a:solidFill>
              </a:rPr>
              <a:t>, Kaiser Asif, Brian D </a:t>
            </a:r>
            <a:r>
              <a:rPr lang="en-US" sz="1600" dirty="0" err="1">
                <a:solidFill>
                  <a:schemeClr val="tx1">
                    <a:lumMod val="50000"/>
                    <a:lumOff val="50000"/>
                  </a:schemeClr>
                </a:solidFill>
              </a:rPr>
              <a:t>Ziebart</a:t>
            </a:r>
            <a:r>
              <a:rPr lang="en-US" sz="1600" dirty="0">
                <a:solidFill>
                  <a:schemeClr val="tx1">
                    <a:lumMod val="50000"/>
                    <a:lumOff val="50000"/>
                  </a:schemeClr>
                </a:solidFill>
              </a:rPr>
              <a:t>, 20</a:t>
            </a:r>
            <a:r>
              <a:rPr lang="en-US" altLang="zh-CN" sz="1600" dirty="0">
                <a:solidFill>
                  <a:schemeClr val="tx1">
                    <a:lumMod val="50000"/>
                    <a:lumOff val="50000"/>
                  </a:schemeClr>
                </a:solidFill>
              </a:rPr>
              <a:t>1</a:t>
            </a:r>
            <a:r>
              <a:rPr lang="en-US" sz="1600" dirty="0">
                <a:solidFill>
                  <a:schemeClr val="tx1">
                    <a:lumMod val="50000"/>
                    <a:lumOff val="50000"/>
                  </a:schemeClr>
                </a:solidFill>
              </a:rPr>
              <a:t>5)</a:t>
            </a:r>
            <a:endParaRPr lang="en-US" sz="1600" dirty="0"/>
          </a:p>
        </p:txBody>
      </p:sp>
      <p:sp>
        <p:nvSpPr>
          <p:cNvPr id="12" name="Rectangle 11">
            <a:extLst>
              <a:ext uri="{FF2B5EF4-FFF2-40B4-BE49-F238E27FC236}">
                <a16:creationId xmlns:a16="http://schemas.microsoft.com/office/drawing/2014/main" id="{DC86FEB6-6ED7-0148-8AA5-5ADAE2D16F80}"/>
              </a:ext>
            </a:extLst>
          </p:cNvPr>
          <p:cNvSpPr/>
          <p:nvPr/>
        </p:nvSpPr>
        <p:spPr>
          <a:xfrm>
            <a:off x="2772597" y="1071571"/>
            <a:ext cx="7486100" cy="400110"/>
          </a:xfrm>
          <a:prstGeom prst="rect">
            <a:avLst/>
          </a:prstGeom>
        </p:spPr>
        <p:txBody>
          <a:bodyPr wrap="square">
            <a:spAutoFit/>
          </a:bodyPr>
          <a:lstStyle/>
          <a:p>
            <a:r>
              <a:rPr lang="en-US" altLang="zh-CN" sz="2000" dirty="0" err="1">
                <a:solidFill>
                  <a:schemeClr val="accent2"/>
                </a:solidFill>
              </a:rPr>
              <a:t>Precision@k</a:t>
            </a:r>
            <a:endParaRPr lang="en-US" sz="1600" dirty="0">
              <a:solidFill>
                <a:schemeClr val="tx1">
                  <a:lumMod val="50000"/>
                  <a:lumOff val="50000"/>
                </a:schemeClr>
              </a:solidFill>
            </a:endParaRPr>
          </a:p>
        </p:txBody>
      </p:sp>
      <p:sp>
        <p:nvSpPr>
          <p:cNvPr id="13" name="Oval 12">
            <a:extLst>
              <a:ext uri="{FF2B5EF4-FFF2-40B4-BE49-F238E27FC236}">
                <a16:creationId xmlns:a16="http://schemas.microsoft.com/office/drawing/2014/main" id="{C038AAAD-9050-9C41-A80E-55F435F3277F}"/>
              </a:ext>
            </a:extLst>
          </p:cNvPr>
          <p:cNvSpPr/>
          <p:nvPr/>
        </p:nvSpPr>
        <p:spPr>
          <a:xfrm>
            <a:off x="2537939" y="1164592"/>
            <a:ext cx="234658" cy="2346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Rectangle 13">
            <a:extLst>
              <a:ext uri="{FF2B5EF4-FFF2-40B4-BE49-F238E27FC236}">
                <a16:creationId xmlns:a16="http://schemas.microsoft.com/office/drawing/2014/main" id="{7B6992FE-DB95-4248-8173-8F3E85D38086}"/>
              </a:ext>
            </a:extLst>
          </p:cNvPr>
          <p:cNvSpPr/>
          <p:nvPr/>
        </p:nvSpPr>
        <p:spPr>
          <a:xfrm>
            <a:off x="2772597" y="2699640"/>
            <a:ext cx="960199" cy="400110"/>
          </a:xfrm>
          <a:prstGeom prst="rect">
            <a:avLst/>
          </a:prstGeom>
        </p:spPr>
        <p:txBody>
          <a:bodyPr wrap="none">
            <a:spAutoFit/>
          </a:bodyPr>
          <a:lstStyle/>
          <a:p>
            <a:r>
              <a:rPr lang="en-US" altLang="zh-CN" sz="2000" dirty="0">
                <a:solidFill>
                  <a:schemeClr val="accent2"/>
                </a:solidFill>
              </a:rPr>
              <a:t>F-score</a:t>
            </a:r>
            <a:endParaRPr lang="en-US" sz="2000" dirty="0">
              <a:solidFill>
                <a:schemeClr val="accent2"/>
              </a:solidFill>
            </a:endParaRPr>
          </a:p>
        </p:txBody>
      </p:sp>
      <p:sp>
        <p:nvSpPr>
          <p:cNvPr id="15" name="Oval 14">
            <a:extLst>
              <a:ext uri="{FF2B5EF4-FFF2-40B4-BE49-F238E27FC236}">
                <a16:creationId xmlns:a16="http://schemas.microsoft.com/office/drawing/2014/main" id="{F19EDD40-A7B4-164C-BF3D-C3DF07D79CE7}"/>
              </a:ext>
            </a:extLst>
          </p:cNvPr>
          <p:cNvSpPr/>
          <p:nvPr/>
        </p:nvSpPr>
        <p:spPr>
          <a:xfrm>
            <a:off x="2537939" y="2765090"/>
            <a:ext cx="234658" cy="2346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 name="Rectangle 18">
            <a:extLst>
              <a:ext uri="{FF2B5EF4-FFF2-40B4-BE49-F238E27FC236}">
                <a16:creationId xmlns:a16="http://schemas.microsoft.com/office/drawing/2014/main" id="{ED4DBE14-028A-C748-A9BA-C1ED8C811880}"/>
              </a:ext>
            </a:extLst>
          </p:cNvPr>
          <p:cNvSpPr/>
          <p:nvPr/>
        </p:nvSpPr>
        <p:spPr>
          <a:xfrm>
            <a:off x="2772597" y="4390350"/>
            <a:ext cx="3754939" cy="400110"/>
          </a:xfrm>
          <a:prstGeom prst="rect">
            <a:avLst/>
          </a:prstGeom>
        </p:spPr>
        <p:txBody>
          <a:bodyPr wrap="none">
            <a:spAutoFit/>
          </a:bodyPr>
          <a:lstStyle/>
          <a:p>
            <a:r>
              <a:rPr lang="en-US" altLang="zh-CN" sz="2000" dirty="0">
                <a:solidFill>
                  <a:schemeClr val="accent2"/>
                </a:solidFill>
              </a:rPr>
              <a:t>D</a:t>
            </a:r>
            <a:r>
              <a:rPr lang="en-US" sz="2000" dirty="0">
                <a:solidFill>
                  <a:schemeClr val="accent2"/>
                </a:solidFill>
              </a:rPr>
              <a:t>iscounted cumulative gain</a:t>
            </a:r>
            <a:r>
              <a:rPr lang="en-US" altLang="zh-CN" sz="2000" dirty="0">
                <a:solidFill>
                  <a:schemeClr val="accent2"/>
                </a:solidFill>
              </a:rPr>
              <a:t>(DCG)</a:t>
            </a:r>
            <a:endParaRPr lang="en-US" sz="2000" dirty="0">
              <a:solidFill>
                <a:schemeClr val="accent2"/>
              </a:solidFill>
            </a:endParaRPr>
          </a:p>
        </p:txBody>
      </p:sp>
      <p:sp>
        <p:nvSpPr>
          <p:cNvPr id="20" name="Oval 19">
            <a:extLst>
              <a:ext uri="{FF2B5EF4-FFF2-40B4-BE49-F238E27FC236}">
                <a16:creationId xmlns:a16="http://schemas.microsoft.com/office/drawing/2014/main" id="{D5D80D83-8420-D84F-937D-9C82B711742E}"/>
              </a:ext>
            </a:extLst>
          </p:cNvPr>
          <p:cNvSpPr/>
          <p:nvPr/>
        </p:nvSpPr>
        <p:spPr>
          <a:xfrm>
            <a:off x="2527579" y="4466047"/>
            <a:ext cx="234658" cy="2346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p>
          <a:p>
            <a:pPr algn="ctr"/>
            <a:endParaRPr lang="en-US" dirty="0"/>
          </a:p>
        </p:txBody>
      </p:sp>
      <p:pic>
        <p:nvPicPr>
          <p:cNvPr id="4" name="Picture 3">
            <a:extLst>
              <a:ext uri="{FF2B5EF4-FFF2-40B4-BE49-F238E27FC236}">
                <a16:creationId xmlns:a16="http://schemas.microsoft.com/office/drawing/2014/main" id="{EFDC76BA-0635-D74B-9896-E6121A7A8D3D}"/>
              </a:ext>
            </a:extLst>
          </p:cNvPr>
          <p:cNvPicPr>
            <a:picLocks noChangeAspect="1"/>
          </p:cNvPicPr>
          <p:nvPr/>
        </p:nvPicPr>
        <p:blipFill>
          <a:blip r:embed="rId3"/>
          <a:stretch>
            <a:fillRect/>
          </a:stretch>
        </p:blipFill>
        <p:spPr>
          <a:xfrm>
            <a:off x="4486965" y="3084443"/>
            <a:ext cx="3013765" cy="1128103"/>
          </a:xfrm>
          <a:prstGeom prst="rect">
            <a:avLst/>
          </a:prstGeom>
        </p:spPr>
      </p:pic>
      <p:pic>
        <p:nvPicPr>
          <p:cNvPr id="10" name="Picture 9">
            <a:extLst>
              <a:ext uri="{FF2B5EF4-FFF2-40B4-BE49-F238E27FC236}">
                <a16:creationId xmlns:a16="http://schemas.microsoft.com/office/drawing/2014/main" id="{5E2A3C44-144F-B741-95BC-82CE2663EEB6}"/>
              </a:ext>
            </a:extLst>
          </p:cNvPr>
          <p:cNvPicPr>
            <a:picLocks noChangeAspect="1"/>
          </p:cNvPicPr>
          <p:nvPr/>
        </p:nvPicPr>
        <p:blipFill>
          <a:blip r:embed="rId4"/>
          <a:stretch>
            <a:fillRect/>
          </a:stretch>
        </p:blipFill>
        <p:spPr>
          <a:xfrm>
            <a:off x="4399820" y="4968264"/>
            <a:ext cx="3403569" cy="765803"/>
          </a:xfrm>
          <a:prstGeom prst="rect">
            <a:avLst/>
          </a:prstGeom>
        </p:spPr>
      </p:pic>
      <p:pic>
        <p:nvPicPr>
          <p:cNvPr id="21" name="Picture 20">
            <a:extLst>
              <a:ext uri="{FF2B5EF4-FFF2-40B4-BE49-F238E27FC236}">
                <a16:creationId xmlns:a16="http://schemas.microsoft.com/office/drawing/2014/main" id="{A5361C87-F946-E148-9294-1D62923D2120}"/>
              </a:ext>
            </a:extLst>
          </p:cNvPr>
          <p:cNvPicPr>
            <a:picLocks noChangeAspect="1"/>
          </p:cNvPicPr>
          <p:nvPr/>
        </p:nvPicPr>
        <p:blipFill>
          <a:blip r:embed="rId5"/>
          <a:stretch>
            <a:fillRect/>
          </a:stretch>
        </p:blipFill>
        <p:spPr>
          <a:xfrm>
            <a:off x="4486965" y="1537861"/>
            <a:ext cx="2152374" cy="1005489"/>
          </a:xfrm>
          <a:prstGeom prst="rect">
            <a:avLst/>
          </a:prstGeom>
        </p:spPr>
      </p:pic>
      <p:sp>
        <p:nvSpPr>
          <p:cNvPr id="2" name="Footer Placeholder 1">
            <a:extLst>
              <a:ext uri="{FF2B5EF4-FFF2-40B4-BE49-F238E27FC236}">
                <a16:creationId xmlns:a16="http://schemas.microsoft.com/office/drawing/2014/main" id="{A255DD2C-E29C-B34D-A9D2-EF0F61CF54BF}"/>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General</a:t>
            </a:r>
          </a:p>
        </p:txBody>
      </p:sp>
    </p:spTree>
    <p:extLst>
      <p:ext uri="{BB962C8B-B14F-4D97-AF65-F5344CB8AC3E}">
        <p14:creationId xmlns:p14="http://schemas.microsoft.com/office/powerpoint/2010/main" val="305456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9" grpId="0"/>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FB79345-1807-D640-8843-0972AF826044}"/>
              </a:ext>
            </a:extLst>
          </p:cNvPr>
          <p:cNvSpPr txBox="1"/>
          <p:nvPr/>
        </p:nvSpPr>
        <p:spPr>
          <a:xfrm>
            <a:off x="5711689" y="3260945"/>
            <a:ext cx="1708684" cy="307777"/>
          </a:xfrm>
          <a:prstGeom prst="rect">
            <a:avLst/>
          </a:prstGeom>
          <a:noFill/>
        </p:spPr>
        <p:txBody>
          <a:bodyPr wrap="square" rtlCol="0">
            <a:spAutoFit/>
          </a:bodyPr>
          <a:lstStyle/>
          <a:p>
            <a:r>
              <a:rPr lang="en-US" altLang="zh-CN" sz="1400" dirty="0">
                <a:solidFill>
                  <a:schemeClr val="accent6">
                    <a:lumMod val="60000"/>
                    <a:lumOff val="40000"/>
                  </a:schemeClr>
                </a:solidFill>
              </a:rPr>
              <a:t>Additive</a:t>
            </a:r>
            <a:r>
              <a:rPr lang="zh-CN" altLang="en-US" sz="1400" dirty="0">
                <a:solidFill>
                  <a:schemeClr val="accent6">
                    <a:lumMod val="60000"/>
                    <a:lumOff val="40000"/>
                  </a:schemeClr>
                </a:solidFill>
              </a:rPr>
              <a:t> </a:t>
            </a:r>
            <a:r>
              <a:rPr lang="en-US" altLang="zh-CN" sz="1400" dirty="0">
                <a:solidFill>
                  <a:schemeClr val="accent6">
                    <a:lumMod val="60000"/>
                    <a:lumOff val="40000"/>
                  </a:schemeClr>
                </a:solidFill>
              </a:rPr>
              <a:t>Feature</a:t>
            </a:r>
            <a:endParaRPr lang="en-US" sz="1400" dirty="0">
              <a:solidFill>
                <a:schemeClr val="accent6">
                  <a:lumMod val="60000"/>
                  <a:lumOff val="40000"/>
                </a:schemeClr>
              </a:solidFill>
            </a:endParaRPr>
          </a:p>
        </p:txBody>
      </p:sp>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938898" cy="523220"/>
          </a:xfrm>
          <a:prstGeom prst="rect">
            <a:avLst/>
          </a:prstGeom>
          <a:noFill/>
        </p:spPr>
        <p:txBody>
          <a:bodyPr wrap="square" rtlCol="0">
            <a:spAutoFit/>
          </a:bodyPr>
          <a:lstStyle/>
          <a:p>
            <a:r>
              <a:rPr lang="en-US" sz="2800" dirty="0">
                <a:solidFill>
                  <a:schemeClr val="accent2"/>
                </a:solidFill>
              </a:rPr>
              <a:t>Adversarial Prediction Games for Multivariate Losses</a:t>
            </a: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61493326-89C8-4963-BAAA-691654F18100}"/>
                  </a:ext>
                </a:extLst>
              </p:cNvPr>
              <p:cNvSpPr/>
              <p:nvPr/>
            </p:nvSpPr>
            <p:spPr>
              <a:xfrm>
                <a:off x="2437554" y="3521028"/>
                <a:ext cx="5998975" cy="369332"/>
              </a:xfrm>
              <a:prstGeom prst="rect">
                <a:avLst/>
              </a:prstGeom>
            </p:spPr>
            <p:txBody>
              <a:bodyPr wrap="square">
                <a:spAutoFit/>
              </a:bodyPr>
              <a:lstStyle/>
              <a:p>
                <a:r>
                  <a:rPr lang="en-US" dirty="0">
                    <a:solidFill>
                      <a:srgbClr val="00B050"/>
                    </a:solidFill>
                  </a:rPr>
                  <a:t>Augmented matrix</a:t>
                </a:r>
                <a:r>
                  <a:rPr lang="zh-CN" altLang="en-US" dirty="0">
                    <a:solidFill>
                      <a:srgbClr val="00B050"/>
                    </a:solidFill>
                  </a:rPr>
                  <a:t> </a:t>
                </a:r>
                <a:r>
                  <a:rPr lang="en-US" altLang="zh-CN" dirty="0">
                    <a:solidFill>
                      <a:srgbClr val="00B050"/>
                    </a:solidFill>
                  </a:rPr>
                  <a:t>of</a:t>
                </a:r>
                <a:r>
                  <a:rPr lang="zh-CN" altLang="en-US" dirty="0">
                    <a:solidFill>
                      <a:srgbClr val="00B050"/>
                    </a:solidFill>
                  </a:rPr>
                  <a:t> </a:t>
                </a:r>
                <a:r>
                  <a:rPr lang="en-US" altLang="zh-CN" dirty="0">
                    <a:solidFill>
                      <a:srgbClr val="00B050"/>
                    </a:solidFill>
                  </a:rPr>
                  <a:t>F-score</a:t>
                </a:r>
                <a:r>
                  <a:rPr lang="en-US" dirty="0">
                    <a:solidFill>
                      <a:srgbClr val="00B050"/>
                    </a:solidFill>
                  </a:rPr>
                  <a:t> for </a:t>
                </a:r>
                <a14:m>
                  <m:oMath xmlns:m="http://schemas.openxmlformats.org/officeDocument/2006/math">
                    <m:r>
                      <a:rPr lang="en-US">
                        <a:solidFill>
                          <a:srgbClr val="00B050"/>
                        </a:solidFill>
                        <a:latin typeface="Cambria Math" panose="02040503050406030204" pitchFamily="18" charset="0"/>
                      </a:rPr>
                      <m:t>𝑛</m:t>
                    </m:r>
                    <m:r>
                      <a:rPr lang="en-US">
                        <a:solidFill>
                          <a:srgbClr val="00B050"/>
                        </a:solidFill>
                        <a:latin typeface="Cambria Math" panose="02040503050406030204" pitchFamily="18" charset="0"/>
                      </a:rPr>
                      <m:t>=3 </m:t>
                    </m:r>
                    <m:r>
                      <m:rPr>
                        <m:sty m:val="p"/>
                      </m:rPr>
                      <a:rPr lang="en-US" altLang="zh-CN" b="0" i="0" smtClean="0">
                        <a:solidFill>
                          <a:srgbClr val="00B050"/>
                        </a:solidFill>
                        <a:latin typeface="Cambria Math" panose="02040503050406030204" pitchFamily="18" charset="0"/>
                      </a:rPr>
                      <m:t>binary</m:t>
                    </m:r>
                    <m:r>
                      <a:rPr lang="zh-CN" altLang="en-US" b="0" i="0" smtClean="0">
                        <a:solidFill>
                          <a:srgbClr val="00B050"/>
                        </a:solidFill>
                        <a:latin typeface="Cambria Math" panose="02040503050406030204" pitchFamily="18" charset="0"/>
                      </a:rPr>
                      <m:t> </m:t>
                    </m:r>
                    <m:r>
                      <m:rPr>
                        <m:sty m:val="p"/>
                      </m:rPr>
                      <a:rPr lang="en-US" altLang="zh-CN" b="0" i="0" smtClean="0">
                        <a:solidFill>
                          <a:srgbClr val="00B050"/>
                        </a:solidFill>
                        <a:latin typeface="Cambria Math" panose="02040503050406030204" pitchFamily="18" charset="0"/>
                      </a:rPr>
                      <m:t>classification</m:t>
                    </m:r>
                  </m:oMath>
                </a14:m>
                <a:endParaRPr lang="en-US" dirty="0">
                  <a:solidFill>
                    <a:srgbClr val="00B050"/>
                  </a:solidFill>
                </a:endParaRPr>
              </a:p>
            </p:txBody>
          </p:sp>
        </mc:Choice>
        <mc:Fallback xmlns="">
          <p:sp>
            <p:nvSpPr>
              <p:cNvPr id="37" name="Rectangle 36">
                <a:extLst>
                  <a:ext uri="{FF2B5EF4-FFF2-40B4-BE49-F238E27FC236}">
                    <a16:creationId xmlns:a16="http://schemas.microsoft.com/office/drawing/2014/main" id="{61493326-89C8-4963-BAAA-691654F18100}"/>
                  </a:ext>
                </a:extLst>
              </p:cNvPr>
              <p:cNvSpPr>
                <a:spLocks noRot="1" noChangeAspect="1" noMove="1" noResize="1" noEditPoints="1" noAdjustHandles="1" noChangeArrowheads="1" noChangeShapeType="1" noTextEdit="1"/>
              </p:cNvSpPr>
              <p:nvPr/>
            </p:nvSpPr>
            <p:spPr>
              <a:xfrm>
                <a:off x="2437554" y="3521028"/>
                <a:ext cx="5998975" cy="369332"/>
              </a:xfrm>
              <a:prstGeom prst="rect">
                <a:avLst/>
              </a:prstGeom>
              <a:blipFill>
                <a:blip r:embed="rId3"/>
                <a:stretch>
                  <a:fillRect l="-1059" t="-3333" b="-20000"/>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C01FCFA1-3945-46DD-ACD1-474B26D1C727}"/>
              </a:ext>
            </a:extLst>
          </p:cNvPr>
          <p:cNvSpPr/>
          <p:nvPr/>
        </p:nvSpPr>
        <p:spPr>
          <a:xfrm>
            <a:off x="2437552" y="1172380"/>
            <a:ext cx="7938898" cy="707886"/>
          </a:xfrm>
          <a:prstGeom prst="rect">
            <a:avLst/>
          </a:prstGeom>
        </p:spPr>
        <p:txBody>
          <a:bodyPr wrap="square">
            <a:spAutoFit/>
          </a:bodyPr>
          <a:lstStyle/>
          <a:p>
            <a:r>
              <a:rPr lang="en-US" sz="2000" dirty="0">
                <a:solidFill>
                  <a:srgbClr val="0F6FC6"/>
                </a:solidFill>
              </a:rPr>
              <a:t>Dual Formulation of </a:t>
            </a:r>
            <a:r>
              <a:rPr lang="zh-CN" altLang="en-US" sz="2000" dirty="0">
                <a:solidFill>
                  <a:srgbClr val="0F6FC6"/>
                </a:solidFill>
              </a:rPr>
              <a:t> </a:t>
            </a:r>
            <a:r>
              <a:rPr lang="en-US" sz="2000" dirty="0">
                <a:solidFill>
                  <a:srgbClr val="0F6FC6"/>
                </a:solidFill>
              </a:rPr>
              <a:t>Adversarial </a:t>
            </a:r>
            <a:r>
              <a:rPr lang="en-US" altLang="zh-CN" sz="2000" dirty="0">
                <a:solidFill>
                  <a:srgbClr val="0F6FC6"/>
                </a:solidFill>
              </a:rPr>
              <a:t>Prediction</a:t>
            </a:r>
            <a:r>
              <a:rPr lang="zh-CN" altLang="en-US" sz="2000" dirty="0">
                <a:solidFill>
                  <a:srgbClr val="0F6FC6"/>
                </a:solidFill>
              </a:rPr>
              <a:t> </a:t>
            </a:r>
            <a:r>
              <a:rPr lang="en-US" sz="2000" dirty="0">
                <a:solidFill>
                  <a:srgbClr val="0F6FC6"/>
                </a:solidFill>
              </a:rPr>
              <a:t>Games for Multivariate Losses</a:t>
            </a:r>
          </a:p>
          <a:p>
            <a:r>
              <a:rPr lang="zh-CN" altLang="en-US" sz="2000" dirty="0">
                <a:solidFill>
                  <a:srgbClr val="0F6FC6"/>
                </a:solidFill>
              </a:rPr>
              <a:t>    </a:t>
            </a:r>
            <a:r>
              <a:rPr lang="en-US" altLang="zh-CN" sz="2000" dirty="0">
                <a:solidFill>
                  <a:srgbClr val="FFC000"/>
                </a:solidFill>
              </a:rPr>
              <a:t>here</a:t>
            </a:r>
            <a:r>
              <a:rPr lang="zh-CN" altLang="en-US" sz="2000" dirty="0">
                <a:solidFill>
                  <a:srgbClr val="FFC000"/>
                </a:solidFill>
              </a:rPr>
              <a:t> </a:t>
            </a:r>
            <a:r>
              <a:rPr lang="en-US" altLang="zh-CN" sz="2000" dirty="0">
                <a:solidFill>
                  <a:srgbClr val="FFC000"/>
                </a:solidFill>
              </a:rPr>
              <a:t>we</a:t>
            </a:r>
            <a:r>
              <a:rPr lang="zh-CN" altLang="en-US" sz="2000" dirty="0">
                <a:solidFill>
                  <a:srgbClr val="FFC000"/>
                </a:solidFill>
              </a:rPr>
              <a:t> </a:t>
            </a:r>
            <a:r>
              <a:rPr lang="en-US" altLang="zh-CN" sz="2000" dirty="0">
                <a:solidFill>
                  <a:srgbClr val="FFC000"/>
                </a:solidFill>
              </a:rPr>
              <a:t>try</a:t>
            </a:r>
            <a:r>
              <a:rPr lang="zh-CN" altLang="en-US" sz="2000" dirty="0">
                <a:solidFill>
                  <a:srgbClr val="FFC000"/>
                </a:solidFill>
              </a:rPr>
              <a:t> </a:t>
            </a:r>
            <a:r>
              <a:rPr lang="en-US" altLang="zh-CN" sz="2000" dirty="0">
                <a:solidFill>
                  <a:srgbClr val="FFC000"/>
                </a:solidFill>
              </a:rPr>
              <a:t>to</a:t>
            </a:r>
            <a:r>
              <a:rPr lang="zh-CN" altLang="en-US" sz="2000" dirty="0">
                <a:solidFill>
                  <a:srgbClr val="FFC000"/>
                </a:solidFill>
              </a:rPr>
              <a:t> </a:t>
            </a:r>
            <a:r>
              <a:rPr lang="en-US" altLang="zh-CN" sz="2000" dirty="0">
                <a:solidFill>
                  <a:srgbClr val="FFC000"/>
                </a:solidFill>
              </a:rPr>
              <a:t>maximize</a:t>
            </a:r>
            <a:r>
              <a:rPr lang="zh-CN" altLang="en-US" sz="2000" dirty="0">
                <a:solidFill>
                  <a:srgbClr val="FFC000"/>
                </a:solidFill>
              </a:rPr>
              <a:t> </a:t>
            </a:r>
            <a:r>
              <a:rPr lang="en-US" altLang="zh-CN" sz="2000" dirty="0">
                <a:solidFill>
                  <a:srgbClr val="FFC000"/>
                </a:solidFill>
              </a:rPr>
              <a:t>a</a:t>
            </a:r>
            <a:r>
              <a:rPr lang="zh-CN" altLang="en-US" sz="2000" dirty="0">
                <a:solidFill>
                  <a:srgbClr val="FFC000"/>
                </a:solidFill>
              </a:rPr>
              <a:t> </a:t>
            </a:r>
            <a:r>
              <a:rPr lang="en-US" altLang="zh-CN" sz="2000" dirty="0">
                <a:solidFill>
                  <a:srgbClr val="FFC000"/>
                </a:solidFill>
              </a:rPr>
              <a:t>score</a:t>
            </a:r>
            <a:r>
              <a:rPr lang="zh-CN" altLang="en-US" sz="2000" dirty="0">
                <a:solidFill>
                  <a:srgbClr val="FFC000"/>
                </a:solidFill>
              </a:rPr>
              <a:t> </a:t>
            </a:r>
            <a:r>
              <a:rPr lang="en-US" altLang="zh-CN" sz="2000" dirty="0">
                <a:solidFill>
                  <a:srgbClr val="FFC000"/>
                </a:solidFill>
              </a:rPr>
              <a:t>instead</a:t>
            </a:r>
            <a:r>
              <a:rPr lang="zh-CN" altLang="en-US" sz="2000" dirty="0">
                <a:solidFill>
                  <a:srgbClr val="FFC000"/>
                </a:solidFill>
              </a:rPr>
              <a:t> </a:t>
            </a:r>
            <a:r>
              <a:rPr lang="en-US" altLang="zh-CN" sz="2000" dirty="0">
                <a:solidFill>
                  <a:srgbClr val="FFC000"/>
                </a:solidFill>
              </a:rPr>
              <a:t>of</a:t>
            </a:r>
            <a:r>
              <a:rPr lang="zh-CN" altLang="en-US" sz="2000" dirty="0">
                <a:solidFill>
                  <a:srgbClr val="FFC000"/>
                </a:solidFill>
              </a:rPr>
              <a:t> </a:t>
            </a:r>
            <a:r>
              <a:rPr lang="en-US" altLang="zh-CN" sz="2000" dirty="0">
                <a:solidFill>
                  <a:srgbClr val="FFC000"/>
                </a:solidFill>
              </a:rPr>
              <a:t>minimizing</a:t>
            </a:r>
            <a:r>
              <a:rPr lang="zh-CN" altLang="en-US" sz="2000" dirty="0">
                <a:solidFill>
                  <a:srgbClr val="FFC000"/>
                </a:solidFill>
              </a:rPr>
              <a:t> </a:t>
            </a:r>
            <a:r>
              <a:rPr lang="en-US" altLang="zh-CN" sz="2000" dirty="0">
                <a:solidFill>
                  <a:srgbClr val="FFC000"/>
                </a:solidFill>
              </a:rPr>
              <a:t>a</a:t>
            </a:r>
            <a:r>
              <a:rPr lang="zh-CN" altLang="en-US" sz="2000" dirty="0">
                <a:solidFill>
                  <a:srgbClr val="FFC000"/>
                </a:solidFill>
              </a:rPr>
              <a:t> </a:t>
            </a:r>
            <a:r>
              <a:rPr lang="en-US" altLang="zh-CN" sz="2000" dirty="0">
                <a:solidFill>
                  <a:srgbClr val="FFC000"/>
                </a:solidFill>
              </a:rPr>
              <a:t>loss</a:t>
            </a:r>
            <a:endParaRPr lang="en-US" sz="2000" dirty="0">
              <a:solidFill>
                <a:srgbClr val="FFC000"/>
              </a:solidFill>
            </a:endParaRP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86048B1B-6BFD-4CB6-860E-3830075D8DE6}"/>
                  </a:ext>
                </a:extLst>
              </p:cNvPr>
              <p:cNvSpPr/>
              <p:nvPr/>
            </p:nvSpPr>
            <p:spPr>
              <a:xfrm>
                <a:off x="2440440" y="5857220"/>
                <a:ext cx="5584862" cy="523220"/>
              </a:xfrm>
              <a:prstGeom prst="rect">
                <a:avLst/>
              </a:prstGeom>
            </p:spPr>
            <p:txBody>
              <a:bodyPr wrap="none">
                <a:spAutoFit/>
              </a:bodyPr>
              <a:lstStyle/>
              <a:p>
                <a:r>
                  <a:rPr lang="en-US" sz="2400" dirty="0">
                    <a:solidFill>
                      <a:srgbClr val="C00000"/>
                    </a:solidFill>
                  </a:rPr>
                  <a:t>siz</a:t>
                </a:r>
                <a:r>
                  <a:rPr lang="en-US" altLang="zh-CN" sz="2400" dirty="0">
                    <a:solidFill>
                      <a:srgbClr val="C00000"/>
                    </a:solidFill>
                  </a:rPr>
                  <a:t>e:</a:t>
                </a:r>
                <a:r>
                  <a:rPr lang="zh-CN" altLang="en-US" sz="2400" dirty="0">
                    <a:solidFill>
                      <a:srgbClr val="C00000"/>
                    </a:solidFill>
                  </a:rPr>
                  <a:t> </a:t>
                </a:r>
                <a14:m>
                  <m:oMath xmlns:m="http://schemas.openxmlformats.org/officeDocument/2006/math">
                    <m:sSup>
                      <m:sSupPr>
                        <m:ctrlPr>
                          <a:rPr lang="en-US" sz="240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2</m:t>
                        </m:r>
                      </m:e>
                      <m:sup>
                        <m:r>
                          <a:rPr lang="en-US" altLang="zh-CN" sz="2400" b="0" i="1" smtClean="0">
                            <a:solidFill>
                              <a:srgbClr val="C00000"/>
                            </a:solidFill>
                            <a:latin typeface="Cambria Math" panose="02040503050406030204" pitchFamily="18" charset="0"/>
                          </a:rPr>
                          <m:t>𝑛</m:t>
                        </m:r>
                      </m:sup>
                    </m:sSup>
                    <m:r>
                      <a:rPr lang="en-US" sz="2400" i="1">
                        <a:solidFill>
                          <a:srgbClr val="C00000"/>
                        </a:solidFill>
                        <a:latin typeface="Cambria Math" panose="02040503050406030204" pitchFamily="18" charset="0"/>
                      </a:rPr>
                      <m:t>×</m:t>
                    </m:r>
                    <m:sSup>
                      <m:sSupPr>
                        <m:ctrlPr>
                          <a:rPr lang="en-US" sz="240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2</m:t>
                        </m:r>
                      </m:e>
                      <m:sup>
                        <m:r>
                          <a:rPr lang="en-US" altLang="zh-CN" sz="2400" b="0" i="1" smtClean="0">
                            <a:solidFill>
                              <a:srgbClr val="C00000"/>
                            </a:solidFill>
                            <a:latin typeface="Cambria Math" panose="02040503050406030204" pitchFamily="18" charset="0"/>
                          </a:rPr>
                          <m:t>𝑛</m:t>
                        </m:r>
                      </m:sup>
                    </m:sSup>
                    <m:r>
                      <a:rPr lang="zh-CN" altLang="en-US" sz="2400" b="0" i="0" smtClean="0">
                        <a:solidFill>
                          <a:srgbClr val="C00000"/>
                        </a:solidFill>
                        <a:latin typeface="Cambria Math" panose="02040503050406030204" pitchFamily="18" charset="0"/>
                      </a:rPr>
                      <m:t>    </m:t>
                    </m:r>
                  </m:oMath>
                </a14:m>
                <a:r>
                  <a:rPr lang="en-US" sz="2800" u="sng" dirty="0">
                    <a:solidFill>
                      <a:srgbClr val="C00000"/>
                    </a:solidFill>
                  </a:rPr>
                  <a:t>Intractable</a:t>
                </a:r>
                <a:r>
                  <a:rPr lang="zh-CN" altLang="en-US" sz="2800" dirty="0">
                    <a:solidFill>
                      <a:srgbClr val="C00000"/>
                    </a:solidFill>
                  </a:rPr>
                  <a:t> </a:t>
                </a:r>
                <a:r>
                  <a:rPr lang="en-US" dirty="0">
                    <a:solidFill>
                      <a:srgbClr val="C00000"/>
                    </a:solidFill>
                  </a:rPr>
                  <a:t>for modestly-sized </a:t>
                </a:r>
                <a14:m>
                  <m:oMath xmlns:m="http://schemas.openxmlformats.org/officeDocument/2006/math">
                    <m:r>
                      <a:rPr lang="en-US" i="1" dirty="0">
                        <a:solidFill>
                          <a:srgbClr val="C00000"/>
                        </a:solidFill>
                        <a:latin typeface="Cambria Math" panose="02040503050406030204" pitchFamily="18" charset="0"/>
                      </a:rPr>
                      <m:t>𝑛</m:t>
                    </m:r>
                  </m:oMath>
                </a14:m>
                <a:endParaRPr lang="en-US" sz="1600" dirty="0">
                  <a:solidFill>
                    <a:srgbClr val="C00000"/>
                  </a:solidFill>
                </a:endParaRPr>
              </a:p>
            </p:txBody>
          </p:sp>
        </mc:Choice>
        <mc:Fallback xmlns="">
          <p:sp>
            <p:nvSpPr>
              <p:cNvPr id="16" name="Rectangle 15">
                <a:extLst>
                  <a:ext uri="{FF2B5EF4-FFF2-40B4-BE49-F238E27FC236}">
                    <a16:creationId xmlns:a16="http://schemas.microsoft.com/office/drawing/2014/main" id="{86048B1B-6BFD-4CB6-860E-3830075D8DE6}"/>
                  </a:ext>
                </a:extLst>
              </p:cNvPr>
              <p:cNvSpPr>
                <a:spLocks noRot="1" noChangeAspect="1" noMove="1" noResize="1" noEditPoints="1" noAdjustHandles="1" noChangeArrowheads="1" noChangeShapeType="1" noTextEdit="1"/>
              </p:cNvSpPr>
              <p:nvPr/>
            </p:nvSpPr>
            <p:spPr>
              <a:xfrm>
                <a:off x="2440440" y="5857220"/>
                <a:ext cx="5584862" cy="523220"/>
              </a:xfrm>
              <a:prstGeom prst="rect">
                <a:avLst/>
              </a:prstGeom>
              <a:blipFill>
                <a:blip r:embed="rId4"/>
                <a:stretch>
                  <a:fillRect l="-1818" t="-9524" b="-33333"/>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AE9BB168-86A8-554D-84D7-4F6FA1ED2E6B}"/>
              </a:ext>
            </a:extLst>
          </p:cNvPr>
          <p:cNvSpPr>
            <a:spLocks noGrp="1"/>
          </p:cNvSpPr>
          <p:nvPr>
            <p:ph type="sldNum" sz="quarter" idx="12"/>
          </p:nvPr>
        </p:nvSpPr>
        <p:spPr/>
        <p:txBody>
          <a:bodyPr/>
          <a:lstStyle/>
          <a:p>
            <a:fld id="{C0F2A647-71D5-4304-8070-CBC681FF56EE}" type="slidenum">
              <a:rPr lang="en-US" smtClean="0"/>
              <a:t>21</a:t>
            </a:fld>
            <a:endParaRPr lang="en-US" dirty="0"/>
          </a:p>
        </p:txBody>
      </p:sp>
      <p:sp>
        <p:nvSpPr>
          <p:cNvPr id="19" name="Rectangle 18">
            <a:extLst>
              <a:ext uri="{FF2B5EF4-FFF2-40B4-BE49-F238E27FC236}">
                <a16:creationId xmlns:a16="http://schemas.microsoft.com/office/drawing/2014/main" id="{22A036F5-0663-AC46-80B3-29E5012A7658}"/>
              </a:ext>
            </a:extLst>
          </p:cNvPr>
          <p:cNvSpPr/>
          <p:nvPr/>
        </p:nvSpPr>
        <p:spPr>
          <a:xfrm>
            <a:off x="2437554" y="660050"/>
            <a:ext cx="5182446" cy="338554"/>
          </a:xfrm>
          <a:prstGeom prst="rect">
            <a:avLst/>
          </a:prstGeom>
        </p:spPr>
        <p:txBody>
          <a:bodyPr wrap="square">
            <a:spAutoFit/>
          </a:bodyPr>
          <a:lstStyle/>
          <a:p>
            <a:r>
              <a:rPr lang="en-US" sz="1600" dirty="0">
                <a:solidFill>
                  <a:schemeClr val="tx1">
                    <a:lumMod val="50000"/>
                    <a:lumOff val="50000"/>
                  </a:schemeClr>
                </a:solidFill>
              </a:rPr>
              <a:t>(Hong Wang,  </a:t>
            </a:r>
            <a:r>
              <a:rPr lang="en-US" sz="1600" dirty="0">
                <a:solidFill>
                  <a:schemeClr val="tx1">
                    <a:lumMod val="75000"/>
                    <a:lumOff val="25000"/>
                  </a:schemeClr>
                </a:solidFill>
              </a:rPr>
              <a:t>Wei Xing</a:t>
            </a:r>
            <a:r>
              <a:rPr lang="en-US" sz="1600" dirty="0">
                <a:solidFill>
                  <a:schemeClr val="tx1">
                    <a:lumMod val="50000"/>
                    <a:lumOff val="50000"/>
                  </a:schemeClr>
                </a:solidFill>
              </a:rPr>
              <a:t>, Kaiser Asif, Brian D </a:t>
            </a:r>
            <a:r>
              <a:rPr lang="en-US" sz="1600" dirty="0" err="1">
                <a:solidFill>
                  <a:schemeClr val="tx1">
                    <a:lumMod val="50000"/>
                    <a:lumOff val="50000"/>
                  </a:schemeClr>
                </a:solidFill>
              </a:rPr>
              <a:t>Ziebart</a:t>
            </a:r>
            <a:r>
              <a:rPr lang="en-US" sz="1600" dirty="0">
                <a:solidFill>
                  <a:schemeClr val="tx1">
                    <a:lumMod val="50000"/>
                    <a:lumOff val="50000"/>
                  </a:schemeClr>
                </a:solidFill>
              </a:rPr>
              <a:t>, 20</a:t>
            </a:r>
            <a:r>
              <a:rPr lang="en-US" altLang="zh-CN" sz="1600" dirty="0">
                <a:solidFill>
                  <a:schemeClr val="tx1">
                    <a:lumMod val="50000"/>
                    <a:lumOff val="50000"/>
                  </a:schemeClr>
                </a:solidFill>
              </a:rPr>
              <a:t>1</a:t>
            </a:r>
            <a:r>
              <a:rPr lang="en-US" sz="1600" dirty="0">
                <a:solidFill>
                  <a:schemeClr val="tx1">
                    <a:lumMod val="50000"/>
                    <a:lumOff val="50000"/>
                  </a:schemeClr>
                </a:solidFill>
              </a:rPr>
              <a:t>5)</a:t>
            </a:r>
            <a:endParaRPr lang="en-US" sz="1600" dirty="0"/>
          </a:p>
        </p:txBody>
      </p:sp>
      <p:pic>
        <p:nvPicPr>
          <p:cNvPr id="2" name="Picture 1">
            <a:extLst>
              <a:ext uri="{FF2B5EF4-FFF2-40B4-BE49-F238E27FC236}">
                <a16:creationId xmlns:a16="http://schemas.microsoft.com/office/drawing/2014/main" id="{CE182806-199C-014D-9306-511C3D843D05}"/>
              </a:ext>
            </a:extLst>
          </p:cNvPr>
          <p:cNvPicPr>
            <a:picLocks noChangeAspect="1"/>
          </p:cNvPicPr>
          <p:nvPr/>
        </p:nvPicPr>
        <p:blipFill>
          <a:blip r:embed="rId5"/>
          <a:stretch>
            <a:fillRect/>
          </a:stretch>
        </p:blipFill>
        <p:spPr>
          <a:xfrm>
            <a:off x="3501087" y="1833330"/>
            <a:ext cx="5285104" cy="699854"/>
          </a:xfrm>
          <a:prstGeom prst="rect">
            <a:avLst/>
          </a:prstGeom>
        </p:spPr>
      </p:pic>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604CC10-189B-8D40-9F7D-E6D7B2B117AE}"/>
                  </a:ext>
                </a:extLst>
              </p:cNvPr>
              <p:cNvSpPr/>
              <p:nvPr/>
            </p:nvSpPr>
            <p:spPr>
              <a:xfrm>
                <a:off x="2437552" y="2681769"/>
                <a:ext cx="7658946" cy="677430"/>
              </a:xfrm>
              <a:prstGeom prst="rect">
                <a:avLst/>
              </a:prstGeom>
            </p:spPr>
            <p:txBody>
              <a:bodyPr wrap="square">
                <a:spAutoFit/>
              </a:bodyPr>
              <a:lstStyle/>
              <a:p>
                <a:r>
                  <a:rPr lang="en-US" altLang="zh-CN" dirty="0">
                    <a:solidFill>
                      <a:srgbClr val="00B050"/>
                    </a:solidFill>
                  </a:rPr>
                  <a:t>The</a:t>
                </a:r>
                <a:r>
                  <a:rPr lang="zh-CN" altLang="en-US" dirty="0">
                    <a:solidFill>
                      <a:srgbClr val="00B050"/>
                    </a:solidFill>
                  </a:rPr>
                  <a:t> </a:t>
                </a:r>
                <a:r>
                  <a:rPr lang="en-US" altLang="zh-CN" dirty="0">
                    <a:solidFill>
                      <a:srgbClr val="00B050"/>
                    </a:solidFill>
                  </a:rPr>
                  <a:t>potential</a:t>
                </a:r>
                <a:r>
                  <a:rPr lang="zh-CN" altLang="en-US" dirty="0">
                    <a:solidFill>
                      <a:srgbClr val="00B050"/>
                    </a:solidFill>
                  </a:rPr>
                  <a:t> </a:t>
                </a:r>
                <a:r>
                  <a:rPr lang="en-US" altLang="zh-CN" dirty="0">
                    <a:solidFill>
                      <a:srgbClr val="00B050"/>
                    </a:solidFill>
                  </a:rPr>
                  <a:t>term</a:t>
                </a:r>
                <a:r>
                  <a:rPr lang="zh-CN" altLang="en-US" dirty="0">
                    <a:solidFill>
                      <a:srgbClr val="00B050"/>
                    </a:solidFill>
                  </a:rPr>
                  <a:t> </a:t>
                </a:r>
                <a14:m>
                  <m:oMath xmlns:m="http://schemas.openxmlformats.org/officeDocument/2006/math">
                    <m:sSup>
                      <m:sSupPr>
                        <m:ctrlPr>
                          <a:rPr lang="en-US" altLang="zh-CN" i="1" smtClean="0">
                            <a:solidFill>
                              <a:srgbClr val="00B050"/>
                            </a:solidFill>
                            <a:latin typeface="Cambria Math" panose="02040503050406030204" pitchFamily="18" charset="0"/>
                          </a:rPr>
                        </m:ctrlPr>
                      </m:sSupPr>
                      <m:e>
                        <m:r>
                          <a:rPr lang="en-US" altLang="zh-CN" i="1" smtClean="0">
                            <a:solidFill>
                              <a:srgbClr val="00B050"/>
                            </a:solidFill>
                            <a:latin typeface="Cambria Math" panose="02040503050406030204" pitchFamily="18" charset="0"/>
                            <a:ea typeface="Cambria Math" panose="02040503050406030204" pitchFamily="18" charset="0"/>
                          </a:rPr>
                          <m:t>𝜓</m:t>
                        </m:r>
                        <m:d>
                          <m:dPr>
                            <m:ctrlPr>
                              <a:rPr lang="en-US" altLang="zh-CN" b="0" i="1" smtClean="0">
                                <a:solidFill>
                                  <a:srgbClr val="00B050"/>
                                </a:solidFill>
                                <a:latin typeface="Cambria Math" panose="02040503050406030204" pitchFamily="18" charset="0"/>
                                <a:ea typeface="Cambria Math" panose="02040503050406030204" pitchFamily="18" charset="0"/>
                              </a:rPr>
                            </m:ctrlPr>
                          </m:dPr>
                          <m:e>
                            <m:r>
                              <a:rPr lang="en-US" altLang="zh-CN" b="0" i="1" smtClean="0">
                                <a:solidFill>
                                  <a:srgbClr val="00B050"/>
                                </a:solidFill>
                                <a:latin typeface="Cambria Math" panose="02040503050406030204" pitchFamily="18" charset="0"/>
                                <a:ea typeface="Cambria Math" panose="02040503050406030204" pitchFamily="18" charset="0"/>
                              </a:rPr>
                              <m:t>𝑦</m:t>
                            </m:r>
                            <m:r>
                              <a:rPr lang="en-US" altLang="zh-CN" b="0" i="1" smtClean="0">
                                <a:solidFill>
                                  <a:srgbClr val="00B050"/>
                                </a:solidFill>
                                <a:latin typeface="Cambria Math" panose="02040503050406030204" pitchFamily="18" charset="0"/>
                                <a:ea typeface="Cambria Math" panose="02040503050406030204" pitchFamily="18" charset="0"/>
                              </a:rPr>
                              <m:t>,</m:t>
                            </m:r>
                            <m:r>
                              <a:rPr lang="en-US" altLang="zh-CN" b="0" i="1" smtClean="0">
                                <a:solidFill>
                                  <a:srgbClr val="00B050"/>
                                </a:solidFill>
                                <a:latin typeface="Cambria Math" panose="02040503050406030204" pitchFamily="18" charset="0"/>
                                <a:ea typeface="Cambria Math" panose="02040503050406030204" pitchFamily="18" charset="0"/>
                              </a:rPr>
                              <m:t>𝑥</m:t>
                            </m:r>
                          </m:e>
                        </m:d>
                        <m:r>
                          <a:rPr lang="en-US" altLang="zh-CN" b="0" i="1" smtClean="0">
                            <a:solidFill>
                              <a:srgbClr val="00B050"/>
                            </a:solidFill>
                            <a:latin typeface="Cambria Math" panose="02040503050406030204" pitchFamily="18" charset="0"/>
                            <a:ea typeface="Cambria Math" panose="02040503050406030204" pitchFamily="18" charset="0"/>
                          </a:rPr>
                          <m:t>=</m:t>
                        </m:r>
                        <m:r>
                          <a:rPr lang="en-US" altLang="zh-CN" i="1" smtClean="0">
                            <a:solidFill>
                              <a:srgbClr val="00B050"/>
                            </a:solidFill>
                            <a:latin typeface="Cambria Math" panose="02040503050406030204" pitchFamily="18" charset="0"/>
                            <a:ea typeface="Cambria Math" panose="02040503050406030204" pitchFamily="18" charset="0"/>
                          </a:rPr>
                          <m:t>𝜃</m:t>
                        </m:r>
                      </m:e>
                      <m:sup>
                        <m:r>
                          <a:rPr lang="en-US" altLang="zh-CN" b="0" i="1" smtClean="0">
                            <a:solidFill>
                              <a:srgbClr val="00B050"/>
                            </a:solidFill>
                            <a:latin typeface="Cambria Math" panose="02040503050406030204" pitchFamily="18" charset="0"/>
                          </a:rPr>
                          <m:t>𝑇</m:t>
                        </m:r>
                      </m:sup>
                    </m:sSup>
                    <m:r>
                      <a:rPr lang="en-US" altLang="zh-CN" i="1" smtClean="0">
                        <a:solidFill>
                          <a:srgbClr val="00B050"/>
                        </a:solidFill>
                        <a:latin typeface="Cambria Math" panose="02040503050406030204" pitchFamily="18" charset="0"/>
                        <a:ea typeface="Cambria Math" panose="02040503050406030204" pitchFamily="18" charset="0"/>
                      </a:rPr>
                      <m:t>𝜙</m:t>
                    </m:r>
                    <m:d>
                      <m:dPr>
                        <m:ctrlPr>
                          <a:rPr lang="en-US" altLang="zh-CN" b="0" i="1" smtClean="0">
                            <a:solidFill>
                              <a:srgbClr val="00B050"/>
                            </a:solidFill>
                            <a:latin typeface="Cambria Math" panose="02040503050406030204" pitchFamily="18" charset="0"/>
                            <a:ea typeface="Cambria Math" panose="02040503050406030204" pitchFamily="18" charset="0"/>
                          </a:rPr>
                        </m:ctrlPr>
                      </m:dPr>
                      <m:e>
                        <m:r>
                          <a:rPr lang="en-US" altLang="zh-CN" b="0" i="1" smtClean="0">
                            <a:solidFill>
                              <a:srgbClr val="00B050"/>
                            </a:solidFill>
                            <a:latin typeface="Cambria Math" panose="02040503050406030204" pitchFamily="18" charset="0"/>
                            <a:ea typeface="Cambria Math" panose="02040503050406030204" pitchFamily="18" charset="0"/>
                          </a:rPr>
                          <m:t>𝑦</m:t>
                        </m:r>
                        <m:r>
                          <a:rPr lang="en-US" altLang="zh-CN" b="0" i="1" smtClean="0">
                            <a:solidFill>
                              <a:srgbClr val="00B050"/>
                            </a:solidFill>
                            <a:latin typeface="Cambria Math" panose="02040503050406030204" pitchFamily="18" charset="0"/>
                            <a:ea typeface="Cambria Math" panose="02040503050406030204" pitchFamily="18" charset="0"/>
                          </a:rPr>
                          <m:t>,</m:t>
                        </m:r>
                        <m:r>
                          <a:rPr lang="en-US" altLang="zh-CN" b="0" i="1" smtClean="0">
                            <a:solidFill>
                              <a:srgbClr val="00B050"/>
                            </a:solidFill>
                            <a:latin typeface="Cambria Math" panose="02040503050406030204" pitchFamily="18" charset="0"/>
                            <a:ea typeface="Cambria Math" panose="02040503050406030204" pitchFamily="18" charset="0"/>
                          </a:rPr>
                          <m:t>𝑥</m:t>
                        </m:r>
                      </m:e>
                    </m:d>
                    <m:r>
                      <m:rPr>
                        <m:nor/>
                      </m:rPr>
                      <a:rPr lang="zh-CN" altLang="en-US" b="0" i="0" smtClean="0">
                        <a:solidFill>
                          <a:srgbClr val="00B050"/>
                        </a:solidFill>
                        <a:latin typeface="Cambria Math" panose="02040503050406030204" pitchFamily="18" charset="0"/>
                        <a:ea typeface="Cambria Math" panose="02040503050406030204" pitchFamily="18" charset="0"/>
                      </a:rPr>
                      <m:t> </m:t>
                    </m:r>
                  </m:oMath>
                </a14:m>
                <a:r>
                  <a:rPr lang="en-US" altLang="zh-CN" dirty="0">
                    <a:solidFill>
                      <a:srgbClr val="00B050"/>
                    </a:solidFill>
                  </a:rPr>
                  <a:t>is</a:t>
                </a:r>
                <a:r>
                  <a:rPr lang="zh-CN" altLang="en-US" dirty="0">
                    <a:solidFill>
                      <a:srgbClr val="00B050"/>
                    </a:solidFill>
                  </a:rPr>
                  <a:t> </a:t>
                </a:r>
                <a:r>
                  <a:rPr lang="en-US" altLang="zh-CN" dirty="0">
                    <a:solidFill>
                      <a:srgbClr val="00B050"/>
                    </a:solidFill>
                  </a:rPr>
                  <a:t>irrelevant</a:t>
                </a:r>
                <a:r>
                  <a:rPr lang="zh-CN" altLang="en-US" dirty="0">
                    <a:solidFill>
                      <a:srgbClr val="00B050"/>
                    </a:solidFill>
                  </a:rPr>
                  <a:t> </a:t>
                </a:r>
                <a:r>
                  <a:rPr lang="en-US" altLang="zh-CN" dirty="0">
                    <a:solidFill>
                      <a:srgbClr val="00B050"/>
                    </a:solidFill>
                  </a:rPr>
                  <a:t>to</a:t>
                </a:r>
                <a:r>
                  <a:rPr lang="zh-CN" altLang="en-US" dirty="0">
                    <a:solidFill>
                      <a:srgbClr val="00B050"/>
                    </a:solidFill>
                  </a:rPr>
                  <a:t> </a:t>
                </a:r>
                <a14:m>
                  <m:oMath xmlns:m="http://schemas.openxmlformats.org/officeDocument/2006/math">
                    <m:sSub>
                      <m:sSubPr>
                        <m:ctrlPr>
                          <a:rPr lang="en-US" i="1">
                            <a:solidFill>
                              <a:srgbClr val="00B050"/>
                            </a:solidFill>
                            <a:latin typeface="Cambria Math" panose="02040503050406030204" pitchFamily="18" charset="0"/>
                          </a:rPr>
                        </m:ctrlPr>
                      </m:sSubPr>
                      <m:e>
                        <m:acc>
                          <m:accPr>
                            <m:chr m:val="̂"/>
                            <m:ctrlPr>
                              <a:rPr lang="en-US" i="1">
                                <a:solidFill>
                                  <a:srgbClr val="00B050"/>
                                </a:solidFill>
                                <a:latin typeface="Cambria Math" panose="02040503050406030204" pitchFamily="18" charset="0"/>
                              </a:rPr>
                            </m:ctrlPr>
                          </m:accPr>
                          <m:e>
                            <m:r>
                              <a:rPr lang="en-US" altLang="zh-CN" i="1">
                                <a:solidFill>
                                  <a:srgbClr val="00B050"/>
                                </a:solidFill>
                                <a:latin typeface="Cambria Math" panose="02040503050406030204" pitchFamily="18" charset="0"/>
                              </a:rPr>
                              <m:t>𝑝</m:t>
                            </m:r>
                          </m:e>
                        </m:acc>
                      </m:e>
                      <m:sub>
                        <m:r>
                          <a:rPr lang="en-US" altLang="zh-CN" i="1">
                            <a:solidFill>
                              <a:srgbClr val="00B050"/>
                            </a:solidFill>
                            <a:latin typeface="Cambria Math" panose="02040503050406030204" pitchFamily="18" charset="0"/>
                          </a:rPr>
                          <m:t>𝑥</m:t>
                        </m:r>
                      </m:sub>
                    </m:sSub>
                    <m:r>
                      <a:rPr lang="zh-CN" altLang="en-US" b="0" i="1" smtClean="0">
                        <a:solidFill>
                          <a:srgbClr val="00B050"/>
                        </a:solidFill>
                        <a:latin typeface="Cambria Math" panose="02040503050406030204" pitchFamily="18" charset="0"/>
                      </a:rPr>
                      <m:t> </m:t>
                    </m:r>
                    <m:r>
                      <m:rPr>
                        <m:nor/>
                      </m:rPr>
                      <a:rPr lang="en-US" altLang="zh-CN" b="0" i="0" smtClean="0">
                        <a:solidFill>
                          <a:srgbClr val="00B050"/>
                        </a:solidFill>
                        <a:latin typeface="Cambria Math" panose="02040503050406030204" pitchFamily="18" charset="0"/>
                      </a:rPr>
                      <m:t>and</m:t>
                    </m:r>
                    <m:r>
                      <a:rPr lang="zh-CN" altLang="en-US" b="0" i="1" smtClean="0">
                        <a:solidFill>
                          <a:srgbClr val="00B050"/>
                        </a:solidFill>
                        <a:latin typeface="Cambria Math" panose="02040503050406030204" pitchFamily="18" charset="0"/>
                      </a:rPr>
                      <m:t> </m:t>
                    </m:r>
                    <m:sSub>
                      <m:sSubPr>
                        <m:ctrlPr>
                          <a:rPr lang="en-US" altLang="zh-CN" i="1">
                            <a:solidFill>
                              <a:srgbClr val="00B050"/>
                            </a:solidFill>
                            <a:latin typeface="Cambria Math" panose="02040503050406030204" pitchFamily="18" charset="0"/>
                          </a:rPr>
                        </m:ctrlPr>
                      </m:sSubPr>
                      <m:e>
                        <m:acc>
                          <m:accPr>
                            <m:chr m:val="̌"/>
                            <m:ctrlPr>
                              <a:rPr lang="en-US" altLang="zh-CN" i="1">
                                <a:solidFill>
                                  <a:srgbClr val="00B050"/>
                                </a:solidFill>
                                <a:latin typeface="Cambria Math" panose="02040503050406030204" pitchFamily="18" charset="0"/>
                              </a:rPr>
                            </m:ctrlPr>
                          </m:accPr>
                          <m:e>
                            <m:r>
                              <a:rPr lang="en-US" altLang="zh-CN" i="1">
                                <a:solidFill>
                                  <a:srgbClr val="00B050"/>
                                </a:solidFill>
                                <a:latin typeface="Cambria Math" panose="02040503050406030204" pitchFamily="18" charset="0"/>
                              </a:rPr>
                              <m:t>𝑝</m:t>
                            </m:r>
                          </m:e>
                        </m:acc>
                      </m:e>
                      <m:sub>
                        <m:r>
                          <a:rPr lang="en-US" altLang="zh-CN" i="1">
                            <a:solidFill>
                              <a:srgbClr val="00B050"/>
                            </a:solidFill>
                            <a:latin typeface="Cambria Math" panose="02040503050406030204" pitchFamily="18" charset="0"/>
                          </a:rPr>
                          <m:t>𝑥</m:t>
                        </m:r>
                      </m:sub>
                    </m:sSub>
                  </m:oMath>
                </a14:m>
                <a:r>
                  <a:rPr lang="en-US" altLang="zh-CN" dirty="0">
                    <a:solidFill>
                      <a:srgbClr val="00B050"/>
                    </a:solidFill>
                  </a:rPr>
                  <a:t>.</a:t>
                </a:r>
                <a:r>
                  <a:rPr lang="zh-CN" altLang="en-US" dirty="0">
                    <a:solidFill>
                      <a:srgbClr val="00B050"/>
                    </a:solidFill>
                  </a:rPr>
                  <a:t> </a:t>
                </a:r>
                <a:r>
                  <a:rPr lang="en-US" altLang="zh-CN" dirty="0">
                    <a:solidFill>
                      <a:srgbClr val="00B050"/>
                    </a:solidFill>
                  </a:rPr>
                  <a:t>To</a:t>
                </a:r>
                <a:r>
                  <a:rPr lang="zh-CN" altLang="en-US" dirty="0">
                    <a:solidFill>
                      <a:srgbClr val="00B050"/>
                    </a:solidFill>
                  </a:rPr>
                  <a:t> </a:t>
                </a:r>
                <a:r>
                  <a:rPr lang="en-US" altLang="zh-CN" dirty="0">
                    <a:solidFill>
                      <a:srgbClr val="00B050"/>
                    </a:solidFill>
                  </a:rPr>
                  <a:t>solve</a:t>
                </a:r>
                <a:r>
                  <a:rPr lang="zh-CN" altLang="en-US" dirty="0">
                    <a:solidFill>
                      <a:srgbClr val="00B050"/>
                    </a:solidFill>
                  </a:rPr>
                  <a:t> </a:t>
                </a:r>
                <a:r>
                  <a:rPr lang="en-US" altLang="zh-CN" dirty="0">
                    <a:solidFill>
                      <a:srgbClr val="00B050"/>
                    </a:solidFill>
                  </a:rPr>
                  <a:t>the</a:t>
                </a:r>
                <a:r>
                  <a:rPr lang="zh-CN" altLang="en-US" dirty="0">
                    <a:solidFill>
                      <a:srgbClr val="00B050"/>
                    </a:solidFill>
                  </a:rPr>
                  <a:t> </a:t>
                </a:r>
                <a:r>
                  <a:rPr lang="en-US" altLang="zh-CN" dirty="0">
                    <a:solidFill>
                      <a:srgbClr val="00B050"/>
                    </a:solidFill>
                  </a:rPr>
                  <a:t>game</a:t>
                </a:r>
                <a:r>
                  <a:rPr lang="zh-CN" altLang="en-US" dirty="0">
                    <a:solidFill>
                      <a:srgbClr val="00B050"/>
                    </a:solidFill>
                  </a:rPr>
                  <a:t> </a:t>
                </a:r>
                <a:r>
                  <a:rPr lang="en-US" altLang="zh-CN" dirty="0">
                    <a:solidFill>
                      <a:srgbClr val="00B050"/>
                    </a:solidFill>
                  </a:rPr>
                  <a:t>only</a:t>
                </a:r>
                <a:r>
                  <a:rPr lang="zh-CN" altLang="en-US" dirty="0">
                    <a:solidFill>
                      <a:srgbClr val="00B050"/>
                    </a:solidFill>
                  </a:rPr>
                  <a:t> </a:t>
                </a:r>
                <a:r>
                  <a:rPr lang="en-US" altLang="zh-CN" dirty="0">
                    <a:solidFill>
                      <a:srgbClr val="00B050"/>
                    </a:solidFill>
                  </a:rPr>
                  <a:t>need</a:t>
                </a:r>
                <a:r>
                  <a:rPr lang="zh-CN" altLang="en-US" dirty="0">
                    <a:solidFill>
                      <a:srgbClr val="00B050"/>
                    </a:solidFill>
                  </a:rPr>
                  <a:t> </a:t>
                </a:r>
                <a14:m>
                  <m:oMath xmlns:m="http://schemas.openxmlformats.org/officeDocument/2006/math">
                    <m:sSup>
                      <m:sSupPr>
                        <m:ctrlPr>
                          <a:rPr lang="en-US" altLang="zh-CN" i="1">
                            <a:solidFill>
                              <a:srgbClr val="00B050"/>
                            </a:solidFill>
                            <a:latin typeface="Cambria Math" panose="02040503050406030204" pitchFamily="18" charset="0"/>
                          </a:rPr>
                        </m:ctrlPr>
                      </m:sSupPr>
                      <m:e>
                        <m:r>
                          <a:rPr lang="en-US" altLang="zh-CN" i="1">
                            <a:solidFill>
                              <a:srgbClr val="00B050"/>
                            </a:solidFill>
                            <a:latin typeface="Cambria Math" panose="02040503050406030204" pitchFamily="18" charset="0"/>
                            <a:ea typeface="Cambria Math" panose="02040503050406030204" pitchFamily="18" charset="0"/>
                          </a:rPr>
                          <m:t>𝜓</m:t>
                        </m:r>
                        <m:d>
                          <m:dPr>
                            <m:ctrlPr>
                              <a:rPr lang="en-US" altLang="zh-CN" i="1">
                                <a:solidFill>
                                  <a:srgbClr val="00B050"/>
                                </a:solidFill>
                                <a:latin typeface="Cambria Math" panose="02040503050406030204" pitchFamily="18" charset="0"/>
                                <a:ea typeface="Cambria Math" panose="02040503050406030204" pitchFamily="18" charset="0"/>
                              </a:rPr>
                            </m:ctrlPr>
                          </m:dPr>
                          <m:e>
                            <m:acc>
                              <m:accPr>
                                <m:chr m:val="̌"/>
                                <m:ctrlPr>
                                  <a:rPr lang="en-US" altLang="zh-CN" i="1" smtClean="0">
                                    <a:solidFill>
                                      <a:srgbClr val="00B050"/>
                                    </a:solidFill>
                                    <a:latin typeface="Cambria Math" panose="02040503050406030204" pitchFamily="18" charset="0"/>
                                    <a:ea typeface="Cambria Math" panose="02040503050406030204" pitchFamily="18" charset="0"/>
                                  </a:rPr>
                                </m:ctrlPr>
                              </m:accPr>
                              <m:e>
                                <m:r>
                                  <a:rPr lang="en-US" altLang="zh-CN" i="1">
                                    <a:solidFill>
                                      <a:srgbClr val="00B050"/>
                                    </a:solidFill>
                                    <a:latin typeface="Cambria Math" panose="02040503050406030204" pitchFamily="18" charset="0"/>
                                    <a:ea typeface="Cambria Math" panose="02040503050406030204" pitchFamily="18" charset="0"/>
                                  </a:rPr>
                                  <m:t>𝑦</m:t>
                                </m:r>
                              </m:e>
                            </m:acc>
                            <m:r>
                              <a:rPr lang="en-US" altLang="zh-CN" i="1">
                                <a:solidFill>
                                  <a:srgbClr val="00B050"/>
                                </a:solidFill>
                                <a:latin typeface="Cambria Math" panose="02040503050406030204" pitchFamily="18" charset="0"/>
                                <a:ea typeface="Cambria Math" panose="02040503050406030204" pitchFamily="18" charset="0"/>
                              </a:rPr>
                              <m:t>,</m:t>
                            </m:r>
                            <m:r>
                              <a:rPr lang="en-US" altLang="zh-CN" i="1">
                                <a:solidFill>
                                  <a:srgbClr val="00B050"/>
                                </a:solidFill>
                                <a:latin typeface="Cambria Math" panose="02040503050406030204" pitchFamily="18" charset="0"/>
                                <a:ea typeface="Cambria Math" panose="02040503050406030204" pitchFamily="18" charset="0"/>
                              </a:rPr>
                              <m:t>𝑥</m:t>
                            </m:r>
                          </m:e>
                        </m:d>
                        <m:r>
                          <a:rPr lang="en-US" altLang="zh-CN" i="1">
                            <a:solidFill>
                              <a:srgbClr val="00B050"/>
                            </a:solidFill>
                            <a:latin typeface="Cambria Math" panose="02040503050406030204" pitchFamily="18" charset="0"/>
                            <a:ea typeface="Cambria Math" panose="02040503050406030204" pitchFamily="18" charset="0"/>
                          </a:rPr>
                          <m:t>=</m:t>
                        </m:r>
                        <m:r>
                          <a:rPr lang="en-US" altLang="zh-CN" i="1">
                            <a:solidFill>
                              <a:srgbClr val="00B050"/>
                            </a:solidFill>
                            <a:latin typeface="Cambria Math" panose="02040503050406030204" pitchFamily="18" charset="0"/>
                            <a:ea typeface="Cambria Math" panose="02040503050406030204" pitchFamily="18" charset="0"/>
                          </a:rPr>
                          <m:t>𝜃</m:t>
                        </m:r>
                      </m:e>
                      <m:sup>
                        <m:r>
                          <a:rPr lang="en-US" altLang="zh-CN" i="1">
                            <a:solidFill>
                              <a:srgbClr val="00B050"/>
                            </a:solidFill>
                            <a:latin typeface="Cambria Math" panose="02040503050406030204" pitchFamily="18" charset="0"/>
                          </a:rPr>
                          <m:t>𝑇</m:t>
                        </m:r>
                      </m:sup>
                    </m:sSup>
                    <m:r>
                      <a:rPr lang="en-US" altLang="zh-CN" i="1">
                        <a:solidFill>
                          <a:srgbClr val="00B050"/>
                        </a:solidFill>
                        <a:latin typeface="Cambria Math" panose="02040503050406030204" pitchFamily="18" charset="0"/>
                        <a:ea typeface="Cambria Math" panose="02040503050406030204" pitchFamily="18" charset="0"/>
                      </a:rPr>
                      <m:t>𝜙</m:t>
                    </m:r>
                    <m:d>
                      <m:dPr>
                        <m:ctrlPr>
                          <a:rPr lang="en-US" altLang="zh-CN" i="1">
                            <a:solidFill>
                              <a:srgbClr val="00B050"/>
                            </a:solidFill>
                            <a:latin typeface="Cambria Math" panose="02040503050406030204" pitchFamily="18" charset="0"/>
                            <a:ea typeface="Cambria Math" panose="02040503050406030204" pitchFamily="18" charset="0"/>
                          </a:rPr>
                        </m:ctrlPr>
                      </m:dPr>
                      <m:e>
                        <m:r>
                          <a:rPr lang="en-US" altLang="zh-CN" i="1">
                            <a:solidFill>
                              <a:srgbClr val="00B050"/>
                            </a:solidFill>
                            <a:latin typeface="Cambria Math" panose="02040503050406030204" pitchFamily="18" charset="0"/>
                            <a:ea typeface="Cambria Math" panose="02040503050406030204" pitchFamily="18" charset="0"/>
                          </a:rPr>
                          <m:t>𝑦</m:t>
                        </m:r>
                        <m:r>
                          <a:rPr lang="en-US" altLang="zh-CN" i="1">
                            <a:solidFill>
                              <a:srgbClr val="00B050"/>
                            </a:solidFill>
                            <a:latin typeface="Cambria Math" panose="02040503050406030204" pitchFamily="18" charset="0"/>
                            <a:ea typeface="Cambria Math" panose="02040503050406030204" pitchFamily="18" charset="0"/>
                          </a:rPr>
                          <m:t>,</m:t>
                        </m:r>
                        <m:r>
                          <a:rPr lang="en-US" altLang="zh-CN" i="1">
                            <a:solidFill>
                              <a:srgbClr val="00B050"/>
                            </a:solidFill>
                            <a:latin typeface="Cambria Math" panose="02040503050406030204" pitchFamily="18" charset="0"/>
                            <a:ea typeface="Cambria Math" panose="02040503050406030204" pitchFamily="18" charset="0"/>
                          </a:rPr>
                          <m:t>𝑥</m:t>
                        </m:r>
                      </m:e>
                    </m:d>
                    <m:r>
                      <m:rPr>
                        <m:nor/>
                      </m:rPr>
                      <a:rPr lang="en-US" altLang="zh-CN" b="0" i="0" smtClean="0">
                        <a:solidFill>
                          <a:srgbClr val="00B050"/>
                        </a:solidFill>
                        <a:latin typeface="Cambria Math" panose="02040503050406030204" pitchFamily="18" charset="0"/>
                        <a:ea typeface="Cambria Math" panose="02040503050406030204" pitchFamily="18" charset="0"/>
                      </a:rPr>
                      <m:t>.</m:t>
                    </m:r>
                    <m:r>
                      <m:rPr>
                        <m:nor/>
                      </m:rPr>
                      <a:rPr lang="zh-CN" altLang="en-US" b="0" i="0" smtClean="0">
                        <a:solidFill>
                          <a:srgbClr val="00B050"/>
                        </a:solidFill>
                        <a:latin typeface="Cambria Math" panose="02040503050406030204" pitchFamily="18" charset="0"/>
                        <a:ea typeface="Cambria Math" panose="02040503050406030204" pitchFamily="18" charset="0"/>
                      </a:rPr>
                      <m:t>  </m:t>
                    </m:r>
                    <m:r>
                      <m:rPr>
                        <m:nor/>
                      </m:rPr>
                      <a:rPr lang="en-US" altLang="zh-CN" b="0" i="0" smtClean="0">
                        <a:solidFill>
                          <a:srgbClr val="00B050"/>
                        </a:solidFill>
                        <a:latin typeface="Cambria Math" panose="02040503050406030204" pitchFamily="18" charset="0"/>
                        <a:ea typeface="Cambria Math" panose="02040503050406030204" pitchFamily="18" charset="0"/>
                      </a:rPr>
                      <m:t>Let</m:t>
                    </m:r>
                    <m:r>
                      <m:rPr>
                        <m:nor/>
                      </m:rPr>
                      <a:rPr lang="zh-CN" altLang="en-US" b="0" i="0" smtClean="0">
                        <a:solidFill>
                          <a:srgbClr val="00B050"/>
                        </a:solidFill>
                        <a:latin typeface="Cambria Math" panose="02040503050406030204" pitchFamily="18" charset="0"/>
                        <a:ea typeface="Cambria Math" panose="02040503050406030204" pitchFamily="18" charset="0"/>
                      </a:rPr>
                      <m:t> </m:t>
                    </m:r>
                    <m:r>
                      <a:rPr lang="zh-CN" altLang="en-US" b="0" i="1" smtClean="0">
                        <a:solidFill>
                          <a:srgbClr val="00B050"/>
                        </a:solidFill>
                        <a:latin typeface="Cambria Math" panose="02040503050406030204" pitchFamily="18" charset="0"/>
                        <a:ea typeface="Cambria Math" panose="02040503050406030204" pitchFamily="18" charset="0"/>
                      </a:rPr>
                      <m:t>𝜓</m:t>
                    </m:r>
                    <m:d>
                      <m:dPr>
                        <m:ctrlPr>
                          <a:rPr lang="en-US" altLang="zh-CN" i="1">
                            <a:solidFill>
                              <a:srgbClr val="00B050"/>
                            </a:solidFill>
                            <a:latin typeface="Cambria Math" panose="02040503050406030204" pitchFamily="18" charset="0"/>
                            <a:ea typeface="Cambria Math" panose="02040503050406030204" pitchFamily="18" charset="0"/>
                          </a:rPr>
                        </m:ctrlPr>
                      </m:dPr>
                      <m:e>
                        <m:acc>
                          <m:accPr>
                            <m:chr m:val="̌"/>
                            <m:ctrlPr>
                              <a:rPr lang="en-US" altLang="zh-CN" i="1" smtClean="0">
                                <a:solidFill>
                                  <a:srgbClr val="00B050"/>
                                </a:solidFill>
                                <a:latin typeface="Cambria Math" panose="02040503050406030204" pitchFamily="18" charset="0"/>
                                <a:ea typeface="Cambria Math" panose="02040503050406030204" pitchFamily="18" charset="0"/>
                              </a:rPr>
                            </m:ctrlPr>
                          </m:accPr>
                          <m:e>
                            <m:r>
                              <a:rPr lang="en-US" altLang="zh-CN" i="1">
                                <a:solidFill>
                                  <a:srgbClr val="00B050"/>
                                </a:solidFill>
                                <a:latin typeface="Cambria Math" panose="02040503050406030204" pitchFamily="18" charset="0"/>
                                <a:ea typeface="Cambria Math" panose="02040503050406030204" pitchFamily="18" charset="0"/>
                              </a:rPr>
                              <m:t>𝑦</m:t>
                            </m:r>
                          </m:e>
                        </m:acc>
                        <m:r>
                          <a:rPr lang="en-US" altLang="zh-CN" i="1">
                            <a:solidFill>
                              <a:srgbClr val="00B050"/>
                            </a:solidFill>
                            <a:latin typeface="Cambria Math" panose="02040503050406030204" pitchFamily="18" charset="0"/>
                            <a:ea typeface="Cambria Math" panose="02040503050406030204" pitchFamily="18" charset="0"/>
                          </a:rPr>
                          <m:t>,</m:t>
                        </m:r>
                        <m:r>
                          <a:rPr lang="en-US" altLang="zh-CN" i="1">
                            <a:solidFill>
                              <a:srgbClr val="00B050"/>
                            </a:solidFill>
                            <a:latin typeface="Cambria Math" panose="02040503050406030204" pitchFamily="18" charset="0"/>
                            <a:ea typeface="Cambria Math" panose="02040503050406030204" pitchFamily="18" charset="0"/>
                          </a:rPr>
                          <m:t>𝑥</m:t>
                        </m:r>
                      </m:e>
                    </m:d>
                    <m:r>
                      <a:rPr lang="en-US" altLang="zh-CN" b="0" i="1" smtClean="0">
                        <a:solidFill>
                          <a:srgbClr val="00B050"/>
                        </a:solidFill>
                        <a:latin typeface="Cambria Math" panose="02040503050406030204" pitchFamily="18" charset="0"/>
                        <a:ea typeface="Cambria Math" panose="02040503050406030204" pitchFamily="18" charset="0"/>
                      </a:rPr>
                      <m:t>=</m:t>
                    </m:r>
                    <m:nary>
                      <m:naryPr>
                        <m:chr m:val="∑"/>
                        <m:limLoc m:val="subSup"/>
                        <m:ctrlPr>
                          <a:rPr lang="en-US" altLang="zh-CN" b="0" i="1" smtClean="0">
                            <a:solidFill>
                              <a:srgbClr val="00B050"/>
                            </a:solidFill>
                            <a:latin typeface="Cambria Math" panose="02040503050406030204" pitchFamily="18" charset="0"/>
                            <a:ea typeface="Cambria Math" panose="02040503050406030204" pitchFamily="18" charset="0"/>
                          </a:rPr>
                        </m:ctrlPr>
                      </m:naryPr>
                      <m:sub>
                        <m:r>
                          <m:rPr>
                            <m:brk m:alnAt="25"/>
                          </m:rPr>
                          <a:rPr lang="en-US" altLang="zh-CN" b="0" i="1" smtClean="0">
                            <a:solidFill>
                              <a:srgbClr val="00B050"/>
                            </a:solidFill>
                            <a:latin typeface="Cambria Math" panose="02040503050406030204" pitchFamily="18" charset="0"/>
                            <a:ea typeface="Cambria Math" panose="02040503050406030204" pitchFamily="18" charset="0"/>
                          </a:rPr>
                          <m:t>𝑖</m:t>
                        </m:r>
                        <m:r>
                          <a:rPr lang="en-US" altLang="zh-CN" b="0" i="1" smtClean="0">
                            <a:solidFill>
                              <a:srgbClr val="00B050"/>
                            </a:solidFill>
                            <a:latin typeface="Cambria Math" panose="02040503050406030204" pitchFamily="18" charset="0"/>
                            <a:ea typeface="Cambria Math" panose="02040503050406030204" pitchFamily="18" charset="0"/>
                          </a:rPr>
                          <m:t>=1</m:t>
                        </m:r>
                      </m:sub>
                      <m:sup>
                        <m:r>
                          <a:rPr lang="en-US" altLang="zh-CN" b="0" i="1" smtClean="0">
                            <a:solidFill>
                              <a:srgbClr val="00B050"/>
                            </a:solidFill>
                            <a:latin typeface="Cambria Math" panose="02040503050406030204" pitchFamily="18" charset="0"/>
                            <a:ea typeface="Cambria Math" panose="02040503050406030204" pitchFamily="18" charset="0"/>
                          </a:rPr>
                          <m:t>𝑛</m:t>
                        </m:r>
                      </m:sup>
                      <m:e>
                        <m:r>
                          <a:rPr lang="en-US" altLang="zh-CN" b="0" i="1" smtClean="0">
                            <a:solidFill>
                              <a:srgbClr val="00B050"/>
                            </a:solidFill>
                            <a:latin typeface="Cambria Math" panose="02040503050406030204" pitchFamily="18" charset="0"/>
                            <a:ea typeface="Cambria Math" panose="02040503050406030204" pitchFamily="18" charset="0"/>
                          </a:rPr>
                          <m:t>𝜙</m:t>
                        </m:r>
                        <m:d>
                          <m:dPr>
                            <m:ctrlPr>
                              <a:rPr lang="en-US" altLang="zh-CN" b="0" i="1" smtClean="0">
                                <a:solidFill>
                                  <a:srgbClr val="00B050"/>
                                </a:solidFill>
                                <a:latin typeface="Cambria Math" panose="02040503050406030204" pitchFamily="18" charset="0"/>
                                <a:ea typeface="Cambria Math" panose="02040503050406030204" pitchFamily="18" charset="0"/>
                              </a:rPr>
                            </m:ctrlPr>
                          </m:dPr>
                          <m:e>
                            <m:sSub>
                              <m:sSubPr>
                                <m:ctrlPr>
                                  <a:rPr lang="en-US" altLang="zh-CN" b="0" i="1" smtClean="0">
                                    <a:solidFill>
                                      <a:srgbClr val="00B050"/>
                                    </a:solidFill>
                                    <a:latin typeface="Cambria Math" panose="02040503050406030204" pitchFamily="18" charset="0"/>
                                    <a:ea typeface="Cambria Math" panose="02040503050406030204" pitchFamily="18" charset="0"/>
                                  </a:rPr>
                                </m:ctrlPr>
                              </m:sSubPr>
                              <m:e>
                                <m:r>
                                  <a:rPr lang="en-US" altLang="zh-CN" b="0" i="1" smtClean="0">
                                    <a:solidFill>
                                      <a:srgbClr val="00B050"/>
                                    </a:solidFill>
                                    <a:latin typeface="Cambria Math" panose="02040503050406030204" pitchFamily="18" charset="0"/>
                                    <a:ea typeface="Cambria Math" panose="02040503050406030204" pitchFamily="18" charset="0"/>
                                  </a:rPr>
                                  <m:t>𝑥</m:t>
                                </m:r>
                              </m:e>
                              <m:sub>
                                <m:r>
                                  <a:rPr lang="en-US" altLang="zh-CN" b="0" i="1" smtClean="0">
                                    <a:solidFill>
                                      <a:srgbClr val="00B050"/>
                                    </a:solidFill>
                                    <a:latin typeface="Cambria Math" panose="02040503050406030204" pitchFamily="18" charset="0"/>
                                    <a:ea typeface="Cambria Math" panose="02040503050406030204" pitchFamily="18" charset="0"/>
                                  </a:rPr>
                                  <m:t>𝑖</m:t>
                                </m:r>
                              </m:sub>
                            </m:sSub>
                          </m:e>
                        </m:d>
                        <m:sSub>
                          <m:sSubPr>
                            <m:ctrlPr>
                              <a:rPr lang="en-US" altLang="zh-CN" b="1" i="1" smtClean="0">
                                <a:solidFill>
                                  <a:srgbClr val="00B050"/>
                                </a:solidFill>
                                <a:latin typeface="Cambria Math" panose="02040503050406030204" pitchFamily="18" charset="0"/>
                                <a:ea typeface="Cambria Math" panose="02040503050406030204" pitchFamily="18" charset="0"/>
                              </a:rPr>
                            </m:ctrlPr>
                          </m:sSubPr>
                          <m:e>
                            <m:r>
                              <a:rPr lang="en-US" altLang="zh-CN" b="1" i="1">
                                <a:solidFill>
                                  <a:srgbClr val="00B050"/>
                                </a:solidFill>
                                <a:latin typeface="Cambria Math" panose="02040503050406030204" pitchFamily="18" charset="0"/>
                                <a:ea typeface="Cambria Math" panose="02040503050406030204" pitchFamily="18" charset="0"/>
                              </a:rPr>
                              <m:t>𝟏</m:t>
                            </m:r>
                          </m:e>
                          <m:sub>
                            <m:sSub>
                              <m:sSubPr>
                                <m:ctrlPr>
                                  <a:rPr lang="en-US" altLang="zh-CN" b="1" i="1" smtClean="0">
                                    <a:solidFill>
                                      <a:srgbClr val="00B050"/>
                                    </a:solidFill>
                                    <a:latin typeface="Cambria Math" panose="02040503050406030204" pitchFamily="18" charset="0"/>
                                    <a:ea typeface="Cambria Math" panose="02040503050406030204" pitchFamily="18" charset="0"/>
                                  </a:rPr>
                                </m:ctrlPr>
                              </m:sSubPr>
                              <m:e>
                                <m:acc>
                                  <m:accPr>
                                    <m:chr m:val="̌"/>
                                    <m:ctrlPr>
                                      <a:rPr lang="en-US" altLang="zh-CN" b="1" i="1" smtClean="0">
                                        <a:solidFill>
                                          <a:srgbClr val="00B050"/>
                                        </a:solidFill>
                                        <a:latin typeface="Cambria Math" panose="02040503050406030204" pitchFamily="18" charset="0"/>
                                        <a:ea typeface="Cambria Math" panose="02040503050406030204" pitchFamily="18" charset="0"/>
                                      </a:rPr>
                                    </m:ctrlPr>
                                  </m:accPr>
                                  <m:e>
                                    <m:r>
                                      <a:rPr lang="en-US" altLang="zh-CN" b="1" i="1">
                                        <a:solidFill>
                                          <a:srgbClr val="00B050"/>
                                        </a:solidFill>
                                        <a:latin typeface="Cambria Math" panose="02040503050406030204" pitchFamily="18" charset="0"/>
                                        <a:ea typeface="Cambria Math" panose="02040503050406030204" pitchFamily="18" charset="0"/>
                                      </a:rPr>
                                      <m:t>𝒚</m:t>
                                    </m:r>
                                  </m:e>
                                </m:acc>
                              </m:e>
                              <m:sub>
                                <m:r>
                                  <a:rPr lang="en-US" altLang="zh-CN" b="1" i="1" smtClean="0">
                                    <a:solidFill>
                                      <a:srgbClr val="00B050"/>
                                    </a:solidFill>
                                    <a:latin typeface="Cambria Math" panose="02040503050406030204" pitchFamily="18" charset="0"/>
                                    <a:ea typeface="Cambria Math" panose="02040503050406030204" pitchFamily="18" charset="0"/>
                                  </a:rPr>
                                  <m:t>𝒊</m:t>
                                </m:r>
                              </m:sub>
                            </m:sSub>
                            <m:r>
                              <a:rPr lang="en-US" altLang="zh-CN" b="1" i="1" smtClean="0">
                                <a:solidFill>
                                  <a:srgbClr val="00B050"/>
                                </a:solidFill>
                                <a:latin typeface="Cambria Math" panose="02040503050406030204" pitchFamily="18" charset="0"/>
                                <a:ea typeface="Cambria Math" panose="02040503050406030204" pitchFamily="18" charset="0"/>
                              </a:rPr>
                              <m:t>=</m:t>
                            </m:r>
                            <m:r>
                              <a:rPr lang="en-US" altLang="zh-CN" b="1" i="1" smtClean="0">
                                <a:solidFill>
                                  <a:srgbClr val="00B050"/>
                                </a:solidFill>
                                <a:latin typeface="Cambria Math" panose="02040503050406030204" pitchFamily="18" charset="0"/>
                                <a:ea typeface="Cambria Math" panose="02040503050406030204" pitchFamily="18" charset="0"/>
                              </a:rPr>
                              <m:t>𝟏</m:t>
                            </m:r>
                          </m:sub>
                        </m:sSub>
                        <m:r>
                          <a:rPr lang="en-US" altLang="zh-CN" b="1" i="1" smtClean="0">
                            <a:solidFill>
                              <a:srgbClr val="00B050"/>
                            </a:solidFill>
                            <a:latin typeface="Cambria Math" panose="02040503050406030204" pitchFamily="18" charset="0"/>
                            <a:ea typeface="Cambria Math" panose="02040503050406030204" pitchFamily="18" charset="0"/>
                          </a:rPr>
                          <m:t>(</m:t>
                        </m:r>
                        <m:sSub>
                          <m:sSubPr>
                            <m:ctrlPr>
                              <a:rPr lang="en-US" altLang="zh-CN" b="1" i="1" smtClean="0">
                                <a:solidFill>
                                  <a:srgbClr val="00B050"/>
                                </a:solidFill>
                                <a:latin typeface="Cambria Math" panose="02040503050406030204" pitchFamily="18" charset="0"/>
                                <a:ea typeface="Cambria Math" panose="02040503050406030204" pitchFamily="18" charset="0"/>
                              </a:rPr>
                            </m:ctrlPr>
                          </m:sSubPr>
                          <m:e>
                            <m:acc>
                              <m:accPr>
                                <m:chr m:val="̌"/>
                                <m:ctrlPr>
                                  <a:rPr lang="en-US" altLang="zh-CN" b="1" i="1" smtClean="0">
                                    <a:solidFill>
                                      <a:srgbClr val="00B050"/>
                                    </a:solidFill>
                                    <a:latin typeface="Cambria Math" panose="02040503050406030204" pitchFamily="18" charset="0"/>
                                    <a:ea typeface="Cambria Math" panose="02040503050406030204" pitchFamily="18" charset="0"/>
                                  </a:rPr>
                                </m:ctrlPr>
                              </m:accPr>
                              <m:e>
                                <m:r>
                                  <a:rPr lang="en-US" altLang="zh-CN" b="1" i="1">
                                    <a:solidFill>
                                      <a:srgbClr val="00B050"/>
                                    </a:solidFill>
                                    <a:latin typeface="Cambria Math" panose="02040503050406030204" pitchFamily="18" charset="0"/>
                                    <a:ea typeface="Cambria Math" panose="02040503050406030204" pitchFamily="18" charset="0"/>
                                  </a:rPr>
                                  <m:t>𝒚</m:t>
                                </m:r>
                              </m:e>
                            </m:acc>
                          </m:e>
                          <m:sub>
                            <m:r>
                              <a:rPr lang="en-US" altLang="zh-CN" b="1" i="1" smtClean="0">
                                <a:solidFill>
                                  <a:srgbClr val="00B050"/>
                                </a:solidFill>
                                <a:latin typeface="Cambria Math" panose="02040503050406030204" pitchFamily="18" charset="0"/>
                                <a:ea typeface="Cambria Math" panose="02040503050406030204" pitchFamily="18" charset="0"/>
                              </a:rPr>
                              <m:t>𝒊</m:t>
                            </m:r>
                          </m:sub>
                        </m:sSub>
                        <m:r>
                          <a:rPr lang="en-US" altLang="zh-CN" b="1" i="1" smtClean="0">
                            <a:solidFill>
                              <a:srgbClr val="00B050"/>
                            </a:solidFill>
                            <a:latin typeface="Cambria Math" panose="02040503050406030204" pitchFamily="18" charset="0"/>
                            <a:ea typeface="Cambria Math" panose="02040503050406030204" pitchFamily="18" charset="0"/>
                          </a:rPr>
                          <m:t>)</m:t>
                        </m:r>
                      </m:e>
                    </m:nary>
                  </m:oMath>
                </a14:m>
                <a:endParaRPr lang="en-US" dirty="0">
                  <a:solidFill>
                    <a:srgbClr val="00B050"/>
                  </a:solidFill>
                </a:endParaRPr>
              </a:p>
            </p:txBody>
          </p:sp>
        </mc:Choice>
        <mc:Fallback xmlns="">
          <p:sp>
            <p:nvSpPr>
              <p:cNvPr id="20" name="Rectangle 19">
                <a:extLst>
                  <a:ext uri="{FF2B5EF4-FFF2-40B4-BE49-F238E27FC236}">
                    <a16:creationId xmlns:a16="http://schemas.microsoft.com/office/drawing/2014/main" id="{2604CC10-189B-8D40-9F7D-E6D7B2B117AE}"/>
                  </a:ext>
                </a:extLst>
              </p:cNvPr>
              <p:cNvSpPr>
                <a:spLocks noRot="1" noChangeAspect="1" noMove="1" noResize="1" noEditPoints="1" noAdjustHandles="1" noChangeArrowheads="1" noChangeShapeType="1" noTextEdit="1"/>
              </p:cNvSpPr>
              <p:nvPr/>
            </p:nvSpPr>
            <p:spPr>
              <a:xfrm>
                <a:off x="2437552" y="2681769"/>
                <a:ext cx="7658946" cy="677430"/>
              </a:xfrm>
              <a:prstGeom prst="rect">
                <a:avLst/>
              </a:prstGeom>
              <a:blipFill>
                <a:blip r:embed="rId6"/>
                <a:stretch>
                  <a:fillRect l="-829" t="-20000" b="-8545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CC9FF85A-5A55-BC42-A255-118BF8409EAC}"/>
              </a:ext>
            </a:extLst>
          </p:cNvPr>
          <p:cNvPicPr>
            <a:picLocks noChangeAspect="1"/>
          </p:cNvPicPr>
          <p:nvPr/>
        </p:nvPicPr>
        <p:blipFill>
          <a:blip r:embed="rId7"/>
          <a:stretch>
            <a:fillRect/>
          </a:stretch>
        </p:blipFill>
        <p:spPr>
          <a:xfrm>
            <a:off x="2496762" y="4013586"/>
            <a:ext cx="7658946" cy="1848395"/>
          </a:xfrm>
          <a:prstGeom prst="rect">
            <a:avLst/>
          </a:prstGeom>
        </p:spPr>
      </p:pic>
      <p:sp>
        <p:nvSpPr>
          <p:cNvPr id="21" name="Rectangle 20">
            <a:extLst>
              <a:ext uri="{FF2B5EF4-FFF2-40B4-BE49-F238E27FC236}">
                <a16:creationId xmlns:a16="http://schemas.microsoft.com/office/drawing/2014/main" id="{F8337EB3-6AF7-C543-9246-D82CABB55C49}"/>
              </a:ext>
            </a:extLst>
          </p:cNvPr>
          <p:cNvSpPr/>
          <p:nvPr/>
        </p:nvSpPr>
        <p:spPr>
          <a:xfrm>
            <a:off x="6455446" y="3024997"/>
            <a:ext cx="3192720" cy="289852"/>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rgbClr val="FF9999"/>
              </a:solidFill>
              <a:highlight>
                <a:srgbClr val="FF9999"/>
              </a:highlight>
            </a:endParaRPr>
          </a:p>
        </p:txBody>
      </p:sp>
      <p:sp>
        <p:nvSpPr>
          <p:cNvPr id="6" name="Arc 5">
            <a:extLst>
              <a:ext uri="{FF2B5EF4-FFF2-40B4-BE49-F238E27FC236}">
                <a16:creationId xmlns:a16="http://schemas.microsoft.com/office/drawing/2014/main" id="{BF7D28D1-CBC6-214B-98F3-B1B7CA899754}"/>
              </a:ext>
            </a:extLst>
          </p:cNvPr>
          <p:cNvSpPr/>
          <p:nvPr/>
        </p:nvSpPr>
        <p:spPr>
          <a:xfrm flipV="1">
            <a:off x="6691502" y="3201211"/>
            <a:ext cx="636104" cy="227275"/>
          </a:xfrm>
          <a:prstGeom prst="arc">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AB5DA533-310B-8E47-8D5F-B066E4716E3B}"/>
              </a:ext>
            </a:extLst>
          </p:cNvPr>
          <p:cNvSpPr/>
          <p:nvPr/>
        </p:nvSpPr>
        <p:spPr>
          <a:xfrm flipH="1" flipV="1">
            <a:off x="8584096" y="3051307"/>
            <a:ext cx="588611" cy="364857"/>
          </a:xfrm>
          <a:prstGeom prst="arc">
            <a:avLst/>
          </a:prstGeom>
          <a:ln>
            <a:solidFill>
              <a:srgbClr val="0F6FC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F6FC6"/>
              </a:solidFill>
            </a:endParaRPr>
          </a:p>
        </p:txBody>
      </p:sp>
      <p:sp>
        <p:nvSpPr>
          <p:cNvPr id="24" name="TextBox 23">
            <a:extLst>
              <a:ext uri="{FF2B5EF4-FFF2-40B4-BE49-F238E27FC236}">
                <a16:creationId xmlns:a16="http://schemas.microsoft.com/office/drawing/2014/main" id="{E6474707-8634-7D4D-BFEC-B39667883B3C}"/>
              </a:ext>
            </a:extLst>
          </p:cNvPr>
          <p:cNvSpPr txBox="1"/>
          <p:nvPr/>
        </p:nvSpPr>
        <p:spPr>
          <a:xfrm>
            <a:off x="8812857" y="3260945"/>
            <a:ext cx="1708684" cy="307777"/>
          </a:xfrm>
          <a:prstGeom prst="rect">
            <a:avLst/>
          </a:prstGeom>
          <a:noFill/>
        </p:spPr>
        <p:txBody>
          <a:bodyPr wrap="square" rtlCol="0">
            <a:spAutoFit/>
          </a:bodyPr>
          <a:lstStyle/>
          <a:p>
            <a:r>
              <a:rPr lang="en-US" altLang="zh-CN" sz="1400" dirty="0">
                <a:solidFill>
                  <a:srgbClr val="0F6FC6"/>
                </a:solidFill>
              </a:rPr>
              <a:t>Indicator</a:t>
            </a:r>
            <a:r>
              <a:rPr lang="zh-CN" altLang="en-US" sz="1400" dirty="0">
                <a:solidFill>
                  <a:srgbClr val="0F6FC6"/>
                </a:solidFill>
              </a:rPr>
              <a:t> </a:t>
            </a:r>
            <a:r>
              <a:rPr lang="en-US" altLang="zh-CN" sz="1400" dirty="0">
                <a:solidFill>
                  <a:srgbClr val="0F6FC6"/>
                </a:solidFill>
              </a:rPr>
              <a:t>Function</a:t>
            </a:r>
          </a:p>
        </p:txBody>
      </p:sp>
      <p:sp>
        <p:nvSpPr>
          <p:cNvPr id="5" name="Footer Placeholder 4">
            <a:extLst>
              <a:ext uri="{FF2B5EF4-FFF2-40B4-BE49-F238E27FC236}">
                <a16:creationId xmlns:a16="http://schemas.microsoft.com/office/drawing/2014/main" id="{E4C18931-3EA1-1047-811B-0B428AB9EAEA}"/>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General</a:t>
            </a:r>
          </a:p>
        </p:txBody>
      </p:sp>
    </p:spTree>
    <p:extLst>
      <p:ext uri="{BB962C8B-B14F-4D97-AF65-F5344CB8AC3E}">
        <p14:creationId xmlns:p14="http://schemas.microsoft.com/office/powerpoint/2010/main" val="324547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7"/>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7" grpId="0"/>
      <p:bldP spid="16" grpId="0"/>
      <p:bldP spid="20" grpId="0"/>
      <p:bldP spid="21" grpId="0" animBg="1"/>
      <p:bldP spid="21" grpId="1" animBg="1"/>
      <p:bldP spid="6" grpId="0" animBg="1"/>
      <p:bldP spid="6" grpId="1" animBg="1"/>
      <p:bldP spid="23" grpId="0" animBg="1"/>
      <p:bldP spid="23" grpId="1" animBg="1"/>
      <p:bldP spid="24" grpId="0"/>
      <p:bldP spid="24"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1E9EF901-87A8-4E8A-A207-B4839C0FE3CB}"/>
              </a:ext>
            </a:extLst>
          </p:cNvPr>
          <p:cNvSpPr/>
          <p:nvPr/>
        </p:nvSpPr>
        <p:spPr>
          <a:xfrm>
            <a:off x="4903971" y="4815536"/>
            <a:ext cx="5270641" cy="1015663"/>
          </a:xfrm>
          <a:prstGeom prst="rect">
            <a:avLst/>
          </a:prstGeom>
          <a:solidFill>
            <a:schemeClr val="bg2">
              <a:lumMod val="85000"/>
            </a:schemeClr>
          </a:solidFill>
          <a:ln>
            <a:solidFill>
              <a:schemeClr val="accent1"/>
            </a:solidFill>
          </a:ln>
        </p:spPr>
        <p:txBody>
          <a:bodyPr wrap="square">
            <a:spAutoFit/>
          </a:bodyPr>
          <a:lstStyle/>
          <a:p>
            <a:r>
              <a:rPr lang="en-US" sz="2000" dirty="0">
                <a:solidFill>
                  <a:srgbClr val="C00000"/>
                </a:solidFill>
              </a:rPr>
              <a:t>- no formal polynomial bound is known</a:t>
            </a:r>
          </a:p>
          <a:p>
            <a:r>
              <a:rPr lang="en-US" sz="2000" dirty="0">
                <a:solidFill>
                  <a:srgbClr val="C00000"/>
                </a:solidFill>
              </a:rPr>
              <a:t>- </a:t>
            </a:r>
            <a:r>
              <a:rPr lang="en-US" sz="2000" dirty="0">
                <a:solidFill>
                  <a:srgbClr val="7030A0"/>
                </a:solidFill>
              </a:rPr>
              <a:t>runtime: </a:t>
            </a:r>
            <a:r>
              <a:rPr lang="en-US" sz="2000" dirty="0">
                <a:solidFill>
                  <a:srgbClr val="C00000"/>
                </a:solidFill>
              </a:rPr>
              <a:t>cannot be characterized as polynomial</a:t>
            </a:r>
          </a:p>
        </p:txBody>
      </p:sp>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sz="2800" dirty="0">
                <a:solidFill>
                  <a:schemeClr val="accent2"/>
                </a:solidFill>
              </a:rPr>
              <a:t>Double Oracle Method</a:t>
            </a:r>
            <a:endParaRPr lang="en-US" sz="20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37" name="Rectangle 36">
            <a:extLst>
              <a:ext uri="{FF2B5EF4-FFF2-40B4-BE49-F238E27FC236}">
                <a16:creationId xmlns:a16="http://schemas.microsoft.com/office/drawing/2014/main" id="{61493326-89C8-4963-BAAA-691654F18100}"/>
              </a:ext>
            </a:extLst>
          </p:cNvPr>
          <p:cNvSpPr/>
          <p:nvPr/>
        </p:nvSpPr>
        <p:spPr>
          <a:xfrm>
            <a:off x="2437554" y="1007245"/>
            <a:ext cx="6966725" cy="954107"/>
          </a:xfrm>
          <a:prstGeom prst="rect">
            <a:avLst/>
          </a:prstGeom>
        </p:spPr>
        <p:txBody>
          <a:bodyPr wrap="square">
            <a:spAutoFit/>
          </a:bodyPr>
          <a:lstStyle/>
          <a:p>
            <a:r>
              <a:rPr lang="en-US" sz="2000" dirty="0">
                <a:solidFill>
                  <a:srgbClr val="0070C0"/>
                </a:solidFill>
              </a:rPr>
              <a:t>Based on the observation: </a:t>
            </a:r>
          </a:p>
          <a:p>
            <a:r>
              <a:rPr lang="en-US" dirty="0">
                <a:solidFill>
                  <a:srgbClr val="0070C0"/>
                </a:solidFill>
              </a:rPr>
              <a:t>	</a:t>
            </a:r>
            <a:r>
              <a:rPr lang="en-US" dirty="0">
                <a:solidFill>
                  <a:schemeClr val="tx1">
                    <a:lumMod val="75000"/>
                    <a:lumOff val="25000"/>
                  </a:schemeClr>
                </a:solidFill>
              </a:rPr>
              <a:t>equilibrium is usually supported by small number of permutations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C6CDFB0-7B26-4C34-9C83-3093527A27C0}"/>
                  </a:ext>
                </a:extLst>
              </p:cNvPr>
              <p:cNvSpPr/>
              <p:nvPr/>
            </p:nvSpPr>
            <p:spPr>
              <a:xfrm>
                <a:off x="2555141" y="2771568"/>
                <a:ext cx="886529" cy="515389"/>
              </a:xfrm>
              <a:prstGeom prst="rect">
                <a:avLst/>
              </a:prstGeom>
              <a:solidFill>
                <a:srgbClr val="0F6FC6"/>
              </a:solidFill>
              <a:ln>
                <a:solidFill>
                  <a:srgbClr val="59AA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en-US" i="1" smtClean="0">
                            <a:latin typeface="Cambria Math" panose="02040503050406030204" pitchFamily="18" charset="0"/>
                          </a:rPr>
                        </m:ctrlPr>
                      </m:accPr>
                      <m:e>
                        <m:r>
                          <a:rPr lang="en-US" altLang="zh-CN" b="0" i="1" smtClean="0">
                            <a:latin typeface="Cambria Math" panose="02040503050406030204" pitchFamily="18" charset="0"/>
                          </a:rPr>
                          <m:t>𝑦</m:t>
                        </m:r>
                      </m:e>
                    </m:acc>
                  </m:oMath>
                </a14:m>
                <a:r>
                  <a:rPr lang="en-US" dirty="0"/>
                  <a:t>=</a:t>
                </a:r>
                <a:r>
                  <a:rPr lang="en-US" altLang="zh-CN" dirty="0"/>
                  <a:t>000</a:t>
                </a:r>
                <a:endParaRPr lang="en-US" dirty="0"/>
              </a:p>
            </p:txBody>
          </p:sp>
        </mc:Choice>
        <mc:Fallback xmlns="">
          <p:sp>
            <p:nvSpPr>
              <p:cNvPr id="2" name="Rectangle 1">
                <a:extLst>
                  <a:ext uri="{FF2B5EF4-FFF2-40B4-BE49-F238E27FC236}">
                    <a16:creationId xmlns:a16="http://schemas.microsoft.com/office/drawing/2014/main" id="{9C6CDFB0-7B26-4C34-9C83-3093527A27C0}"/>
                  </a:ext>
                </a:extLst>
              </p:cNvPr>
              <p:cNvSpPr>
                <a:spLocks noRot="1" noChangeAspect="1" noMove="1" noResize="1" noEditPoints="1" noAdjustHandles="1" noChangeArrowheads="1" noChangeShapeType="1" noTextEdit="1"/>
              </p:cNvSpPr>
              <p:nvPr/>
            </p:nvSpPr>
            <p:spPr>
              <a:xfrm>
                <a:off x="2555141" y="2771568"/>
                <a:ext cx="886529" cy="515389"/>
              </a:xfrm>
              <a:prstGeom prst="rect">
                <a:avLst/>
              </a:prstGeom>
              <a:blipFill>
                <a:blip r:embed="rId3"/>
                <a:stretch>
                  <a:fillRect/>
                </a:stretch>
              </a:blipFill>
              <a:ln>
                <a:solidFill>
                  <a:srgbClr val="59AAF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804B76A6-283D-4F15-8547-84150BCC81BB}"/>
                  </a:ext>
                </a:extLst>
              </p:cNvPr>
              <p:cNvSpPr/>
              <p:nvPr/>
            </p:nvSpPr>
            <p:spPr>
              <a:xfrm>
                <a:off x="3441669" y="2274266"/>
                <a:ext cx="1244657" cy="509545"/>
              </a:xfrm>
              <a:prstGeom prst="rec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en-US" i="1" smtClean="0">
                            <a:latin typeface="Cambria Math" panose="02040503050406030204" pitchFamily="18" charset="0"/>
                          </a:rPr>
                        </m:ctrlPr>
                      </m:accPr>
                      <m:e>
                        <m:r>
                          <a:rPr lang="en-US" altLang="zh-CN" b="0" i="1" smtClean="0">
                            <a:latin typeface="Cambria Math" panose="02040503050406030204" pitchFamily="18" charset="0"/>
                          </a:rPr>
                          <m:t>𝑦</m:t>
                        </m:r>
                      </m:e>
                    </m:acc>
                  </m:oMath>
                </a14:m>
                <a:r>
                  <a:rPr lang="en-US" dirty="0"/>
                  <a:t>=</a:t>
                </a:r>
                <a:r>
                  <a:rPr lang="en-US" altLang="zh-CN" dirty="0"/>
                  <a:t>011</a:t>
                </a:r>
                <a:endParaRPr lang="en-US" dirty="0"/>
              </a:p>
            </p:txBody>
          </p:sp>
        </mc:Choice>
        <mc:Fallback xmlns="">
          <p:sp>
            <p:nvSpPr>
              <p:cNvPr id="19" name="Rectangle 18">
                <a:extLst>
                  <a:ext uri="{FF2B5EF4-FFF2-40B4-BE49-F238E27FC236}">
                    <a16:creationId xmlns:a16="http://schemas.microsoft.com/office/drawing/2014/main" id="{804B76A6-283D-4F15-8547-84150BCC81BB}"/>
                  </a:ext>
                </a:extLst>
              </p:cNvPr>
              <p:cNvSpPr>
                <a:spLocks noRot="1" noChangeAspect="1" noMove="1" noResize="1" noEditPoints="1" noAdjustHandles="1" noChangeArrowheads="1" noChangeShapeType="1" noTextEdit="1"/>
              </p:cNvSpPr>
              <p:nvPr/>
            </p:nvSpPr>
            <p:spPr>
              <a:xfrm>
                <a:off x="3441669" y="2274266"/>
                <a:ext cx="1244657" cy="509545"/>
              </a:xfrm>
              <a:prstGeom prst="rect">
                <a:avLst/>
              </a:prstGeom>
              <a:blipFill>
                <a:blip r:embed="rId4"/>
                <a:stretch>
                  <a:fillRect/>
                </a:stretch>
              </a:blipFill>
              <a:ln>
                <a:solidFill>
                  <a:srgbClr val="92D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5290E245-4F99-4066-9DE6-3D3CFEE2AB55}"/>
                  </a:ext>
                </a:extLst>
              </p:cNvPr>
              <p:cNvSpPr/>
              <p:nvPr/>
            </p:nvSpPr>
            <p:spPr>
              <a:xfrm>
                <a:off x="3441670" y="2771568"/>
                <a:ext cx="1245746" cy="516040"/>
              </a:xfrm>
              <a:prstGeom prst="rect">
                <a:avLst/>
              </a:prstGeom>
              <a:solidFill>
                <a:schemeClr val="bg2">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75000"/>
                        <a:lumOff val="25000"/>
                      </a:schemeClr>
                    </a:solidFill>
                  </a:rPr>
                  <a:t>0-</a:t>
                </a:r>
                <a:r>
                  <a:rPr lang="en-US" sz="1600" dirty="0">
                    <a:solidFill>
                      <a:schemeClr val="tx1">
                        <a:lumMod val="75000"/>
                        <a:lumOff val="25000"/>
                      </a:schemeClr>
                    </a:solidFill>
                  </a:rPr>
                  <a:t> </a:t>
                </a:r>
                <a14:m>
                  <m:oMath xmlns:m="http://schemas.openxmlformats.org/officeDocument/2006/math">
                    <m:sSub>
                      <m:sSubPr>
                        <m:ctrlPr>
                          <a:rPr lang="en-US" sz="1600" i="1">
                            <a:solidFill>
                              <a:schemeClr val="tx1">
                                <a:lumMod val="75000"/>
                                <a:lumOff val="25000"/>
                              </a:schemeClr>
                            </a:solidFill>
                            <a:latin typeface="Cambria Math" panose="02040503050406030204" pitchFamily="18" charset="0"/>
                          </a:rPr>
                        </m:ctrlPr>
                      </m:sSubPr>
                      <m:e>
                        <m:r>
                          <a:rPr lang="en-US" sz="1600" i="1">
                            <a:solidFill>
                              <a:schemeClr val="tx1">
                                <a:lumMod val="75000"/>
                                <a:lumOff val="25000"/>
                              </a:schemeClr>
                            </a:solidFill>
                            <a:latin typeface="Cambria Math" panose="02040503050406030204" pitchFamily="18" charset="0"/>
                            <a:ea typeface="Cambria Math" panose="02040503050406030204" pitchFamily="18" charset="0"/>
                          </a:rPr>
                          <m:t>𝜓</m:t>
                        </m:r>
                      </m:e>
                      <m:sub>
                        <m:r>
                          <a:rPr lang="en-US" altLang="zh-CN" sz="1600" b="0" i="1" smtClean="0">
                            <a:solidFill>
                              <a:schemeClr val="tx1">
                                <a:lumMod val="75000"/>
                                <a:lumOff val="25000"/>
                              </a:schemeClr>
                            </a:solidFill>
                            <a:latin typeface="Cambria Math" panose="02040503050406030204" pitchFamily="18" charset="0"/>
                            <a:ea typeface="Cambria Math" panose="02040503050406030204" pitchFamily="18" charset="0"/>
                          </a:rPr>
                          <m:t>2</m:t>
                        </m:r>
                      </m:sub>
                    </m:sSub>
                    <m:r>
                      <m:rPr>
                        <m:nor/>
                      </m:rPr>
                      <a:rPr lang="en-US" altLang="zh-CN" sz="1600" dirty="0">
                        <a:solidFill>
                          <a:schemeClr val="tx1">
                            <a:lumMod val="75000"/>
                            <a:lumOff val="25000"/>
                          </a:schemeClr>
                        </a:solidFill>
                      </a:rPr>
                      <m:t>−</m:t>
                    </m:r>
                    <m:sSub>
                      <m:sSubPr>
                        <m:ctrlPr>
                          <a:rPr lang="en-US" sz="1600" i="1">
                            <a:solidFill>
                              <a:schemeClr val="tx1">
                                <a:lumMod val="75000"/>
                                <a:lumOff val="25000"/>
                              </a:schemeClr>
                            </a:solidFill>
                            <a:latin typeface="Cambria Math" panose="02040503050406030204" pitchFamily="18" charset="0"/>
                          </a:rPr>
                        </m:ctrlPr>
                      </m:sSubPr>
                      <m:e>
                        <m:r>
                          <a:rPr lang="en-US" sz="1600" i="1">
                            <a:solidFill>
                              <a:schemeClr val="tx1">
                                <a:lumMod val="75000"/>
                                <a:lumOff val="25000"/>
                              </a:schemeClr>
                            </a:solidFill>
                            <a:latin typeface="Cambria Math" panose="02040503050406030204" pitchFamily="18" charset="0"/>
                            <a:ea typeface="Cambria Math" panose="02040503050406030204" pitchFamily="18" charset="0"/>
                          </a:rPr>
                          <m:t>𝜓</m:t>
                        </m:r>
                      </m:e>
                      <m:sub>
                        <m:r>
                          <a:rPr lang="en-US" altLang="zh-CN" sz="1600" b="0" i="1" smtClean="0">
                            <a:solidFill>
                              <a:schemeClr val="tx1">
                                <a:lumMod val="75000"/>
                                <a:lumOff val="25000"/>
                              </a:schemeClr>
                            </a:solidFill>
                            <a:latin typeface="Cambria Math" panose="02040503050406030204" pitchFamily="18" charset="0"/>
                            <a:ea typeface="Cambria Math" panose="02040503050406030204" pitchFamily="18" charset="0"/>
                          </a:rPr>
                          <m:t>3</m:t>
                        </m:r>
                      </m:sub>
                    </m:sSub>
                  </m:oMath>
                </a14:m>
                <a:endParaRPr lang="en-US" sz="1600" dirty="0">
                  <a:solidFill>
                    <a:schemeClr val="tx1">
                      <a:lumMod val="75000"/>
                      <a:lumOff val="25000"/>
                    </a:schemeClr>
                  </a:solidFill>
                </a:endParaRPr>
              </a:p>
            </p:txBody>
          </p:sp>
        </mc:Choice>
        <mc:Fallback xmlns="">
          <p:sp>
            <p:nvSpPr>
              <p:cNvPr id="20" name="Rectangle 19">
                <a:extLst>
                  <a:ext uri="{FF2B5EF4-FFF2-40B4-BE49-F238E27FC236}">
                    <a16:creationId xmlns:a16="http://schemas.microsoft.com/office/drawing/2014/main" id="{5290E245-4F99-4066-9DE6-3D3CFEE2AB55}"/>
                  </a:ext>
                </a:extLst>
              </p:cNvPr>
              <p:cNvSpPr>
                <a:spLocks noRot="1" noChangeAspect="1" noMove="1" noResize="1" noEditPoints="1" noAdjustHandles="1" noChangeArrowheads="1" noChangeShapeType="1" noTextEdit="1"/>
              </p:cNvSpPr>
              <p:nvPr/>
            </p:nvSpPr>
            <p:spPr>
              <a:xfrm>
                <a:off x="3441670" y="2771568"/>
                <a:ext cx="1245746" cy="516040"/>
              </a:xfrm>
              <a:prstGeom prst="rect">
                <a:avLst/>
              </a:prstGeom>
              <a:blipFill>
                <a:blip r:embed="rId5"/>
                <a:stretch>
                  <a:fillRect/>
                </a:stretch>
              </a:blipFill>
              <a:ln>
                <a:solidFill>
                  <a:schemeClr val="bg1">
                    <a:lumMod val="95000"/>
                  </a:schemeClr>
                </a:solidFill>
              </a:ln>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64E38F98-8E89-4FA8-BAEF-55FCA365AE16}"/>
              </a:ext>
            </a:extLst>
          </p:cNvPr>
          <p:cNvCxnSpPr>
            <a:cxnSpLocks/>
          </p:cNvCxnSpPr>
          <p:nvPr/>
        </p:nvCxnSpPr>
        <p:spPr>
          <a:xfrm>
            <a:off x="7247881" y="2771568"/>
            <a:ext cx="0" cy="515389"/>
          </a:xfrm>
          <a:prstGeom prst="line">
            <a:avLst/>
          </a:prstGeom>
          <a:ln w="28575">
            <a:solidFill>
              <a:srgbClr val="0F6FC6"/>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AB226E4-B795-4E19-AC29-160D100477C7}"/>
              </a:ext>
            </a:extLst>
          </p:cNvPr>
          <p:cNvSpPr/>
          <p:nvPr/>
        </p:nvSpPr>
        <p:spPr>
          <a:xfrm>
            <a:off x="7258729" y="2835866"/>
            <a:ext cx="3524766" cy="369331"/>
          </a:xfrm>
          <a:prstGeom prst="rect">
            <a:avLst/>
          </a:prstGeom>
        </p:spPr>
        <p:txBody>
          <a:bodyPr wrap="square">
            <a:spAutoFit/>
          </a:bodyPr>
          <a:lstStyle/>
          <a:p>
            <a:r>
              <a:rPr lang="en-US" dirty="0">
                <a:solidFill>
                  <a:srgbClr val="00B050"/>
                </a:solidFill>
              </a:rPr>
              <a:t>Adversary’s best response:</a:t>
            </a: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0304B4FD-9E44-424B-910E-F6948789CCAC}"/>
                  </a:ext>
                </a:extLst>
              </p:cNvPr>
              <p:cNvSpPr/>
              <p:nvPr/>
            </p:nvSpPr>
            <p:spPr>
              <a:xfrm>
                <a:off x="9905477" y="2893996"/>
                <a:ext cx="886529" cy="322152"/>
              </a:xfrm>
              <a:prstGeom prst="rec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en-US" i="1" smtClean="0">
                            <a:latin typeface="Cambria Math" panose="02040503050406030204" pitchFamily="18" charset="0"/>
                          </a:rPr>
                        </m:ctrlPr>
                      </m:accPr>
                      <m:e>
                        <m:r>
                          <a:rPr lang="en-US" altLang="zh-CN" b="0" i="1" smtClean="0">
                            <a:latin typeface="Cambria Math" panose="02040503050406030204" pitchFamily="18" charset="0"/>
                          </a:rPr>
                          <m:t>𝑦</m:t>
                        </m:r>
                      </m:e>
                    </m:acc>
                  </m:oMath>
                </a14:m>
                <a:r>
                  <a:rPr lang="en-US" dirty="0"/>
                  <a:t>=</a:t>
                </a:r>
                <a:r>
                  <a:rPr lang="en-US" altLang="zh-CN" dirty="0"/>
                  <a:t>110</a:t>
                </a:r>
                <a:endParaRPr lang="en-US" dirty="0"/>
              </a:p>
            </p:txBody>
          </p:sp>
        </mc:Choice>
        <mc:Fallback xmlns="">
          <p:sp>
            <p:nvSpPr>
              <p:cNvPr id="25" name="Rectangle 24">
                <a:extLst>
                  <a:ext uri="{FF2B5EF4-FFF2-40B4-BE49-F238E27FC236}">
                    <a16:creationId xmlns:a16="http://schemas.microsoft.com/office/drawing/2014/main" id="{0304B4FD-9E44-424B-910E-F6948789CCAC}"/>
                  </a:ext>
                </a:extLst>
              </p:cNvPr>
              <p:cNvSpPr>
                <a:spLocks noRot="1" noChangeAspect="1" noMove="1" noResize="1" noEditPoints="1" noAdjustHandles="1" noChangeArrowheads="1" noChangeShapeType="1" noTextEdit="1"/>
              </p:cNvSpPr>
              <p:nvPr/>
            </p:nvSpPr>
            <p:spPr>
              <a:xfrm>
                <a:off x="9905477" y="2893996"/>
                <a:ext cx="886529" cy="322152"/>
              </a:xfrm>
              <a:prstGeom prst="rect">
                <a:avLst/>
              </a:prstGeom>
              <a:blipFill>
                <a:blip r:embed="rId6"/>
                <a:stretch>
                  <a:fillRect t="-15385" b="-30769"/>
                </a:stretch>
              </a:blipFill>
              <a:ln>
                <a:solidFill>
                  <a:srgbClr val="92D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75B329B-7489-4784-94D0-CB5438F7629D}"/>
                  </a:ext>
                </a:extLst>
              </p:cNvPr>
              <p:cNvSpPr/>
              <p:nvPr/>
            </p:nvSpPr>
            <p:spPr>
              <a:xfrm>
                <a:off x="4704863" y="2275583"/>
                <a:ext cx="1244657" cy="508228"/>
              </a:xfrm>
              <a:prstGeom prst="rec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en-US" i="1" smtClean="0">
                            <a:latin typeface="Cambria Math" panose="02040503050406030204" pitchFamily="18" charset="0"/>
                          </a:rPr>
                        </m:ctrlPr>
                      </m:accPr>
                      <m:e>
                        <m:r>
                          <a:rPr lang="en-US" altLang="zh-CN" b="0" i="1" smtClean="0">
                            <a:latin typeface="Cambria Math" panose="02040503050406030204" pitchFamily="18" charset="0"/>
                          </a:rPr>
                          <m:t>𝑦</m:t>
                        </m:r>
                      </m:e>
                    </m:acc>
                  </m:oMath>
                </a14:m>
                <a:r>
                  <a:rPr lang="en-US" dirty="0"/>
                  <a:t>=</a:t>
                </a:r>
                <a:r>
                  <a:rPr lang="en-US" altLang="zh-CN" dirty="0"/>
                  <a:t>110</a:t>
                </a:r>
                <a:endParaRPr lang="en-US" dirty="0"/>
              </a:p>
            </p:txBody>
          </p:sp>
        </mc:Choice>
        <mc:Fallback xmlns="">
          <p:sp>
            <p:nvSpPr>
              <p:cNvPr id="26" name="Rectangle 25">
                <a:extLst>
                  <a:ext uri="{FF2B5EF4-FFF2-40B4-BE49-F238E27FC236}">
                    <a16:creationId xmlns:a16="http://schemas.microsoft.com/office/drawing/2014/main" id="{975B329B-7489-4784-94D0-CB5438F7629D}"/>
                  </a:ext>
                </a:extLst>
              </p:cNvPr>
              <p:cNvSpPr>
                <a:spLocks noRot="1" noChangeAspect="1" noMove="1" noResize="1" noEditPoints="1" noAdjustHandles="1" noChangeArrowheads="1" noChangeShapeType="1" noTextEdit="1"/>
              </p:cNvSpPr>
              <p:nvPr/>
            </p:nvSpPr>
            <p:spPr>
              <a:xfrm>
                <a:off x="4704863" y="2275583"/>
                <a:ext cx="1244657" cy="508228"/>
              </a:xfrm>
              <a:prstGeom prst="rect">
                <a:avLst/>
              </a:prstGeom>
              <a:blipFill>
                <a:blip r:embed="rId7"/>
                <a:stretch>
                  <a:fillRect/>
                </a:stretch>
              </a:blipFill>
              <a:ln>
                <a:solidFill>
                  <a:srgbClr val="92D050"/>
                </a:solidFill>
              </a:ln>
            </p:spPr>
            <p:txBody>
              <a:bodyPr/>
              <a:lstStyle/>
              <a:p>
                <a:r>
                  <a:rPr lang="en-US">
                    <a:noFill/>
                  </a:rPr>
                  <a:t> </a:t>
                </a:r>
              </a:p>
            </p:txBody>
          </p:sp>
        </mc:Fallback>
      </mc:AlternateContent>
      <p:sp>
        <p:nvSpPr>
          <p:cNvPr id="28" name="Rectangle 27">
            <a:extLst>
              <a:ext uri="{FF2B5EF4-FFF2-40B4-BE49-F238E27FC236}">
                <a16:creationId xmlns:a16="http://schemas.microsoft.com/office/drawing/2014/main" id="{1540F879-B8B8-4DE4-B20C-4A8D5B97E59E}"/>
              </a:ext>
            </a:extLst>
          </p:cNvPr>
          <p:cNvSpPr/>
          <p:nvPr/>
        </p:nvSpPr>
        <p:spPr>
          <a:xfrm>
            <a:off x="3404283" y="4667948"/>
            <a:ext cx="3524766" cy="369331"/>
          </a:xfrm>
          <a:prstGeom prst="rect">
            <a:avLst/>
          </a:prstGeom>
        </p:spPr>
        <p:txBody>
          <a:bodyPr wrap="square">
            <a:spAutoFit/>
          </a:bodyPr>
          <a:lstStyle/>
          <a:p>
            <a:r>
              <a:rPr lang="en-US" dirty="0">
                <a:solidFill>
                  <a:srgbClr val="0F6FC6"/>
                </a:solidFill>
              </a:rPr>
              <a:t>Predictor’s best response:</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B3C6EB1E-F125-48B1-87DD-6EFA78ED6E6F}"/>
                  </a:ext>
                </a:extLst>
              </p:cNvPr>
              <p:cNvSpPr/>
              <p:nvPr/>
            </p:nvSpPr>
            <p:spPr>
              <a:xfrm>
                <a:off x="6117291" y="4726078"/>
                <a:ext cx="886529" cy="322152"/>
              </a:xfrm>
              <a:prstGeom prst="rect">
                <a:avLst/>
              </a:prstGeom>
              <a:solidFill>
                <a:srgbClr val="0F6FC6"/>
              </a:solidFill>
              <a:ln>
                <a:solidFill>
                  <a:srgbClr val="59AA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en-US" i="1" smtClean="0">
                            <a:latin typeface="Cambria Math" panose="02040503050406030204" pitchFamily="18" charset="0"/>
                          </a:rPr>
                        </m:ctrlPr>
                      </m:accPr>
                      <m:e>
                        <m:r>
                          <a:rPr lang="en-US" altLang="zh-CN" b="0" i="1" smtClean="0">
                            <a:latin typeface="Cambria Math" panose="02040503050406030204" pitchFamily="18" charset="0"/>
                          </a:rPr>
                          <m:t>𝑦</m:t>
                        </m:r>
                      </m:e>
                    </m:acc>
                  </m:oMath>
                </a14:m>
                <a:r>
                  <a:rPr lang="en-US" dirty="0"/>
                  <a:t>=</a:t>
                </a:r>
                <a:r>
                  <a:rPr lang="en-US" altLang="zh-CN" dirty="0"/>
                  <a:t>010</a:t>
                </a:r>
                <a:endParaRPr lang="en-US" dirty="0"/>
              </a:p>
            </p:txBody>
          </p:sp>
        </mc:Choice>
        <mc:Fallback xmlns="">
          <p:sp>
            <p:nvSpPr>
              <p:cNvPr id="29" name="Rectangle 28">
                <a:extLst>
                  <a:ext uri="{FF2B5EF4-FFF2-40B4-BE49-F238E27FC236}">
                    <a16:creationId xmlns:a16="http://schemas.microsoft.com/office/drawing/2014/main" id="{B3C6EB1E-F125-48B1-87DD-6EFA78ED6E6F}"/>
                  </a:ext>
                </a:extLst>
              </p:cNvPr>
              <p:cNvSpPr>
                <a:spLocks noRot="1" noChangeAspect="1" noMove="1" noResize="1" noEditPoints="1" noAdjustHandles="1" noChangeArrowheads="1" noChangeShapeType="1" noTextEdit="1"/>
              </p:cNvSpPr>
              <p:nvPr/>
            </p:nvSpPr>
            <p:spPr>
              <a:xfrm>
                <a:off x="6117291" y="4726078"/>
                <a:ext cx="886529" cy="322152"/>
              </a:xfrm>
              <a:prstGeom prst="rect">
                <a:avLst/>
              </a:prstGeom>
              <a:blipFill>
                <a:blip r:embed="rId8"/>
                <a:stretch>
                  <a:fillRect t="-15385" b="-30769"/>
                </a:stretch>
              </a:blipFill>
              <a:ln>
                <a:solidFill>
                  <a:srgbClr val="59AAF2"/>
                </a:solidFill>
              </a:ln>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8F80B09A-F984-489A-8FF8-51406871CD43}"/>
              </a:ext>
            </a:extLst>
          </p:cNvPr>
          <p:cNvCxnSpPr>
            <a:cxnSpLocks/>
          </p:cNvCxnSpPr>
          <p:nvPr/>
        </p:nvCxnSpPr>
        <p:spPr>
          <a:xfrm>
            <a:off x="3500417" y="4495233"/>
            <a:ext cx="244416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9B84BB2-5467-44BE-A97D-ED13BAFFC6C6}"/>
                  </a:ext>
                </a:extLst>
              </p:cNvPr>
              <p:cNvSpPr/>
              <p:nvPr/>
            </p:nvSpPr>
            <p:spPr>
              <a:xfrm>
                <a:off x="4704863" y="2773856"/>
                <a:ext cx="1244657" cy="509544"/>
              </a:xfrm>
              <a:prstGeom prst="rect">
                <a:avLst/>
              </a:prstGeom>
              <a:solidFill>
                <a:schemeClr val="bg2">
                  <a:lumMod val="8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75000"/>
                        <a:lumOff val="25000"/>
                      </a:schemeClr>
                    </a:solidFill>
                  </a:rPr>
                  <a:t>0-</a:t>
                </a:r>
                <a14:m>
                  <m:oMath xmlns:m="http://schemas.openxmlformats.org/officeDocument/2006/math">
                    <m:sSub>
                      <m:sSubPr>
                        <m:ctrlPr>
                          <a:rPr lang="en-US" sz="1600" i="1" smtClean="0">
                            <a:solidFill>
                              <a:schemeClr val="tx1">
                                <a:lumMod val="75000"/>
                                <a:lumOff val="25000"/>
                              </a:schemeClr>
                            </a:solidFill>
                            <a:latin typeface="Cambria Math" panose="02040503050406030204" pitchFamily="18" charset="0"/>
                          </a:rPr>
                        </m:ctrlPr>
                      </m:sSubPr>
                      <m:e>
                        <m:r>
                          <a:rPr lang="en-US" sz="1600" i="1" smtClean="0">
                            <a:solidFill>
                              <a:schemeClr val="tx1">
                                <a:lumMod val="75000"/>
                                <a:lumOff val="25000"/>
                              </a:schemeClr>
                            </a:solidFill>
                            <a:latin typeface="Cambria Math" panose="02040503050406030204" pitchFamily="18" charset="0"/>
                            <a:ea typeface="Cambria Math" panose="02040503050406030204" pitchFamily="18" charset="0"/>
                          </a:rPr>
                          <m:t>𝜓</m:t>
                        </m:r>
                      </m:e>
                      <m:sub>
                        <m:r>
                          <a:rPr lang="en-US" altLang="zh-CN" sz="1600" b="0" i="1" smtClean="0">
                            <a:solidFill>
                              <a:schemeClr val="tx1">
                                <a:lumMod val="75000"/>
                                <a:lumOff val="25000"/>
                              </a:schemeClr>
                            </a:solidFill>
                            <a:latin typeface="Cambria Math" panose="02040503050406030204" pitchFamily="18" charset="0"/>
                          </a:rPr>
                          <m:t>1</m:t>
                        </m:r>
                      </m:sub>
                    </m:sSub>
                  </m:oMath>
                </a14:m>
                <a:r>
                  <a:rPr lang="en-US" altLang="zh-CN" sz="1600" dirty="0">
                    <a:solidFill>
                      <a:schemeClr val="tx1">
                        <a:lumMod val="75000"/>
                        <a:lumOff val="25000"/>
                      </a:schemeClr>
                    </a:solidFill>
                  </a:rPr>
                  <a:t>-</a:t>
                </a:r>
                <a:r>
                  <a:rPr lang="en-US" sz="1600" dirty="0">
                    <a:solidFill>
                      <a:schemeClr val="tx1">
                        <a:lumMod val="75000"/>
                        <a:lumOff val="25000"/>
                      </a:schemeClr>
                    </a:solidFill>
                  </a:rPr>
                  <a:t> </a:t>
                </a:r>
                <a14:m>
                  <m:oMath xmlns:m="http://schemas.openxmlformats.org/officeDocument/2006/math">
                    <m:sSub>
                      <m:sSubPr>
                        <m:ctrlPr>
                          <a:rPr lang="en-US" sz="1600" i="1">
                            <a:solidFill>
                              <a:schemeClr val="tx1">
                                <a:lumMod val="75000"/>
                                <a:lumOff val="25000"/>
                              </a:schemeClr>
                            </a:solidFill>
                            <a:latin typeface="Cambria Math" panose="02040503050406030204" pitchFamily="18" charset="0"/>
                          </a:rPr>
                        </m:ctrlPr>
                      </m:sSubPr>
                      <m:e>
                        <m:r>
                          <a:rPr lang="en-US" sz="1600" i="1">
                            <a:solidFill>
                              <a:schemeClr val="tx1">
                                <a:lumMod val="75000"/>
                                <a:lumOff val="25000"/>
                              </a:schemeClr>
                            </a:solidFill>
                            <a:latin typeface="Cambria Math" panose="02040503050406030204" pitchFamily="18" charset="0"/>
                            <a:ea typeface="Cambria Math" panose="02040503050406030204" pitchFamily="18" charset="0"/>
                          </a:rPr>
                          <m:t>𝜓</m:t>
                        </m:r>
                      </m:e>
                      <m:sub>
                        <m:r>
                          <a:rPr lang="en-US" altLang="zh-CN" sz="1600" b="0" i="1" smtClean="0">
                            <a:solidFill>
                              <a:schemeClr val="tx1">
                                <a:lumMod val="75000"/>
                                <a:lumOff val="25000"/>
                              </a:schemeClr>
                            </a:solidFill>
                            <a:latin typeface="Cambria Math" panose="02040503050406030204" pitchFamily="18" charset="0"/>
                            <a:ea typeface="Cambria Math" panose="02040503050406030204" pitchFamily="18" charset="0"/>
                          </a:rPr>
                          <m:t>2</m:t>
                        </m:r>
                      </m:sub>
                    </m:sSub>
                  </m:oMath>
                </a14:m>
                <a:endParaRPr lang="en-US" sz="1600" dirty="0">
                  <a:solidFill>
                    <a:schemeClr val="tx1">
                      <a:lumMod val="75000"/>
                      <a:lumOff val="25000"/>
                    </a:schemeClr>
                  </a:solidFill>
                </a:endParaRPr>
              </a:p>
            </p:txBody>
          </p:sp>
        </mc:Choice>
        <mc:Fallback xmlns="">
          <p:sp>
            <p:nvSpPr>
              <p:cNvPr id="33" name="Rectangle 32">
                <a:extLst>
                  <a:ext uri="{FF2B5EF4-FFF2-40B4-BE49-F238E27FC236}">
                    <a16:creationId xmlns:a16="http://schemas.microsoft.com/office/drawing/2014/main" id="{B9B84BB2-5467-44BE-A97D-ED13BAFFC6C6}"/>
                  </a:ext>
                </a:extLst>
              </p:cNvPr>
              <p:cNvSpPr>
                <a:spLocks noRot="1" noChangeAspect="1" noMove="1" noResize="1" noEditPoints="1" noAdjustHandles="1" noChangeArrowheads="1" noChangeShapeType="1" noTextEdit="1"/>
              </p:cNvSpPr>
              <p:nvPr/>
            </p:nvSpPr>
            <p:spPr>
              <a:xfrm>
                <a:off x="4704863" y="2773856"/>
                <a:ext cx="1244657" cy="509544"/>
              </a:xfrm>
              <a:prstGeom prst="rect">
                <a:avLst/>
              </a:prstGeom>
              <a:blipFill>
                <a:blip r:embed="rId9"/>
                <a:stretch>
                  <a:fillRect/>
                </a:stretch>
              </a:blipFill>
              <a:ln>
                <a:solidFill>
                  <a:schemeClr val="bg2">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D3C7F0FE-8940-4BC4-8DEB-EB5F69D76353}"/>
                  </a:ext>
                </a:extLst>
              </p:cNvPr>
              <p:cNvSpPr/>
              <p:nvPr/>
            </p:nvSpPr>
            <p:spPr>
              <a:xfrm>
                <a:off x="2555141" y="3304044"/>
                <a:ext cx="886529" cy="496143"/>
              </a:xfrm>
              <a:prstGeom prst="rect">
                <a:avLst/>
              </a:prstGeom>
              <a:solidFill>
                <a:srgbClr val="0F6FC6"/>
              </a:solidFill>
              <a:ln>
                <a:solidFill>
                  <a:srgbClr val="59AA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en-US" i="1" smtClean="0">
                            <a:latin typeface="Cambria Math" panose="02040503050406030204" pitchFamily="18" charset="0"/>
                          </a:rPr>
                        </m:ctrlPr>
                      </m:accPr>
                      <m:e>
                        <m:r>
                          <a:rPr lang="en-US" altLang="zh-CN" b="0" i="1" smtClean="0">
                            <a:latin typeface="Cambria Math" panose="02040503050406030204" pitchFamily="18" charset="0"/>
                          </a:rPr>
                          <m:t>𝑦</m:t>
                        </m:r>
                      </m:e>
                    </m:acc>
                  </m:oMath>
                </a14:m>
                <a:r>
                  <a:rPr lang="en-US" dirty="0"/>
                  <a:t>=</a:t>
                </a:r>
                <a:r>
                  <a:rPr lang="en-US" altLang="zh-CN" dirty="0"/>
                  <a:t>010</a:t>
                </a:r>
                <a:endParaRPr lang="en-US" dirty="0"/>
              </a:p>
            </p:txBody>
          </p:sp>
        </mc:Choice>
        <mc:Fallback xmlns="">
          <p:sp>
            <p:nvSpPr>
              <p:cNvPr id="34" name="Rectangle 33">
                <a:extLst>
                  <a:ext uri="{FF2B5EF4-FFF2-40B4-BE49-F238E27FC236}">
                    <a16:creationId xmlns:a16="http://schemas.microsoft.com/office/drawing/2014/main" id="{D3C7F0FE-8940-4BC4-8DEB-EB5F69D76353}"/>
                  </a:ext>
                </a:extLst>
              </p:cNvPr>
              <p:cNvSpPr>
                <a:spLocks noRot="1" noChangeAspect="1" noMove="1" noResize="1" noEditPoints="1" noAdjustHandles="1" noChangeArrowheads="1" noChangeShapeType="1" noTextEdit="1"/>
              </p:cNvSpPr>
              <p:nvPr/>
            </p:nvSpPr>
            <p:spPr>
              <a:xfrm>
                <a:off x="2555141" y="3304044"/>
                <a:ext cx="886529" cy="496143"/>
              </a:xfrm>
              <a:prstGeom prst="rect">
                <a:avLst/>
              </a:prstGeom>
              <a:blipFill>
                <a:blip r:embed="rId10"/>
                <a:stretch>
                  <a:fillRect/>
                </a:stretch>
              </a:blipFill>
              <a:ln>
                <a:solidFill>
                  <a:srgbClr val="59AAF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C02AABD5-C5DF-4144-96E9-2776B094A33A}"/>
                  </a:ext>
                </a:extLst>
              </p:cNvPr>
              <p:cNvSpPr/>
              <p:nvPr/>
            </p:nvSpPr>
            <p:spPr>
              <a:xfrm>
                <a:off x="3446283" y="3283351"/>
                <a:ext cx="1260143" cy="509545"/>
              </a:xfrm>
              <a:prstGeom prst="rect">
                <a:avLst/>
              </a:prstGeom>
              <a:solidFill>
                <a:schemeClr val="bg2">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75000"/>
                        <a:lumOff val="25000"/>
                      </a:schemeClr>
                    </a:solidFill>
                  </a:rPr>
                  <a:t>1-</a:t>
                </a:r>
                <a:r>
                  <a:rPr lang="en-US" sz="1600" dirty="0">
                    <a:solidFill>
                      <a:schemeClr val="tx1">
                        <a:lumMod val="75000"/>
                        <a:lumOff val="25000"/>
                      </a:schemeClr>
                    </a:solidFill>
                  </a:rPr>
                  <a:t> </a:t>
                </a:r>
                <a14:m>
                  <m:oMath xmlns:m="http://schemas.openxmlformats.org/officeDocument/2006/math">
                    <m:sSub>
                      <m:sSubPr>
                        <m:ctrlPr>
                          <a:rPr lang="en-US" sz="1600" i="1">
                            <a:solidFill>
                              <a:schemeClr val="tx1">
                                <a:lumMod val="75000"/>
                                <a:lumOff val="25000"/>
                              </a:schemeClr>
                            </a:solidFill>
                            <a:latin typeface="Cambria Math" panose="02040503050406030204" pitchFamily="18" charset="0"/>
                          </a:rPr>
                        </m:ctrlPr>
                      </m:sSubPr>
                      <m:e>
                        <m:r>
                          <a:rPr lang="en-US" sz="1600" i="1">
                            <a:solidFill>
                              <a:schemeClr val="tx1">
                                <a:lumMod val="75000"/>
                                <a:lumOff val="25000"/>
                              </a:schemeClr>
                            </a:solidFill>
                            <a:latin typeface="Cambria Math" panose="02040503050406030204" pitchFamily="18" charset="0"/>
                            <a:ea typeface="Cambria Math" panose="02040503050406030204" pitchFamily="18" charset="0"/>
                          </a:rPr>
                          <m:t>𝜓</m:t>
                        </m:r>
                      </m:e>
                      <m:sub>
                        <m:r>
                          <a:rPr lang="en-US" altLang="zh-CN" sz="1600" i="1">
                            <a:solidFill>
                              <a:schemeClr val="tx1">
                                <a:lumMod val="75000"/>
                                <a:lumOff val="25000"/>
                              </a:schemeClr>
                            </a:solidFill>
                            <a:latin typeface="Cambria Math" panose="02040503050406030204" pitchFamily="18" charset="0"/>
                            <a:ea typeface="Cambria Math" panose="02040503050406030204" pitchFamily="18" charset="0"/>
                          </a:rPr>
                          <m:t>2</m:t>
                        </m:r>
                      </m:sub>
                    </m:sSub>
                    <m:r>
                      <m:rPr>
                        <m:nor/>
                      </m:rPr>
                      <a:rPr lang="en-US" altLang="zh-CN" sz="1600" dirty="0">
                        <a:solidFill>
                          <a:schemeClr val="tx1">
                            <a:lumMod val="75000"/>
                            <a:lumOff val="25000"/>
                          </a:schemeClr>
                        </a:solidFill>
                      </a:rPr>
                      <m:t>−</m:t>
                    </m:r>
                    <m:sSub>
                      <m:sSubPr>
                        <m:ctrlPr>
                          <a:rPr lang="en-US" sz="1600" i="1">
                            <a:solidFill>
                              <a:schemeClr val="tx1">
                                <a:lumMod val="75000"/>
                                <a:lumOff val="25000"/>
                              </a:schemeClr>
                            </a:solidFill>
                            <a:latin typeface="Cambria Math" panose="02040503050406030204" pitchFamily="18" charset="0"/>
                          </a:rPr>
                        </m:ctrlPr>
                      </m:sSubPr>
                      <m:e>
                        <m:r>
                          <a:rPr lang="en-US" sz="1600" i="1">
                            <a:solidFill>
                              <a:schemeClr val="tx1">
                                <a:lumMod val="75000"/>
                                <a:lumOff val="25000"/>
                              </a:schemeClr>
                            </a:solidFill>
                            <a:latin typeface="Cambria Math" panose="02040503050406030204" pitchFamily="18" charset="0"/>
                            <a:ea typeface="Cambria Math" panose="02040503050406030204" pitchFamily="18" charset="0"/>
                          </a:rPr>
                          <m:t>𝜓</m:t>
                        </m:r>
                      </m:e>
                      <m:sub>
                        <m:r>
                          <a:rPr lang="en-US" altLang="zh-CN" sz="1600" i="1">
                            <a:solidFill>
                              <a:schemeClr val="tx1">
                                <a:lumMod val="75000"/>
                                <a:lumOff val="25000"/>
                              </a:schemeClr>
                            </a:solidFill>
                            <a:latin typeface="Cambria Math" panose="02040503050406030204" pitchFamily="18" charset="0"/>
                            <a:ea typeface="Cambria Math" panose="02040503050406030204" pitchFamily="18" charset="0"/>
                          </a:rPr>
                          <m:t>3</m:t>
                        </m:r>
                      </m:sub>
                    </m:sSub>
                  </m:oMath>
                </a14:m>
                <a:endParaRPr lang="en-US" sz="1600" dirty="0">
                  <a:solidFill>
                    <a:schemeClr val="tx1">
                      <a:lumMod val="75000"/>
                      <a:lumOff val="25000"/>
                    </a:schemeClr>
                  </a:solidFill>
                </a:endParaRPr>
              </a:p>
            </p:txBody>
          </p:sp>
        </mc:Choice>
        <mc:Fallback xmlns="">
          <p:sp>
            <p:nvSpPr>
              <p:cNvPr id="38" name="Rectangle 37">
                <a:extLst>
                  <a:ext uri="{FF2B5EF4-FFF2-40B4-BE49-F238E27FC236}">
                    <a16:creationId xmlns:a16="http://schemas.microsoft.com/office/drawing/2014/main" id="{C02AABD5-C5DF-4144-96E9-2776B094A33A}"/>
                  </a:ext>
                </a:extLst>
              </p:cNvPr>
              <p:cNvSpPr>
                <a:spLocks noRot="1" noChangeAspect="1" noMove="1" noResize="1" noEditPoints="1" noAdjustHandles="1" noChangeArrowheads="1" noChangeShapeType="1" noTextEdit="1"/>
              </p:cNvSpPr>
              <p:nvPr/>
            </p:nvSpPr>
            <p:spPr>
              <a:xfrm>
                <a:off x="3446283" y="3283351"/>
                <a:ext cx="1260143" cy="509545"/>
              </a:xfrm>
              <a:prstGeom prst="rect">
                <a:avLst/>
              </a:prstGeom>
              <a:blipFill>
                <a:blip r:embed="rId11"/>
                <a:stretch>
                  <a:fillRect/>
                </a:stretch>
              </a:blipFill>
              <a:ln>
                <a:solidFill>
                  <a:schemeClr val="bg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F2294067-76AB-40E8-AC1B-8639879A58C4}"/>
                  </a:ext>
                </a:extLst>
              </p:cNvPr>
              <p:cNvSpPr/>
              <p:nvPr/>
            </p:nvSpPr>
            <p:spPr>
              <a:xfrm>
                <a:off x="4706444" y="3282083"/>
                <a:ext cx="1242320" cy="513104"/>
              </a:xfrm>
              <a:prstGeom prst="rect">
                <a:avLst/>
              </a:prstGeom>
              <a:solidFill>
                <a:schemeClr val="bg2">
                  <a:lumMod val="8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f>
                      <m:fPr>
                        <m:ctrlPr>
                          <a:rPr lang="en-US" altLang="zh-CN" sz="1600" i="1" smtClean="0">
                            <a:solidFill>
                              <a:schemeClr val="tx1">
                                <a:lumMod val="75000"/>
                                <a:lumOff val="25000"/>
                              </a:schemeClr>
                            </a:solidFill>
                            <a:latin typeface="Cambria Math" panose="02040503050406030204" pitchFamily="18" charset="0"/>
                          </a:rPr>
                        </m:ctrlPr>
                      </m:fPr>
                      <m:num>
                        <m:r>
                          <a:rPr lang="en-US" altLang="zh-CN" sz="1600" b="0" i="1" smtClean="0">
                            <a:solidFill>
                              <a:schemeClr val="tx1">
                                <a:lumMod val="75000"/>
                                <a:lumOff val="25000"/>
                              </a:schemeClr>
                            </a:solidFill>
                            <a:latin typeface="Cambria Math" panose="02040503050406030204" pitchFamily="18" charset="0"/>
                          </a:rPr>
                          <m:t>2</m:t>
                        </m:r>
                      </m:num>
                      <m:den>
                        <m:r>
                          <a:rPr lang="en-US" altLang="zh-CN" sz="1600" b="0" i="1" smtClean="0">
                            <a:solidFill>
                              <a:schemeClr val="tx1">
                                <a:lumMod val="75000"/>
                                <a:lumOff val="25000"/>
                              </a:schemeClr>
                            </a:solidFill>
                            <a:latin typeface="Cambria Math" panose="02040503050406030204" pitchFamily="18" charset="0"/>
                          </a:rPr>
                          <m:t>3</m:t>
                        </m:r>
                      </m:den>
                    </m:f>
                  </m:oMath>
                </a14:m>
                <a:r>
                  <a:rPr lang="en-US" altLang="zh-CN" sz="1600" dirty="0">
                    <a:solidFill>
                      <a:schemeClr val="tx1">
                        <a:lumMod val="75000"/>
                        <a:lumOff val="25000"/>
                      </a:schemeClr>
                    </a:solidFill>
                  </a:rPr>
                  <a:t>-</a:t>
                </a:r>
                <a14:m>
                  <m:oMath xmlns:m="http://schemas.openxmlformats.org/officeDocument/2006/math">
                    <m:sSub>
                      <m:sSubPr>
                        <m:ctrlPr>
                          <a:rPr lang="en-US" sz="1600" i="1">
                            <a:solidFill>
                              <a:schemeClr val="tx1">
                                <a:lumMod val="75000"/>
                                <a:lumOff val="25000"/>
                              </a:schemeClr>
                            </a:solidFill>
                            <a:latin typeface="Cambria Math" panose="02040503050406030204" pitchFamily="18" charset="0"/>
                          </a:rPr>
                        </m:ctrlPr>
                      </m:sSubPr>
                      <m:e>
                        <m:r>
                          <a:rPr lang="en-US" sz="1600" i="1">
                            <a:solidFill>
                              <a:schemeClr val="tx1">
                                <a:lumMod val="75000"/>
                                <a:lumOff val="25000"/>
                              </a:schemeClr>
                            </a:solidFill>
                            <a:latin typeface="Cambria Math" panose="02040503050406030204" pitchFamily="18" charset="0"/>
                            <a:ea typeface="Cambria Math" panose="02040503050406030204" pitchFamily="18" charset="0"/>
                          </a:rPr>
                          <m:t>𝜓</m:t>
                        </m:r>
                      </m:e>
                      <m:sub>
                        <m:r>
                          <a:rPr lang="en-US" altLang="zh-CN" sz="1600" i="1">
                            <a:solidFill>
                              <a:schemeClr val="tx1">
                                <a:lumMod val="75000"/>
                                <a:lumOff val="25000"/>
                              </a:schemeClr>
                            </a:solidFill>
                            <a:latin typeface="Cambria Math" panose="02040503050406030204" pitchFamily="18" charset="0"/>
                          </a:rPr>
                          <m:t>1</m:t>
                        </m:r>
                      </m:sub>
                    </m:sSub>
                  </m:oMath>
                </a14:m>
                <a:r>
                  <a:rPr lang="en-US" altLang="zh-CN" sz="1600" dirty="0">
                    <a:solidFill>
                      <a:schemeClr val="tx1">
                        <a:lumMod val="75000"/>
                        <a:lumOff val="25000"/>
                      </a:schemeClr>
                    </a:solidFill>
                  </a:rPr>
                  <a:t>-</a:t>
                </a:r>
                <a:r>
                  <a:rPr lang="en-US" sz="1600" dirty="0">
                    <a:solidFill>
                      <a:schemeClr val="tx1">
                        <a:lumMod val="75000"/>
                        <a:lumOff val="25000"/>
                      </a:schemeClr>
                    </a:solidFill>
                  </a:rPr>
                  <a:t> </a:t>
                </a:r>
                <a14:m>
                  <m:oMath xmlns:m="http://schemas.openxmlformats.org/officeDocument/2006/math">
                    <m:sSub>
                      <m:sSubPr>
                        <m:ctrlPr>
                          <a:rPr lang="en-US" sz="1600" i="1">
                            <a:solidFill>
                              <a:schemeClr val="tx1">
                                <a:lumMod val="75000"/>
                                <a:lumOff val="25000"/>
                              </a:schemeClr>
                            </a:solidFill>
                            <a:latin typeface="Cambria Math" panose="02040503050406030204" pitchFamily="18" charset="0"/>
                          </a:rPr>
                        </m:ctrlPr>
                      </m:sSubPr>
                      <m:e>
                        <m:r>
                          <a:rPr lang="en-US" sz="1600" i="1">
                            <a:solidFill>
                              <a:schemeClr val="tx1">
                                <a:lumMod val="75000"/>
                                <a:lumOff val="25000"/>
                              </a:schemeClr>
                            </a:solidFill>
                            <a:latin typeface="Cambria Math" panose="02040503050406030204" pitchFamily="18" charset="0"/>
                            <a:ea typeface="Cambria Math" panose="02040503050406030204" pitchFamily="18" charset="0"/>
                          </a:rPr>
                          <m:t>𝜓</m:t>
                        </m:r>
                      </m:e>
                      <m:sub>
                        <m:r>
                          <a:rPr lang="en-US" altLang="zh-CN" sz="1600" i="1">
                            <a:solidFill>
                              <a:schemeClr val="tx1">
                                <a:lumMod val="75000"/>
                                <a:lumOff val="25000"/>
                              </a:schemeClr>
                            </a:solidFill>
                            <a:latin typeface="Cambria Math" panose="02040503050406030204" pitchFamily="18" charset="0"/>
                            <a:ea typeface="Cambria Math" panose="02040503050406030204" pitchFamily="18" charset="0"/>
                          </a:rPr>
                          <m:t>2</m:t>
                        </m:r>
                      </m:sub>
                    </m:sSub>
                  </m:oMath>
                </a14:m>
                <a:endParaRPr lang="en-US" sz="1600" dirty="0">
                  <a:solidFill>
                    <a:schemeClr val="tx1">
                      <a:lumMod val="75000"/>
                      <a:lumOff val="25000"/>
                    </a:schemeClr>
                  </a:solidFill>
                </a:endParaRPr>
              </a:p>
            </p:txBody>
          </p:sp>
        </mc:Choice>
        <mc:Fallback xmlns="">
          <p:sp>
            <p:nvSpPr>
              <p:cNvPr id="39" name="Rectangle 38">
                <a:extLst>
                  <a:ext uri="{FF2B5EF4-FFF2-40B4-BE49-F238E27FC236}">
                    <a16:creationId xmlns:a16="http://schemas.microsoft.com/office/drawing/2014/main" id="{F2294067-76AB-40E8-AC1B-8639879A58C4}"/>
                  </a:ext>
                </a:extLst>
              </p:cNvPr>
              <p:cNvSpPr>
                <a:spLocks noRot="1" noChangeAspect="1" noMove="1" noResize="1" noEditPoints="1" noAdjustHandles="1" noChangeArrowheads="1" noChangeShapeType="1" noTextEdit="1"/>
              </p:cNvSpPr>
              <p:nvPr/>
            </p:nvSpPr>
            <p:spPr>
              <a:xfrm>
                <a:off x="4706444" y="3282083"/>
                <a:ext cx="1242320" cy="513104"/>
              </a:xfrm>
              <a:prstGeom prst="rect">
                <a:avLst/>
              </a:prstGeom>
              <a:blipFill>
                <a:blip r:embed="rId12"/>
                <a:stretch>
                  <a:fillRect/>
                </a:stretch>
              </a:blipFill>
              <a:ln>
                <a:solidFill>
                  <a:schemeClr val="bg2">
                    <a:lumMod val="95000"/>
                  </a:schemeClr>
                </a:solidFill>
              </a:ln>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3C9C5733-3C87-49A7-A199-7B21774E331A}"/>
              </a:ext>
            </a:extLst>
          </p:cNvPr>
          <p:cNvCxnSpPr>
            <a:cxnSpLocks/>
          </p:cNvCxnSpPr>
          <p:nvPr/>
        </p:nvCxnSpPr>
        <p:spPr>
          <a:xfrm>
            <a:off x="7317932" y="2775421"/>
            <a:ext cx="0" cy="1024766"/>
          </a:xfrm>
          <a:prstGeom prst="line">
            <a:avLst/>
          </a:prstGeom>
          <a:ln w="28575">
            <a:solidFill>
              <a:srgbClr val="0F6FC6"/>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DFA6F6C8-5A48-4B61-A15C-DE475CE37BB6}"/>
              </a:ext>
            </a:extLst>
          </p:cNvPr>
          <p:cNvSpPr/>
          <p:nvPr/>
        </p:nvSpPr>
        <p:spPr>
          <a:xfrm>
            <a:off x="7245477" y="3102206"/>
            <a:ext cx="3524766" cy="369331"/>
          </a:xfrm>
          <a:prstGeom prst="rect">
            <a:avLst/>
          </a:prstGeom>
        </p:spPr>
        <p:txBody>
          <a:bodyPr wrap="square">
            <a:spAutoFit/>
          </a:bodyPr>
          <a:lstStyle/>
          <a:p>
            <a:r>
              <a:rPr lang="en-US" dirty="0">
                <a:solidFill>
                  <a:srgbClr val="00B050"/>
                </a:solidFill>
              </a:rPr>
              <a:t>Adversary’s best response:</a:t>
            </a: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03ED7224-91B3-4A2E-A770-1042F0AE2C38}"/>
                  </a:ext>
                </a:extLst>
              </p:cNvPr>
              <p:cNvSpPr/>
              <p:nvPr/>
            </p:nvSpPr>
            <p:spPr>
              <a:xfrm>
                <a:off x="9892225" y="3160336"/>
                <a:ext cx="886529" cy="322152"/>
              </a:xfrm>
              <a:prstGeom prst="rec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en-US" i="1" smtClean="0">
                            <a:latin typeface="Cambria Math" panose="02040503050406030204" pitchFamily="18" charset="0"/>
                          </a:rPr>
                        </m:ctrlPr>
                      </m:accPr>
                      <m:e>
                        <m:r>
                          <a:rPr lang="en-US" altLang="zh-CN" b="0" i="1" smtClean="0">
                            <a:latin typeface="Cambria Math" panose="02040503050406030204" pitchFamily="18" charset="0"/>
                          </a:rPr>
                          <m:t>𝑦</m:t>
                        </m:r>
                      </m:e>
                    </m:acc>
                  </m:oMath>
                </a14:m>
                <a:r>
                  <a:rPr lang="en-US" dirty="0"/>
                  <a:t>=</a:t>
                </a:r>
                <a:r>
                  <a:rPr lang="en-US" altLang="zh-CN" dirty="0"/>
                  <a:t>010</a:t>
                </a:r>
                <a:endParaRPr lang="en-US" dirty="0"/>
              </a:p>
            </p:txBody>
          </p:sp>
        </mc:Choice>
        <mc:Fallback xmlns="">
          <p:sp>
            <p:nvSpPr>
              <p:cNvPr id="45" name="Rectangle 44">
                <a:extLst>
                  <a:ext uri="{FF2B5EF4-FFF2-40B4-BE49-F238E27FC236}">
                    <a16:creationId xmlns:a16="http://schemas.microsoft.com/office/drawing/2014/main" id="{03ED7224-91B3-4A2E-A770-1042F0AE2C38}"/>
                  </a:ext>
                </a:extLst>
              </p:cNvPr>
              <p:cNvSpPr>
                <a:spLocks noRot="1" noChangeAspect="1" noMove="1" noResize="1" noEditPoints="1" noAdjustHandles="1" noChangeArrowheads="1" noChangeShapeType="1" noTextEdit="1"/>
              </p:cNvSpPr>
              <p:nvPr/>
            </p:nvSpPr>
            <p:spPr>
              <a:xfrm>
                <a:off x="9892225" y="3160336"/>
                <a:ext cx="886529" cy="322152"/>
              </a:xfrm>
              <a:prstGeom prst="rect">
                <a:avLst/>
              </a:prstGeom>
              <a:blipFill>
                <a:blip r:embed="rId13"/>
                <a:stretch>
                  <a:fillRect t="-14815" b="-29630"/>
                </a:stretch>
              </a:blipFill>
              <a:ln>
                <a:solidFill>
                  <a:srgbClr val="92D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CC085141-DBFE-4E38-BA65-DE199BAB8407}"/>
                  </a:ext>
                </a:extLst>
              </p:cNvPr>
              <p:cNvSpPr/>
              <p:nvPr/>
            </p:nvSpPr>
            <p:spPr>
              <a:xfrm>
                <a:off x="5944584" y="2274255"/>
                <a:ext cx="1244657" cy="508228"/>
              </a:xfrm>
              <a:prstGeom prst="rec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en-US" i="1" smtClean="0">
                            <a:latin typeface="Cambria Math" panose="02040503050406030204" pitchFamily="18" charset="0"/>
                          </a:rPr>
                        </m:ctrlPr>
                      </m:accPr>
                      <m:e>
                        <m:r>
                          <a:rPr lang="en-US" altLang="zh-CN" b="0" i="1" smtClean="0">
                            <a:latin typeface="Cambria Math" panose="02040503050406030204" pitchFamily="18" charset="0"/>
                          </a:rPr>
                          <m:t>𝑦</m:t>
                        </m:r>
                      </m:e>
                    </m:acc>
                  </m:oMath>
                </a14:m>
                <a:r>
                  <a:rPr lang="en-US" dirty="0"/>
                  <a:t>=</a:t>
                </a:r>
                <a:r>
                  <a:rPr lang="en-US" altLang="zh-CN" dirty="0"/>
                  <a:t>010</a:t>
                </a:r>
                <a:endParaRPr lang="en-US" dirty="0"/>
              </a:p>
            </p:txBody>
          </p:sp>
        </mc:Choice>
        <mc:Fallback xmlns="">
          <p:sp>
            <p:nvSpPr>
              <p:cNvPr id="47" name="Rectangle 46">
                <a:extLst>
                  <a:ext uri="{FF2B5EF4-FFF2-40B4-BE49-F238E27FC236}">
                    <a16:creationId xmlns:a16="http://schemas.microsoft.com/office/drawing/2014/main" id="{CC085141-DBFE-4E38-BA65-DE199BAB8407}"/>
                  </a:ext>
                </a:extLst>
              </p:cNvPr>
              <p:cNvSpPr>
                <a:spLocks noRot="1" noChangeAspect="1" noMove="1" noResize="1" noEditPoints="1" noAdjustHandles="1" noChangeArrowheads="1" noChangeShapeType="1" noTextEdit="1"/>
              </p:cNvSpPr>
              <p:nvPr/>
            </p:nvSpPr>
            <p:spPr>
              <a:xfrm>
                <a:off x="5944584" y="2274255"/>
                <a:ext cx="1244657" cy="508228"/>
              </a:xfrm>
              <a:prstGeom prst="rect">
                <a:avLst/>
              </a:prstGeom>
              <a:blipFill>
                <a:blip r:embed="rId14"/>
                <a:stretch>
                  <a:fillRect/>
                </a:stretch>
              </a:blipFill>
              <a:ln>
                <a:solidFill>
                  <a:srgbClr val="92D050"/>
                </a:solidFill>
              </a:ln>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E362F3C9-0C99-436E-B683-EA27FA369677}"/>
              </a:ext>
            </a:extLst>
          </p:cNvPr>
          <p:cNvCxnSpPr>
            <a:cxnSpLocks/>
          </p:cNvCxnSpPr>
          <p:nvPr/>
        </p:nvCxnSpPr>
        <p:spPr>
          <a:xfrm>
            <a:off x="3500417" y="4616317"/>
            <a:ext cx="368806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60306C1-CF3C-45E7-832B-078BB9FE407D}"/>
              </a:ext>
            </a:extLst>
          </p:cNvPr>
          <p:cNvSpPr/>
          <p:nvPr/>
        </p:nvSpPr>
        <p:spPr>
          <a:xfrm>
            <a:off x="3404283" y="4886191"/>
            <a:ext cx="3524766" cy="369331"/>
          </a:xfrm>
          <a:prstGeom prst="rect">
            <a:avLst/>
          </a:prstGeom>
        </p:spPr>
        <p:txBody>
          <a:bodyPr wrap="square">
            <a:spAutoFit/>
          </a:bodyPr>
          <a:lstStyle/>
          <a:p>
            <a:r>
              <a:rPr lang="en-US" dirty="0">
                <a:solidFill>
                  <a:srgbClr val="0F6FC6"/>
                </a:solidFill>
              </a:rPr>
              <a:t>Predictor’s best response:</a:t>
            </a:r>
          </a:p>
        </p:txBody>
      </p: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69FCD2EB-BD9F-4AD5-AFE9-5489F85B6B2A}"/>
                  </a:ext>
                </a:extLst>
              </p:cNvPr>
              <p:cNvSpPr/>
              <p:nvPr/>
            </p:nvSpPr>
            <p:spPr>
              <a:xfrm>
                <a:off x="6117291" y="4944320"/>
                <a:ext cx="886529" cy="322152"/>
              </a:xfrm>
              <a:prstGeom prst="rect">
                <a:avLst/>
              </a:prstGeom>
              <a:solidFill>
                <a:srgbClr val="0F6FC6"/>
              </a:solidFill>
              <a:ln>
                <a:solidFill>
                  <a:srgbClr val="59AA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en-US" i="1" smtClean="0">
                            <a:latin typeface="Cambria Math" panose="02040503050406030204" pitchFamily="18" charset="0"/>
                          </a:rPr>
                        </m:ctrlPr>
                      </m:accPr>
                      <m:e>
                        <m:r>
                          <a:rPr lang="en-US" altLang="zh-CN" b="0" i="1" smtClean="0">
                            <a:latin typeface="Cambria Math" panose="02040503050406030204" pitchFamily="18" charset="0"/>
                          </a:rPr>
                          <m:t>𝑦</m:t>
                        </m:r>
                      </m:e>
                    </m:acc>
                  </m:oMath>
                </a14:m>
                <a:r>
                  <a:rPr lang="en-US" dirty="0"/>
                  <a:t>=</a:t>
                </a:r>
                <a:r>
                  <a:rPr lang="en-US" altLang="zh-CN" dirty="0"/>
                  <a:t>110</a:t>
                </a:r>
                <a:endParaRPr lang="en-US" dirty="0"/>
              </a:p>
            </p:txBody>
          </p:sp>
        </mc:Choice>
        <mc:Fallback xmlns="">
          <p:sp>
            <p:nvSpPr>
              <p:cNvPr id="51" name="Rectangle 50">
                <a:extLst>
                  <a:ext uri="{FF2B5EF4-FFF2-40B4-BE49-F238E27FC236}">
                    <a16:creationId xmlns:a16="http://schemas.microsoft.com/office/drawing/2014/main" id="{69FCD2EB-BD9F-4AD5-AFE9-5489F85B6B2A}"/>
                  </a:ext>
                </a:extLst>
              </p:cNvPr>
              <p:cNvSpPr>
                <a:spLocks noRot="1" noChangeAspect="1" noMove="1" noResize="1" noEditPoints="1" noAdjustHandles="1" noChangeArrowheads="1" noChangeShapeType="1" noTextEdit="1"/>
              </p:cNvSpPr>
              <p:nvPr/>
            </p:nvSpPr>
            <p:spPr>
              <a:xfrm>
                <a:off x="6117291" y="4944320"/>
                <a:ext cx="886529" cy="322152"/>
              </a:xfrm>
              <a:prstGeom prst="rect">
                <a:avLst/>
              </a:prstGeom>
              <a:blipFill>
                <a:blip r:embed="rId15"/>
                <a:stretch>
                  <a:fillRect t="-10714" b="-25000"/>
                </a:stretch>
              </a:blipFill>
              <a:ln>
                <a:solidFill>
                  <a:srgbClr val="59AAF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7D2E560B-0106-4591-AB7B-2E1B4303B755}"/>
                  </a:ext>
                </a:extLst>
              </p:cNvPr>
              <p:cNvSpPr/>
              <p:nvPr/>
            </p:nvSpPr>
            <p:spPr>
              <a:xfrm>
                <a:off x="2555141" y="3822605"/>
                <a:ext cx="886529" cy="513104"/>
              </a:xfrm>
              <a:prstGeom prst="rect">
                <a:avLst/>
              </a:prstGeom>
              <a:solidFill>
                <a:srgbClr val="0F6FC6"/>
              </a:solidFill>
              <a:ln>
                <a:solidFill>
                  <a:srgbClr val="59AA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en-US" i="1" smtClean="0">
                            <a:latin typeface="Cambria Math" panose="02040503050406030204" pitchFamily="18" charset="0"/>
                          </a:rPr>
                        </m:ctrlPr>
                      </m:accPr>
                      <m:e>
                        <m:r>
                          <a:rPr lang="en-US" altLang="zh-CN" b="0" i="1" smtClean="0">
                            <a:latin typeface="Cambria Math" panose="02040503050406030204" pitchFamily="18" charset="0"/>
                          </a:rPr>
                          <m:t>𝑦</m:t>
                        </m:r>
                      </m:e>
                    </m:acc>
                  </m:oMath>
                </a14:m>
                <a:r>
                  <a:rPr lang="en-US" dirty="0"/>
                  <a:t>=</a:t>
                </a:r>
                <a:r>
                  <a:rPr lang="en-US" altLang="zh-CN" dirty="0"/>
                  <a:t>110</a:t>
                </a:r>
                <a:endParaRPr lang="en-US" dirty="0"/>
              </a:p>
            </p:txBody>
          </p:sp>
        </mc:Choice>
        <mc:Fallback xmlns="">
          <p:sp>
            <p:nvSpPr>
              <p:cNvPr id="52" name="Rectangle 51">
                <a:extLst>
                  <a:ext uri="{FF2B5EF4-FFF2-40B4-BE49-F238E27FC236}">
                    <a16:creationId xmlns:a16="http://schemas.microsoft.com/office/drawing/2014/main" id="{7D2E560B-0106-4591-AB7B-2E1B4303B755}"/>
                  </a:ext>
                </a:extLst>
              </p:cNvPr>
              <p:cNvSpPr>
                <a:spLocks noRot="1" noChangeAspect="1" noMove="1" noResize="1" noEditPoints="1" noAdjustHandles="1" noChangeArrowheads="1" noChangeShapeType="1" noTextEdit="1"/>
              </p:cNvSpPr>
              <p:nvPr/>
            </p:nvSpPr>
            <p:spPr>
              <a:xfrm>
                <a:off x="2555141" y="3822605"/>
                <a:ext cx="886529" cy="513104"/>
              </a:xfrm>
              <a:prstGeom prst="rect">
                <a:avLst/>
              </a:prstGeom>
              <a:blipFill>
                <a:blip r:embed="rId16"/>
                <a:stretch>
                  <a:fillRect/>
                </a:stretch>
              </a:blipFill>
              <a:ln>
                <a:solidFill>
                  <a:srgbClr val="59AAF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CABA8497-8753-4992-9893-A0BF0BE399A3}"/>
                  </a:ext>
                </a:extLst>
              </p:cNvPr>
              <p:cNvSpPr/>
              <p:nvPr/>
            </p:nvSpPr>
            <p:spPr>
              <a:xfrm>
                <a:off x="5946165" y="2773855"/>
                <a:ext cx="1242320" cy="513103"/>
              </a:xfrm>
              <a:prstGeom prst="rect">
                <a:avLst/>
              </a:prstGeom>
              <a:solidFill>
                <a:schemeClr val="bg2">
                  <a:lumMod val="8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75000"/>
                        <a:lumOff val="25000"/>
                      </a:schemeClr>
                    </a:solidFill>
                  </a:rPr>
                  <a:t>0-</a:t>
                </a:r>
                <a14:m>
                  <m:oMath xmlns:m="http://schemas.openxmlformats.org/officeDocument/2006/math">
                    <m:sSub>
                      <m:sSubPr>
                        <m:ctrlPr>
                          <a:rPr lang="en-US" sz="1600" i="1">
                            <a:solidFill>
                              <a:schemeClr val="tx1">
                                <a:lumMod val="75000"/>
                                <a:lumOff val="25000"/>
                              </a:schemeClr>
                            </a:solidFill>
                            <a:latin typeface="Cambria Math" panose="02040503050406030204" pitchFamily="18" charset="0"/>
                          </a:rPr>
                        </m:ctrlPr>
                      </m:sSubPr>
                      <m:e>
                        <m:r>
                          <a:rPr lang="en-US" sz="1600" i="1">
                            <a:solidFill>
                              <a:schemeClr val="tx1">
                                <a:lumMod val="75000"/>
                                <a:lumOff val="25000"/>
                              </a:schemeClr>
                            </a:solidFill>
                            <a:latin typeface="Cambria Math" panose="02040503050406030204" pitchFamily="18" charset="0"/>
                            <a:ea typeface="Cambria Math" panose="02040503050406030204" pitchFamily="18" charset="0"/>
                          </a:rPr>
                          <m:t>𝜓</m:t>
                        </m:r>
                      </m:e>
                      <m:sub>
                        <m:r>
                          <a:rPr lang="en-US" altLang="zh-CN" sz="1600" b="0" i="1" smtClean="0">
                            <a:solidFill>
                              <a:schemeClr val="tx1">
                                <a:lumMod val="75000"/>
                                <a:lumOff val="25000"/>
                              </a:schemeClr>
                            </a:solidFill>
                            <a:latin typeface="Cambria Math" panose="02040503050406030204" pitchFamily="18" charset="0"/>
                            <a:ea typeface="Cambria Math" panose="02040503050406030204" pitchFamily="18" charset="0"/>
                          </a:rPr>
                          <m:t>2</m:t>
                        </m:r>
                      </m:sub>
                    </m:sSub>
                  </m:oMath>
                </a14:m>
                <a:endParaRPr lang="en-US" sz="1600" dirty="0">
                  <a:solidFill>
                    <a:schemeClr val="tx1">
                      <a:lumMod val="75000"/>
                      <a:lumOff val="25000"/>
                    </a:schemeClr>
                  </a:solidFill>
                </a:endParaRPr>
              </a:p>
            </p:txBody>
          </p:sp>
        </mc:Choice>
        <mc:Fallback xmlns="">
          <p:sp>
            <p:nvSpPr>
              <p:cNvPr id="53" name="Rectangle 52">
                <a:extLst>
                  <a:ext uri="{FF2B5EF4-FFF2-40B4-BE49-F238E27FC236}">
                    <a16:creationId xmlns:a16="http://schemas.microsoft.com/office/drawing/2014/main" id="{CABA8497-8753-4992-9893-A0BF0BE399A3}"/>
                  </a:ext>
                </a:extLst>
              </p:cNvPr>
              <p:cNvSpPr>
                <a:spLocks noRot="1" noChangeAspect="1" noMove="1" noResize="1" noEditPoints="1" noAdjustHandles="1" noChangeArrowheads="1" noChangeShapeType="1" noTextEdit="1"/>
              </p:cNvSpPr>
              <p:nvPr/>
            </p:nvSpPr>
            <p:spPr>
              <a:xfrm>
                <a:off x="5946165" y="2773855"/>
                <a:ext cx="1242320" cy="513103"/>
              </a:xfrm>
              <a:prstGeom prst="rect">
                <a:avLst/>
              </a:prstGeom>
              <a:blipFill>
                <a:blip r:embed="rId17"/>
                <a:stretch>
                  <a:fillRect/>
                </a:stretch>
              </a:blipFill>
              <a:ln>
                <a:solidFill>
                  <a:schemeClr val="bg2">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1692503E-5C43-4FCB-96DC-429920244C6E}"/>
                  </a:ext>
                </a:extLst>
              </p:cNvPr>
              <p:cNvSpPr/>
              <p:nvPr/>
            </p:nvSpPr>
            <p:spPr>
              <a:xfrm>
                <a:off x="5947746" y="3277293"/>
                <a:ext cx="1240738" cy="516565"/>
              </a:xfrm>
              <a:prstGeom prst="rect">
                <a:avLst/>
              </a:prstGeom>
              <a:solidFill>
                <a:schemeClr val="bg2">
                  <a:lumMod val="8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75000"/>
                        <a:lumOff val="25000"/>
                      </a:schemeClr>
                    </a:solidFill>
                  </a:rPr>
                  <a:t>1-</a:t>
                </a:r>
                <a:r>
                  <a:rPr lang="en-US" sz="1600" dirty="0">
                    <a:solidFill>
                      <a:schemeClr val="tx1">
                        <a:lumMod val="75000"/>
                        <a:lumOff val="25000"/>
                      </a:schemeClr>
                    </a:solidFill>
                  </a:rPr>
                  <a:t> </a:t>
                </a:r>
                <a14:m>
                  <m:oMath xmlns:m="http://schemas.openxmlformats.org/officeDocument/2006/math">
                    <m:sSub>
                      <m:sSubPr>
                        <m:ctrlPr>
                          <a:rPr lang="en-US" sz="1600" i="1">
                            <a:solidFill>
                              <a:schemeClr val="tx1">
                                <a:lumMod val="75000"/>
                                <a:lumOff val="25000"/>
                              </a:schemeClr>
                            </a:solidFill>
                            <a:latin typeface="Cambria Math" panose="02040503050406030204" pitchFamily="18" charset="0"/>
                          </a:rPr>
                        </m:ctrlPr>
                      </m:sSubPr>
                      <m:e>
                        <m:r>
                          <a:rPr lang="en-US" sz="1600" i="1">
                            <a:solidFill>
                              <a:schemeClr val="tx1">
                                <a:lumMod val="75000"/>
                                <a:lumOff val="25000"/>
                              </a:schemeClr>
                            </a:solidFill>
                            <a:latin typeface="Cambria Math" panose="02040503050406030204" pitchFamily="18" charset="0"/>
                            <a:ea typeface="Cambria Math" panose="02040503050406030204" pitchFamily="18" charset="0"/>
                          </a:rPr>
                          <m:t>𝜓</m:t>
                        </m:r>
                      </m:e>
                      <m:sub>
                        <m:r>
                          <a:rPr lang="en-US" altLang="zh-CN" sz="1600" i="1">
                            <a:solidFill>
                              <a:schemeClr val="tx1">
                                <a:lumMod val="75000"/>
                                <a:lumOff val="25000"/>
                              </a:schemeClr>
                            </a:solidFill>
                            <a:latin typeface="Cambria Math" panose="02040503050406030204" pitchFamily="18" charset="0"/>
                            <a:ea typeface="Cambria Math" panose="02040503050406030204" pitchFamily="18" charset="0"/>
                          </a:rPr>
                          <m:t>2</m:t>
                        </m:r>
                      </m:sub>
                    </m:sSub>
                  </m:oMath>
                </a14:m>
                <a:endParaRPr lang="en-US" sz="1600" dirty="0">
                  <a:solidFill>
                    <a:schemeClr val="tx1">
                      <a:lumMod val="75000"/>
                      <a:lumOff val="25000"/>
                    </a:schemeClr>
                  </a:solidFill>
                </a:endParaRPr>
              </a:p>
            </p:txBody>
          </p:sp>
        </mc:Choice>
        <mc:Fallback xmlns="">
          <p:sp>
            <p:nvSpPr>
              <p:cNvPr id="54" name="Rectangle 53">
                <a:extLst>
                  <a:ext uri="{FF2B5EF4-FFF2-40B4-BE49-F238E27FC236}">
                    <a16:creationId xmlns:a16="http://schemas.microsoft.com/office/drawing/2014/main" id="{1692503E-5C43-4FCB-96DC-429920244C6E}"/>
                  </a:ext>
                </a:extLst>
              </p:cNvPr>
              <p:cNvSpPr>
                <a:spLocks noRot="1" noChangeAspect="1" noMove="1" noResize="1" noEditPoints="1" noAdjustHandles="1" noChangeArrowheads="1" noChangeShapeType="1" noTextEdit="1"/>
              </p:cNvSpPr>
              <p:nvPr/>
            </p:nvSpPr>
            <p:spPr>
              <a:xfrm>
                <a:off x="5947746" y="3277293"/>
                <a:ext cx="1240738" cy="516565"/>
              </a:xfrm>
              <a:prstGeom prst="rect">
                <a:avLst/>
              </a:prstGeom>
              <a:blipFill>
                <a:blip r:embed="rId18"/>
                <a:stretch>
                  <a:fillRect/>
                </a:stretch>
              </a:blipFill>
              <a:ln>
                <a:solidFill>
                  <a:schemeClr val="bg2">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5570B3C-30A3-48EE-99F1-4F0844E6C215}"/>
                  </a:ext>
                </a:extLst>
              </p:cNvPr>
              <p:cNvSpPr/>
              <p:nvPr/>
            </p:nvSpPr>
            <p:spPr>
              <a:xfrm>
                <a:off x="3447865" y="3803602"/>
                <a:ext cx="1250851" cy="513104"/>
              </a:xfrm>
              <a:prstGeom prst="rect">
                <a:avLst/>
              </a:prstGeom>
              <a:solidFill>
                <a:schemeClr val="bg2">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sz="1600" i="1">
                              <a:solidFill>
                                <a:schemeClr val="tx1">
                                  <a:lumMod val="75000"/>
                                  <a:lumOff val="25000"/>
                                </a:schemeClr>
                              </a:solidFill>
                              <a:latin typeface="Cambria Math" panose="02040503050406030204" pitchFamily="18" charset="0"/>
                            </a:rPr>
                          </m:ctrlPr>
                        </m:fPr>
                        <m:num>
                          <m:r>
                            <a:rPr lang="en-US" altLang="zh-CN" sz="1600" i="1">
                              <a:solidFill>
                                <a:schemeClr val="tx1">
                                  <a:lumMod val="75000"/>
                                  <a:lumOff val="25000"/>
                                </a:schemeClr>
                              </a:solidFill>
                              <a:latin typeface="Cambria Math" panose="02040503050406030204" pitchFamily="18" charset="0"/>
                            </a:rPr>
                            <m:t>4</m:t>
                          </m:r>
                        </m:num>
                        <m:den>
                          <m:r>
                            <a:rPr lang="en-US" altLang="zh-CN" sz="1600" i="1">
                              <a:solidFill>
                                <a:schemeClr val="tx1">
                                  <a:lumMod val="75000"/>
                                  <a:lumOff val="25000"/>
                                </a:schemeClr>
                              </a:solidFill>
                              <a:latin typeface="Cambria Math" panose="02040503050406030204" pitchFamily="18" charset="0"/>
                            </a:rPr>
                            <m:t>5</m:t>
                          </m:r>
                        </m:den>
                      </m:f>
                      <m:r>
                        <m:rPr>
                          <m:nor/>
                        </m:rPr>
                        <a:rPr lang="en-US" altLang="zh-CN" sz="1600" i="1" dirty="0">
                          <a:solidFill>
                            <a:schemeClr val="tx1">
                              <a:lumMod val="75000"/>
                              <a:lumOff val="25000"/>
                            </a:schemeClr>
                          </a:solidFill>
                          <a:latin typeface="Cambria Math" panose="02040503050406030204" pitchFamily="18" charset="0"/>
                        </a:rPr>
                        <m:t>−</m:t>
                      </m:r>
                      <m:sSub>
                        <m:sSubPr>
                          <m:ctrlPr>
                            <a:rPr lang="en-US" sz="1600" i="1">
                              <a:solidFill>
                                <a:schemeClr val="tx1">
                                  <a:lumMod val="75000"/>
                                  <a:lumOff val="25000"/>
                                </a:schemeClr>
                              </a:solidFill>
                              <a:latin typeface="Cambria Math" panose="02040503050406030204" pitchFamily="18" charset="0"/>
                            </a:rPr>
                          </m:ctrlPr>
                        </m:sSubPr>
                        <m:e>
                          <m:r>
                            <a:rPr lang="en-US" sz="1600" i="1">
                              <a:solidFill>
                                <a:schemeClr val="tx1">
                                  <a:lumMod val="75000"/>
                                  <a:lumOff val="25000"/>
                                </a:schemeClr>
                              </a:solidFill>
                              <a:latin typeface="Cambria Math" panose="02040503050406030204" pitchFamily="18" charset="0"/>
                            </a:rPr>
                            <m:t>𝜓</m:t>
                          </m:r>
                        </m:e>
                        <m:sub>
                          <m:r>
                            <a:rPr lang="en-US" altLang="zh-CN" sz="1600" i="1">
                              <a:solidFill>
                                <a:schemeClr val="tx1">
                                  <a:lumMod val="75000"/>
                                  <a:lumOff val="25000"/>
                                </a:schemeClr>
                              </a:solidFill>
                              <a:latin typeface="Cambria Math" panose="02040503050406030204" pitchFamily="18" charset="0"/>
                            </a:rPr>
                            <m:t>2</m:t>
                          </m:r>
                        </m:sub>
                      </m:sSub>
                      <m:sSub>
                        <m:sSubPr>
                          <m:ctrlPr>
                            <a:rPr lang="en-US" sz="1600" i="1">
                              <a:solidFill>
                                <a:schemeClr val="tx1">
                                  <a:lumMod val="75000"/>
                                  <a:lumOff val="25000"/>
                                </a:schemeClr>
                              </a:solidFill>
                              <a:latin typeface="Cambria Math" panose="02040503050406030204" pitchFamily="18" charset="0"/>
                            </a:rPr>
                          </m:ctrlPr>
                        </m:sSubPr>
                        <m:e>
                          <m:r>
                            <m:rPr>
                              <m:nor/>
                            </m:rPr>
                            <a:rPr lang="en-US" altLang="zh-CN" sz="1600" i="1" dirty="0">
                              <a:solidFill>
                                <a:schemeClr val="tx1">
                                  <a:lumMod val="75000"/>
                                  <a:lumOff val="25000"/>
                                </a:schemeClr>
                              </a:solidFill>
                              <a:latin typeface="Cambria Math" panose="02040503050406030204" pitchFamily="18" charset="0"/>
                            </a:rPr>
                            <m:t>−</m:t>
                          </m:r>
                          <m:r>
                            <a:rPr lang="en-US" sz="1600" i="1">
                              <a:solidFill>
                                <a:schemeClr val="tx1">
                                  <a:lumMod val="75000"/>
                                  <a:lumOff val="25000"/>
                                </a:schemeClr>
                              </a:solidFill>
                              <a:latin typeface="Cambria Math" panose="02040503050406030204" pitchFamily="18" charset="0"/>
                            </a:rPr>
                            <m:t>𝜓</m:t>
                          </m:r>
                        </m:e>
                        <m:sub>
                          <m:r>
                            <a:rPr lang="en-US" altLang="zh-CN" sz="1600" i="1">
                              <a:solidFill>
                                <a:schemeClr val="tx1">
                                  <a:lumMod val="75000"/>
                                  <a:lumOff val="25000"/>
                                </a:schemeClr>
                              </a:solidFill>
                              <a:latin typeface="Cambria Math" panose="02040503050406030204" pitchFamily="18" charset="0"/>
                            </a:rPr>
                            <m:t>3</m:t>
                          </m:r>
                        </m:sub>
                      </m:sSub>
                    </m:oMath>
                  </m:oMathPara>
                </a14:m>
                <a:endParaRPr lang="en-US" sz="1600" i="1" dirty="0">
                  <a:solidFill>
                    <a:schemeClr val="tx1">
                      <a:lumMod val="75000"/>
                      <a:lumOff val="25000"/>
                    </a:schemeClr>
                  </a:solidFill>
                  <a:latin typeface="Cambria Math" panose="02040503050406030204" pitchFamily="18" charset="0"/>
                </a:endParaRPr>
              </a:p>
            </p:txBody>
          </p:sp>
        </mc:Choice>
        <mc:Fallback xmlns="">
          <p:sp>
            <p:nvSpPr>
              <p:cNvPr id="55" name="Rectangle 54">
                <a:extLst>
                  <a:ext uri="{FF2B5EF4-FFF2-40B4-BE49-F238E27FC236}">
                    <a16:creationId xmlns:a16="http://schemas.microsoft.com/office/drawing/2014/main" id="{05570B3C-30A3-48EE-99F1-4F0844E6C215}"/>
                  </a:ext>
                </a:extLst>
              </p:cNvPr>
              <p:cNvSpPr>
                <a:spLocks noRot="1" noChangeAspect="1" noMove="1" noResize="1" noEditPoints="1" noAdjustHandles="1" noChangeArrowheads="1" noChangeShapeType="1" noTextEdit="1"/>
              </p:cNvSpPr>
              <p:nvPr/>
            </p:nvSpPr>
            <p:spPr>
              <a:xfrm>
                <a:off x="3447865" y="3803602"/>
                <a:ext cx="1250851" cy="513104"/>
              </a:xfrm>
              <a:prstGeom prst="rect">
                <a:avLst/>
              </a:prstGeom>
              <a:blipFill>
                <a:blip r:embed="rId19"/>
                <a:stretch>
                  <a:fillRect b="-4651"/>
                </a:stretch>
              </a:blipFill>
              <a:ln>
                <a:solidFill>
                  <a:schemeClr val="bg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C1E48020-3706-428D-9610-B76BBA37C137}"/>
                  </a:ext>
                </a:extLst>
              </p:cNvPr>
              <p:cNvSpPr/>
              <p:nvPr/>
            </p:nvSpPr>
            <p:spPr>
              <a:xfrm>
                <a:off x="4708026" y="3805893"/>
                <a:ext cx="1240738" cy="516565"/>
              </a:xfrm>
              <a:prstGeom prst="rect">
                <a:avLst/>
              </a:prstGeom>
              <a:solidFill>
                <a:schemeClr val="bg2">
                  <a:lumMod val="8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f>
                      <m:fPr>
                        <m:ctrlPr>
                          <a:rPr lang="en-US" sz="1600" i="1" smtClean="0">
                            <a:solidFill>
                              <a:schemeClr val="tx1">
                                <a:lumMod val="75000"/>
                                <a:lumOff val="25000"/>
                              </a:schemeClr>
                            </a:solidFill>
                            <a:latin typeface="Cambria Math" panose="02040503050406030204" pitchFamily="18" charset="0"/>
                          </a:rPr>
                        </m:ctrlPr>
                      </m:fPr>
                      <m:num>
                        <m:r>
                          <a:rPr lang="en-US" altLang="zh-CN" sz="1600" b="0" i="1" smtClean="0">
                            <a:solidFill>
                              <a:schemeClr val="tx1">
                                <a:lumMod val="75000"/>
                                <a:lumOff val="25000"/>
                              </a:schemeClr>
                            </a:solidFill>
                            <a:latin typeface="Cambria Math" panose="02040503050406030204" pitchFamily="18" charset="0"/>
                          </a:rPr>
                          <m:t>4</m:t>
                        </m:r>
                      </m:num>
                      <m:den>
                        <m:r>
                          <a:rPr lang="en-US" altLang="zh-CN" sz="1600" b="0" i="1" smtClean="0">
                            <a:solidFill>
                              <a:schemeClr val="tx1">
                                <a:lumMod val="75000"/>
                                <a:lumOff val="25000"/>
                              </a:schemeClr>
                            </a:solidFill>
                            <a:latin typeface="Cambria Math" panose="02040503050406030204" pitchFamily="18" charset="0"/>
                          </a:rPr>
                          <m:t>5</m:t>
                        </m:r>
                      </m:den>
                    </m:f>
                    <m:r>
                      <m:rPr>
                        <m:nor/>
                      </m:rPr>
                      <a:rPr lang="en-US" altLang="zh-CN" sz="1600" dirty="0">
                        <a:solidFill>
                          <a:schemeClr val="tx1">
                            <a:lumMod val="75000"/>
                            <a:lumOff val="25000"/>
                          </a:schemeClr>
                        </a:solidFill>
                      </a:rPr>
                      <m:t>−</m:t>
                    </m:r>
                    <m:sSub>
                      <m:sSubPr>
                        <m:ctrlPr>
                          <a:rPr lang="en-US" sz="1600" i="1">
                            <a:solidFill>
                              <a:schemeClr val="tx1">
                                <a:lumMod val="75000"/>
                                <a:lumOff val="25000"/>
                              </a:schemeClr>
                            </a:solidFill>
                            <a:latin typeface="Cambria Math" panose="02040503050406030204" pitchFamily="18" charset="0"/>
                          </a:rPr>
                        </m:ctrlPr>
                      </m:sSubPr>
                      <m:e>
                        <m:r>
                          <a:rPr lang="en-US" sz="1600" i="1">
                            <a:solidFill>
                              <a:schemeClr val="tx1">
                                <a:lumMod val="75000"/>
                                <a:lumOff val="25000"/>
                              </a:schemeClr>
                            </a:solidFill>
                            <a:latin typeface="Cambria Math" panose="02040503050406030204" pitchFamily="18" charset="0"/>
                            <a:ea typeface="Cambria Math" panose="02040503050406030204" pitchFamily="18" charset="0"/>
                          </a:rPr>
                          <m:t>𝜓</m:t>
                        </m:r>
                      </m:e>
                      <m:sub>
                        <m:r>
                          <a:rPr lang="en-US" altLang="zh-CN" sz="1600" i="1">
                            <a:solidFill>
                              <a:schemeClr val="tx1">
                                <a:lumMod val="75000"/>
                                <a:lumOff val="25000"/>
                              </a:schemeClr>
                            </a:solidFill>
                            <a:latin typeface="Cambria Math" panose="02040503050406030204" pitchFamily="18" charset="0"/>
                          </a:rPr>
                          <m:t>1</m:t>
                        </m:r>
                      </m:sub>
                    </m:sSub>
                  </m:oMath>
                </a14:m>
                <a:r>
                  <a:rPr lang="en-US" altLang="zh-CN" sz="1600" dirty="0">
                    <a:solidFill>
                      <a:schemeClr val="tx1">
                        <a:lumMod val="75000"/>
                        <a:lumOff val="25000"/>
                      </a:schemeClr>
                    </a:solidFill>
                  </a:rPr>
                  <a:t>-</a:t>
                </a:r>
                <a:r>
                  <a:rPr lang="en-US" sz="1600" dirty="0">
                    <a:solidFill>
                      <a:schemeClr val="tx1">
                        <a:lumMod val="75000"/>
                        <a:lumOff val="25000"/>
                      </a:schemeClr>
                    </a:solidFill>
                  </a:rPr>
                  <a:t> </a:t>
                </a:r>
                <a14:m>
                  <m:oMath xmlns:m="http://schemas.openxmlformats.org/officeDocument/2006/math">
                    <m:sSub>
                      <m:sSubPr>
                        <m:ctrlPr>
                          <a:rPr lang="en-US" sz="1600" i="1">
                            <a:solidFill>
                              <a:schemeClr val="tx1">
                                <a:lumMod val="75000"/>
                                <a:lumOff val="25000"/>
                              </a:schemeClr>
                            </a:solidFill>
                            <a:latin typeface="Cambria Math" panose="02040503050406030204" pitchFamily="18" charset="0"/>
                          </a:rPr>
                        </m:ctrlPr>
                      </m:sSubPr>
                      <m:e>
                        <m:r>
                          <a:rPr lang="en-US" sz="1600" i="1">
                            <a:solidFill>
                              <a:schemeClr val="tx1">
                                <a:lumMod val="75000"/>
                                <a:lumOff val="25000"/>
                              </a:schemeClr>
                            </a:solidFill>
                            <a:latin typeface="Cambria Math" panose="02040503050406030204" pitchFamily="18" charset="0"/>
                            <a:ea typeface="Cambria Math" panose="02040503050406030204" pitchFamily="18" charset="0"/>
                          </a:rPr>
                          <m:t>𝜓</m:t>
                        </m:r>
                      </m:e>
                      <m:sub>
                        <m:r>
                          <a:rPr lang="en-US" altLang="zh-CN" sz="1600" i="1">
                            <a:solidFill>
                              <a:schemeClr val="tx1">
                                <a:lumMod val="75000"/>
                                <a:lumOff val="25000"/>
                              </a:schemeClr>
                            </a:solidFill>
                            <a:latin typeface="Cambria Math" panose="02040503050406030204" pitchFamily="18" charset="0"/>
                            <a:ea typeface="Cambria Math" panose="02040503050406030204" pitchFamily="18" charset="0"/>
                          </a:rPr>
                          <m:t>2</m:t>
                        </m:r>
                      </m:sub>
                    </m:sSub>
                  </m:oMath>
                </a14:m>
                <a:endParaRPr lang="en-US" sz="1600" dirty="0">
                  <a:solidFill>
                    <a:schemeClr val="tx1">
                      <a:lumMod val="75000"/>
                      <a:lumOff val="25000"/>
                    </a:schemeClr>
                  </a:solidFill>
                </a:endParaRPr>
              </a:p>
            </p:txBody>
          </p:sp>
        </mc:Choice>
        <mc:Fallback xmlns="">
          <p:sp>
            <p:nvSpPr>
              <p:cNvPr id="56" name="Rectangle 55">
                <a:extLst>
                  <a:ext uri="{FF2B5EF4-FFF2-40B4-BE49-F238E27FC236}">
                    <a16:creationId xmlns:a16="http://schemas.microsoft.com/office/drawing/2014/main" id="{C1E48020-3706-428D-9610-B76BBA37C137}"/>
                  </a:ext>
                </a:extLst>
              </p:cNvPr>
              <p:cNvSpPr>
                <a:spLocks noRot="1" noChangeAspect="1" noMove="1" noResize="1" noEditPoints="1" noAdjustHandles="1" noChangeArrowheads="1" noChangeShapeType="1" noTextEdit="1"/>
              </p:cNvSpPr>
              <p:nvPr/>
            </p:nvSpPr>
            <p:spPr>
              <a:xfrm>
                <a:off x="4708026" y="3805893"/>
                <a:ext cx="1240738" cy="516565"/>
              </a:xfrm>
              <a:prstGeom prst="rect">
                <a:avLst/>
              </a:prstGeom>
              <a:blipFill>
                <a:blip r:embed="rId20"/>
                <a:stretch>
                  <a:fillRect/>
                </a:stretch>
              </a:blipFill>
              <a:ln>
                <a:solidFill>
                  <a:schemeClr val="bg2">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0BB84168-94D3-47E0-9D19-191550BAE101}"/>
                  </a:ext>
                </a:extLst>
              </p:cNvPr>
              <p:cNvSpPr/>
              <p:nvPr/>
            </p:nvSpPr>
            <p:spPr>
              <a:xfrm>
                <a:off x="5949328" y="3805242"/>
                <a:ext cx="1239156" cy="516565"/>
              </a:xfrm>
              <a:prstGeom prst="rect">
                <a:avLst/>
              </a:prstGeom>
              <a:solidFill>
                <a:schemeClr val="bg2">
                  <a:lumMod val="8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altLang="zh-CN" sz="1600" b="0" i="1" smtClean="0">
                              <a:solidFill>
                                <a:schemeClr val="tx1">
                                  <a:lumMod val="75000"/>
                                  <a:lumOff val="25000"/>
                                </a:schemeClr>
                              </a:solidFill>
                              <a:latin typeface="Cambria Math" panose="02040503050406030204" pitchFamily="18" charset="0"/>
                            </a:rPr>
                          </m:ctrlPr>
                        </m:fPr>
                        <m:num>
                          <m:r>
                            <a:rPr lang="en-US" altLang="zh-CN" sz="1600" b="0" i="1" smtClean="0">
                              <a:solidFill>
                                <a:schemeClr val="tx1">
                                  <a:lumMod val="75000"/>
                                  <a:lumOff val="25000"/>
                                </a:schemeClr>
                              </a:solidFill>
                              <a:latin typeface="Cambria Math" panose="02040503050406030204" pitchFamily="18" charset="0"/>
                            </a:rPr>
                            <m:t>2</m:t>
                          </m:r>
                        </m:num>
                        <m:den>
                          <m:r>
                            <a:rPr lang="en-US" altLang="zh-CN" sz="1600" b="0" i="1" smtClean="0">
                              <a:solidFill>
                                <a:schemeClr val="tx1">
                                  <a:lumMod val="75000"/>
                                  <a:lumOff val="25000"/>
                                </a:schemeClr>
                              </a:solidFill>
                              <a:latin typeface="Cambria Math" panose="02040503050406030204" pitchFamily="18" charset="0"/>
                            </a:rPr>
                            <m:t>3</m:t>
                          </m:r>
                        </m:den>
                      </m:f>
                      <m:r>
                        <m:rPr>
                          <m:nor/>
                        </m:rPr>
                        <a:rPr lang="en-US" altLang="zh-CN" sz="1600" dirty="0">
                          <a:solidFill>
                            <a:schemeClr val="tx1">
                              <a:lumMod val="75000"/>
                              <a:lumOff val="25000"/>
                            </a:schemeClr>
                          </a:solidFill>
                        </a:rPr>
                        <m:t>−</m:t>
                      </m:r>
                      <m:sSub>
                        <m:sSubPr>
                          <m:ctrlPr>
                            <a:rPr lang="en-US" sz="1600" i="1">
                              <a:solidFill>
                                <a:schemeClr val="tx1">
                                  <a:lumMod val="75000"/>
                                  <a:lumOff val="25000"/>
                                </a:schemeClr>
                              </a:solidFill>
                              <a:latin typeface="Cambria Math" panose="02040503050406030204" pitchFamily="18" charset="0"/>
                            </a:rPr>
                          </m:ctrlPr>
                        </m:sSubPr>
                        <m:e>
                          <m:r>
                            <a:rPr lang="en-US" sz="1600" i="1">
                              <a:solidFill>
                                <a:schemeClr val="tx1">
                                  <a:lumMod val="75000"/>
                                  <a:lumOff val="25000"/>
                                </a:schemeClr>
                              </a:solidFill>
                              <a:latin typeface="Cambria Math" panose="02040503050406030204" pitchFamily="18" charset="0"/>
                              <a:ea typeface="Cambria Math" panose="02040503050406030204" pitchFamily="18" charset="0"/>
                            </a:rPr>
                            <m:t>𝜓</m:t>
                          </m:r>
                        </m:e>
                        <m:sub>
                          <m:r>
                            <a:rPr lang="en-US" altLang="zh-CN" sz="1600" i="1">
                              <a:solidFill>
                                <a:schemeClr val="tx1">
                                  <a:lumMod val="75000"/>
                                  <a:lumOff val="25000"/>
                                </a:schemeClr>
                              </a:solidFill>
                              <a:latin typeface="Cambria Math" panose="02040503050406030204" pitchFamily="18" charset="0"/>
                              <a:ea typeface="Cambria Math" panose="02040503050406030204" pitchFamily="18" charset="0"/>
                            </a:rPr>
                            <m:t>2</m:t>
                          </m:r>
                        </m:sub>
                      </m:sSub>
                    </m:oMath>
                  </m:oMathPara>
                </a14:m>
                <a:endParaRPr lang="en-US" sz="1600" dirty="0">
                  <a:solidFill>
                    <a:schemeClr val="tx1">
                      <a:lumMod val="75000"/>
                      <a:lumOff val="25000"/>
                    </a:schemeClr>
                  </a:solidFill>
                </a:endParaRPr>
              </a:p>
            </p:txBody>
          </p:sp>
        </mc:Choice>
        <mc:Fallback xmlns="">
          <p:sp>
            <p:nvSpPr>
              <p:cNvPr id="58" name="Rectangle 57">
                <a:extLst>
                  <a:ext uri="{FF2B5EF4-FFF2-40B4-BE49-F238E27FC236}">
                    <a16:creationId xmlns:a16="http://schemas.microsoft.com/office/drawing/2014/main" id="{0BB84168-94D3-47E0-9D19-191550BAE101}"/>
                  </a:ext>
                </a:extLst>
              </p:cNvPr>
              <p:cNvSpPr>
                <a:spLocks noRot="1" noChangeAspect="1" noMove="1" noResize="1" noEditPoints="1" noAdjustHandles="1" noChangeArrowheads="1" noChangeShapeType="1" noTextEdit="1"/>
              </p:cNvSpPr>
              <p:nvPr/>
            </p:nvSpPr>
            <p:spPr>
              <a:xfrm>
                <a:off x="5949328" y="3805242"/>
                <a:ext cx="1239156" cy="516565"/>
              </a:xfrm>
              <a:prstGeom prst="rect">
                <a:avLst/>
              </a:prstGeom>
              <a:blipFill>
                <a:blip r:embed="rId21"/>
                <a:stretch>
                  <a:fillRect b="-2439"/>
                </a:stretch>
              </a:blipFill>
              <a:ln>
                <a:solidFill>
                  <a:schemeClr val="bg2">
                    <a:lumMod val="95000"/>
                  </a:schemeClr>
                </a:solidFill>
              </a:ln>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45ED1F81-FDA2-451E-B745-DED6747B574F}"/>
              </a:ext>
            </a:extLst>
          </p:cNvPr>
          <p:cNvCxnSpPr>
            <a:cxnSpLocks/>
          </p:cNvCxnSpPr>
          <p:nvPr/>
        </p:nvCxnSpPr>
        <p:spPr>
          <a:xfrm rot="5400000">
            <a:off x="7570201" y="2231942"/>
            <a:ext cx="0" cy="557008"/>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B941CFE-9F7C-4E69-9263-9B78CE59C111}"/>
              </a:ext>
            </a:extLst>
          </p:cNvPr>
          <p:cNvCxnSpPr>
            <a:cxnSpLocks/>
          </p:cNvCxnSpPr>
          <p:nvPr/>
        </p:nvCxnSpPr>
        <p:spPr>
          <a:xfrm>
            <a:off x="3015179" y="4413064"/>
            <a:ext cx="0" cy="557008"/>
          </a:xfrm>
          <a:prstGeom prst="line">
            <a:avLst/>
          </a:prstGeom>
          <a:ln w="57150">
            <a:solidFill>
              <a:srgbClr val="0F6FC6"/>
            </a:solidFill>
            <a:prstDash val="sysDash"/>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D5226874-B814-40CF-99A8-5DA651C0BFA2}"/>
              </a:ext>
            </a:extLst>
          </p:cNvPr>
          <p:cNvSpPr/>
          <p:nvPr/>
        </p:nvSpPr>
        <p:spPr>
          <a:xfrm>
            <a:off x="2437553" y="1747688"/>
            <a:ext cx="7413650" cy="400110"/>
          </a:xfrm>
          <a:prstGeom prst="rect">
            <a:avLst/>
          </a:prstGeom>
        </p:spPr>
        <p:txBody>
          <a:bodyPr wrap="square">
            <a:spAutoFit/>
          </a:bodyPr>
          <a:lstStyle/>
          <a:p>
            <a:r>
              <a:rPr lang="en-US" sz="2000" dirty="0">
                <a:solidFill>
                  <a:srgbClr val="0070C0"/>
                </a:solidFill>
              </a:rPr>
              <a:t>Iterative procedure: </a:t>
            </a:r>
          </a:p>
        </p:txBody>
      </p:sp>
      <p:sp>
        <p:nvSpPr>
          <p:cNvPr id="10" name="Freeform: Shape 9">
            <a:extLst>
              <a:ext uri="{FF2B5EF4-FFF2-40B4-BE49-F238E27FC236}">
                <a16:creationId xmlns:a16="http://schemas.microsoft.com/office/drawing/2014/main" id="{1BE5125F-50C1-44A6-9D08-3C9AE17C411A}"/>
              </a:ext>
            </a:extLst>
          </p:cNvPr>
          <p:cNvSpPr/>
          <p:nvPr/>
        </p:nvSpPr>
        <p:spPr>
          <a:xfrm>
            <a:off x="5305522" y="1884886"/>
            <a:ext cx="4985286" cy="1019523"/>
          </a:xfrm>
          <a:custGeom>
            <a:avLst/>
            <a:gdLst>
              <a:gd name="connsiteX0" fmla="*/ 5085707 w 5085707"/>
              <a:gd name="connsiteY0" fmla="*/ 822355 h 822355"/>
              <a:gd name="connsiteX1" fmla="*/ 2121613 w 5085707"/>
              <a:gd name="connsiteY1" fmla="*/ 10697 h 822355"/>
              <a:gd name="connsiteX2" fmla="*/ 0 w 5085707"/>
              <a:gd name="connsiteY2" fmla="*/ 431937 h 822355"/>
            </a:gdLst>
            <a:ahLst/>
            <a:cxnLst>
              <a:cxn ang="0">
                <a:pos x="connsiteX0" y="connsiteY0"/>
              </a:cxn>
              <a:cxn ang="0">
                <a:pos x="connsiteX1" y="connsiteY1"/>
              </a:cxn>
              <a:cxn ang="0">
                <a:pos x="connsiteX2" y="connsiteY2"/>
              </a:cxn>
            </a:cxnLst>
            <a:rect l="l" t="t" r="r" b="b"/>
            <a:pathLst>
              <a:path w="5085707" h="822355">
                <a:moveTo>
                  <a:pt x="5085707" y="822355"/>
                </a:moveTo>
                <a:cubicBezTo>
                  <a:pt x="4027469" y="449061"/>
                  <a:pt x="2969231" y="75767"/>
                  <a:pt x="2121613" y="10697"/>
                </a:cubicBezTo>
                <a:cubicBezTo>
                  <a:pt x="1273995" y="-54373"/>
                  <a:pt x="636997" y="188782"/>
                  <a:pt x="0" y="431937"/>
                </a:cubicBezTo>
              </a:path>
            </a:pathLst>
          </a:custGeom>
          <a:noFill/>
          <a:ln w="19050">
            <a:solidFill>
              <a:srgbClr val="C00000"/>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304CBF3-50F1-45F3-834A-81AA36FFD159}"/>
              </a:ext>
            </a:extLst>
          </p:cNvPr>
          <p:cNvSpPr/>
          <p:nvPr/>
        </p:nvSpPr>
        <p:spPr>
          <a:xfrm>
            <a:off x="2200537" y="3544670"/>
            <a:ext cx="1260143" cy="1371514"/>
          </a:xfrm>
          <a:custGeom>
            <a:avLst/>
            <a:gdLst>
              <a:gd name="connsiteX0" fmla="*/ 1260143 w 1260143"/>
              <a:gd name="connsiteY0" fmla="*/ 1715784 h 1715784"/>
              <a:gd name="connsiteX1" fmla="*/ 58066 w 1260143"/>
              <a:gd name="connsiteY1" fmla="*/ 816796 h 1715784"/>
              <a:gd name="connsiteX2" fmla="*/ 299509 w 1260143"/>
              <a:gd name="connsiteY2" fmla="*/ 0 h 1715784"/>
            </a:gdLst>
            <a:ahLst/>
            <a:cxnLst>
              <a:cxn ang="0">
                <a:pos x="connsiteX0" y="connsiteY0"/>
              </a:cxn>
              <a:cxn ang="0">
                <a:pos x="connsiteX1" y="connsiteY1"/>
              </a:cxn>
              <a:cxn ang="0">
                <a:pos x="connsiteX2" y="connsiteY2"/>
              </a:cxn>
            </a:cxnLst>
            <a:rect l="l" t="t" r="r" b="b"/>
            <a:pathLst>
              <a:path w="1260143" h="1715784">
                <a:moveTo>
                  <a:pt x="1260143" y="1715784"/>
                </a:moveTo>
                <a:cubicBezTo>
                  <a:pt x="739157" y="1409272"/>
                  <a:pt x="218172" y="1102760"/>
                  <a:pt x="58066" y="816796"/>
                </a:cubicBezTo>
                <a:cubicBezTo>
                  <a:pt x="-102040" y="530832"/>
                  <a:pt x="98734" y="265416"/>
                  <a:pt x="299509" y="0"/>
                </a:cubicBezTo>
              </a:path>
            </a:pathLst>
          </a:custGeom>
          <a:noFill/>
          <a:ln w="19050">
            <a:solidFill>
              <a:srgbClr val="C00000"/>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60E3A9D-2476-47BC-AE8E-881FD1C68E35}"/>
              </a:ext>
            </a:extLst>
          </p:cNvPr>
          <p:cNvSpPr/>
          <p:nvPr/>
        </p:nvSpPr>
        <p:spPr>
          <a:xfrm>
            <a:off x="6550179" y="1847865"/>
            <a:ext cx="3797612" cy="1280273"/>
          </a:xfrm>
          <a:custGeom>
            <a:avLst/>
            <a:gdLst>
              <a:gd name="connsiteX0" fmla="*/ 4310009 w 4310009"/>
              <a:gd name="connsiteY0" fmla="*/ 1085406 h 1085406"/>
              <a:gd name="connsiteX1" fmla="*/ 1571946 w 4310009"/>
              <a:gd name="connsiteY1" fmla="*/ 22031 h 1085406"/>
              <a:gd name="connsiteX2" fmla="*/ 0 w 4310009"/>
              <a:gd name="connsiteY2" fmla="*/ 468956 h 1085406"/>
            </a:gdLst>
            <a:ahLst/>
            <a:cxnLst>
              <a:cxn ang="0">
                <a:pos x="connsiteX0" y="connsiteY0"/>
              </a:cxn>
              <a:cxn ang="0">
                <a:pos x="connsiteX1" y="connsiteY1"/>
              </a:cxn>
              <a:cxn ang="0">
                <a:pos x="connsiteX2" y="connsiteY2"/>
              </a:cxn>
            </a:cxnLst>
            <a:rect l="l" t="t" r="r" b="b"/>
            <a:pathLst>
              <a:path w="4310009" h="1085406">
                <a:moveTo>
                  <a:pt x="4310009" y="1085406"/>
                </a:moveTo>
                <a:cubicBezTo>
                  <a:pt x="3300145" y="605089"/>
                  <a:pt x="2290281" y="124773"/>
                  <a:pt x="1571946" y="22031"/>
                </a:cubicBezTo>
                <a:cubicBezTo>
                  <a:pt x="853611" y="-80711"/>
                  <a:pt x="426805" y="194122"/>
                  <a:pt x="0" y="468956"/>
                </a:cubicBezTo>
              </a:path>
            </a:pathLst>
          </a:custGeom>
          <a:noFill/>
          <a:ln w="19050">
            <a:solidFill>
              <a:srgbClr val="C00000"/>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8F80B6A-B268-4557-A18E-E7D67AA9B1A0}"/>
              </a:ext>
            </a:extLst>
          </p:cNvPr>
          <p:cNvSpPr/>
          <p:nvPr/>
        </p:nvSpPr>
        <p:spPr>
          <a:xfrm>
            <a:off x="2145626" y="4080318"/>
            <a:ext cx="1361286" cy="1015663"/>
          </a:xfrm>
          <a:custGeom>
            <a:avLst/>
            <a:gdLst>
              <a:gd name="connsiteX0" fmla="*/ 1361286 w 1361286"/>
              <a:gd name="connsiteY0" fmla="*/ 1571946 h 1571946"/>
              <a:gd name="connsiteX1" fmla="*/ 51331 w 1361286"/>
              <a:gd name="connsiteY1" fmla="*/ 667820 h 1571946"/>
              <a:gd name="connsiteX2" fmla="*/ 390378 w 1361286"/>
              <a:gd name="connsiteY2" fmla="*/ 0 h 1571946"/>
            </a:gdLst>
            <a:ahLst/>
            <a:cxnLst>
              <a:cxn ang="0">
                <a:pos x="connsiteX0" y="connsiteY0"/>
              </a:cxn>
              <a:cxn ang="0">
                <a:pos x="connsiteX1" y="connsiteY1"/>
              </a:cxn>
              <a:cxn ang="0">
                <a:pos x="connsiteX2" y="connsiteY2"/>
              </a:cxn>
            </a:cxnLst>
            <a:rect l="l" t="t" r="r" b="b"/>
            <a:pathLst>
              <a:path w="1361286" h="1571946">
                <a:moveTo>
                  <a:pt x="1361286" y="1571946"/>
                </a:moveTo>
                <a:cubicBezTo>
                  <a:pt x="787217" y="1250878"/>
                  <a:pt x="213149" y="929811"/>
                  <a:pt x="51331" y="667820"/>
                </a:cubicBezTo>
                <a:cubicBezTo>
                  <a:pt x="-110487" y="405829"/>
                  <a:pt x="139945" y="202914"/>
                  <a:pt x="390378" y="0"/>
                </a:cubicBezTo>
              </a:path>
            </a:pathLst>
          </a:custGeom>
          <a:noFill/>
          <a:ln w="19050">
            <a:solidFill>
              <a:srgbClr val="C00000"/>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78780AB-A2C3-BF47-AD8C-4C7D31E4AB88}"/>
              </a:ext>
            </a:extLst>
          </p:cNvPr>
          <p:cNvSpPr>
            <a:spLocks noGrp="1"/>
          </p:cNvSpPr>
          <p:nvPr>
            <p:ph type="sldNum" sz="quarter" idx="12"/>
          </p:nvPr>
        </p:nvSpPr>
        <p:spPr/>
        <p:txBody>
          <a:bodyPr/>
          <a:lstStyle/>
          <a:p>
            <a:fld id="{C0F2A647-71D5-4304-8070-CBC681FF56EE}" type="slidenum">
              <a:rPr lang="en-US" smtClean="0"/>
              <a:t>22</a:t>
            </a:fld>
            <a:endParaRPr lang="en-US" dirty="0"/>
          </a:p>
        </p:txBody>
      </p:sp>
      <p:sp>
        <p:nvSpPr>
          <p:cNvPr id="49" name="Rectangle 48">
            <a:extLst>
              <a:ext uri="{FF2B5EF4-FFF2-40B4-BE49-F238E27FC236}">
                <a16:creationId xmlns:a16="http://schemas.microsoft.com/office/drawing/2014/main" id="{4129B130-4AE8-6948-A829-3E6A86A88921}"/>
              </a:ext>
            </a:extLst>
          </p:cNvPr>
          <p:cNvSpPr/>
          <p:nvPr/>
        </p:nvSpPr>
        <p:spPr>
          <a:xfrm>
            <a:off x="2437554" y="660050"/>
            <a:ext cx="4572000" cy="338554"/>
          </a:xfrm>
          <a:prstGeom prst="rect">
            <a:avLst/>
          </a:prstGeom>
        </p:spPr>
        <p:txBody>
          <a:bodyPr>
            <a:spAutoFit/>
          </a:bodyPr>
          <a:lstStyle/>
          <a:p>
            <a:r>
              <a:rPr lang="en-US" sz="1600" dirty="0">
                <a:solidFill>
                  <a:schemeClr val="tx1">
                    <a:lumMod val="50000"/>
                    <a:lumOff val="50000"/>
                  </a:schemeClr>
                </a:solidFill>
              </a:rPr>
              <a:t>(</a:t>
            </a:r>
            <a:r>
              <a:rPr lang="en-US" altLang="zh-CN" sz="1600" dirty="0">
                <a:solidFill>
                  <a:schemeClr val="tx1">
                    <a:lumMod val="50000"/>
                    <a:lumOff val="50000"/>
                  </a:schemeClr>
                </a:solidFill>
              </a:rPr>
              <a:t>McMahan</a:t>
            </a:r>
            <a:r>
              <a:rPr lang="zh-CN" altLang="en-US" sz="1600" dirty="0">
                <a:solidFill>
                  <a:schemeClr val="tx1">
                    <a:lumMod val="50000"/>
                    <a:lumOff val="50000"/>
                  </a:schemeClr>
                </a:solidFill>
              </a:rPr>
              <a:t> </a:t>
            </a:r>
            <a:r>
              <a:rPr lang="en-US" sz="1600" dirty="0">
                <a:solidFill>
                  <a:schemeClr val="tx1">
                    <a:lumMod val="50000"/>
                    <a:lumOff val="50000"/>
                  </a:schemeClr>
                </a:solidFill>
              </a:rPr>
              <a:t>et. al., 20</a:t>
            </a:r>
            <a:r>
              <a:rPr lang="en-US" altLang="zh-CN" sz="1600" dirty="0">
                <a:solidFill>
                  <a:schemeClr val="tx1">
                    <a:lumMod val="50000"/>
                    <a:lumOff val="50000"/>
                  </a:schemeClr>
                </a:solidFill>
              </a:rPr>
              <a:t>1</a:t>
            </a:r>
            <a:r>
              <a:rPr lang="en-US" sz="1600" dirty="0">
                <a:solidFill>
                  <a:schemeClr val="tx1">
                    <a:lumMod val="50000"/>
                    <a:lumOff val="50000"/>
                  </a:schemeClr>
                </a:solidFill>
              </a:rPr>
              <a:t>5)</a:t>
            </a:r>
            <a:endParaRPr lang="en-US" sz="1600" dirty="0"/>
          </a:p>
        </p:txBody>
      </p:sp>
      <p:sp>
        <p:nvSpPr>
          <p:cNvPr id="7" name="TextBox 6">
            <a:extLst>
              <a:ext uri="{FF2B5EF4-FFF2-40B4-BE49-F238E27FC236}">
                <a16:creationId xmlns:a16="http://schemas.microsoft.com/office/drawing/2014/main" id="{032860AB-EB15-E745-98B7-8794DA7CA5A9}"/>
              </a:ext>
            </a:extLst>
          </p:cNvPr>
          <p:cNvSpPr txBox="1"/>
          <p:nvPr/>
        </p:nvSpPr>
        <p:spPr>
          <a:xfrm>
            <a:off x="3181549" y="4826487"/>
            <a:ext cx="7495000" cy="461665"/>
          </a:xfrm>
          <a:prstGeom prst="rect">
            <a:avLst/>
          </a:prstGeom>
          <a:noFill/>
        </p:spPr>
        <p:txBody>
          <a:bodyPr wrap="none" rtlCol="0">
            <a:spAutoFit/>
          </a:bodyPr>
          <a:lstStyle/>
          <a:p>
            <a:r>
              <a:rPr lang="en-US" altLang="zh-CN" sz="2400" dirty="0">
                <a:solidFill>
                  <a:srgbClr val="FF0000"/>
                </a:solidFill>
              </a:rPr>
              <a:t>Highly</a:t>
            </a:r>
            <a:r>
              <a:rPr lang="zh-CN" altLang="en-US" sz="2400" dirty="0">
                <a:solidFill>
                  <a:srgbClr val="FF0000"/>
                </a:solidFill>
              </a:rPr>
              <a:t> </a:t>
            </a:r>
            <a:r>
              <a:rPr lang="en-US" altLang="zh-CN" sz="2400" dirty="0">
                <a:solidFill>
                  <a:srgbClr val="FF0000"/>
                </a:solidFill>
              </a:rPr>
              <a:t>depend</a:t>
            </a:r>
            <a:r>
              <a:rPr lang="zh-CN" altLang="en-US" sz="2400" dirty="0">
                <a:solidFill>
                  <a:srgbClr val="FF0000"/>
                </a:solidFill>
              </a:rPr>
              <a:t> </a:t>
            </a:r>
            <a:r>
              <a:rPr lang="en-US" altLang="zh-CN" sz="2400" dirty="0">
                <a:solidFill>
                  <a:srgbClr val="FF0000"/>
                </a:solidFill>
              </a:rPr>
              <a:t>on</a:t>
            </a:r>
            <a:r>
              <a:rPr lang="zh-CN" altLang="en-US" sz="2400" dirty="0">
                <a:solidFill>
                  <a:srgbClr val="FF0000"/>
                </a:solidFill>
              </a:rPr>
              <a:t> </a:t>
            </a:r>
            <a:r>
              <a:rPr lang="en-US" altLang="zh-CN" sz="2400" dirty="0">
                <a:solidFill>
                  <a:srgbClr val="FF0000"/>
                </a:solidFill>
              </a:rPr>
              <a:t>efficient</a:t>
            </a:r>
            <a:r>
              <a:rPr lang="zh-CN" altLang="en-US" sz="2400" dirty="0">
                <a:solidFill>
                  <a:srgbClr val="FF0000"/>
                </a:solidFill>
              </a:rPr>
              <a:t> </a:t>
            </a:r>
            <a:r>
              <a:rPr lang="en-US" altLang="zh-CN" sz="2400" dirty="0">
                <a:solidFill>
                  <a:srgbClr val="FF0000"/>
                </a:solidFill>
              </a:rPr>
              <a:t>algorithm</a:t>
            </a:r>
            <a:r>
              <a:rPr lang="zh-CN" altLang="en-US" sz="2400" dirty="0">
                <a:solidFill>
                  <a:srgbClr val="FF0000"/>
                </a:solidFill>
              </a:rPr>
              <a:t> </a:t>
            </a:r>
            <a:r>
              <a:rPr lang="en-US" altLang="zh-CN" sz="2400" dirty="0">
                <a:solidFill>
                  <a:srgbClr val="FF0000"/>
                </a:solidFill>
              </a:rPr>
              <a:t>to</a:t>
            </a:r>
            <a:r>
              <a:rPr lang="zh-CN" altLang="en-US" sz="2400" dirty="0">
                <a:solidFill>
                  <a:srgbClr val="FF0000"/>
                </a:solidFill>
              </a:rPr>
              <a:t> </a:t>
            </a:r>
            <a:r>
              <a:rPr lang="en-US" altLang="zh-CN" sz="2400" dirty="0">
                <a:solidFill>
                  <a:srgbClr val="FF0000"/>
                </a:solidFill>
              </a:rPr>
              <a:t>find</a:t>
            </a:r>
            <a:r>
              <a:rPr lang="zh-CN" altLang="en-US" sz="2400" dirty="0">
                <a:solidFill>
                  <a:srgbClr val="FF0000"/>
                </a:solidFill>
              </a:rPr>
              <a:t> </a:t>
            </a:r>
            <a:r>
              <a:rPr lang="en-US" altLang="zh-CN" sz="2400" dirty="0">
                <a:solidFill>
                  <a:srgbClr val="FF0000"/>
                </a:solidFill>
              </a:rPr>
              <a:t>best</a:t>
            </a:r>
            <a:r>
              <a:rPr lang="zh-CN" altLang="en-US" sz="2400" dirty="0">
                <a:solidFill>
                  <a:srgbClr val="FF0000"/>
                </a:solidFill>
              </a:rPr>
              <a:t> </a:t>
            </a:r>
            <a:r>
              <a:rPr lang="en-US" altLang="zh-CN" sz="2400" dirty="0">
                <a:solidFill>
                  <a:srgbClr val="FF0000"/>
                </a:solidFill>
              </a:rPr>
              <a:t>response!</a:t>
            </a:r>
          </a:p>
        </p:txBody>
      </p:sp>
      <p:sp>
        <p:nvSpPr>
          <p:cNvPr id="8" name="Rectangle 7">
            <a:extLst>
              <a:ext uri="{FF2B5EF4-FFF2-40B4-BE49-F238E27FC236}">
                <a16:creationId xmlns:a16="http://schemas.microsoft.com/office/drawing/2014/main" id="{DE0382ED-D7B6-CA41-988B-A30361CD782A}"/>
              </a:ext>
            </a:extLst>
          </p:cNvPr>
          <p:cNvSpPr/>
          <p:nvPr/>
        </p:nvSpPr>
        <p:spPr>
          <a:xfrm>
            <a:off x="3181549" y="5338169"/>
            <a:ext cx="3600537" cy="369332"/>
          </a:xfrm>
          <a:prstGeom prst="rect">
            <a:avLst/>
          </a:prstGeom>
        </p:spPr>
        <p:txBody>
          <a:bodyPr wrap="none">
            <a:spAutoFit/>
          </a:bodyPr>
          <a:lstStyle/>
          <a:p>
            <a:r>
              <a:rPr lang="en-US" altLang="zh-CN" dirty="0">
                <a:solidFill>
                  <a:srgbClr val="7030A0"/>
                </a:solidFill>
              </a:rPr>
              <a:t>Efficient:</a:t>
            </a:r>
            <a:r>
              <a:rPr lang="zh-CN" altLang="en-US" dirty="0">
                <a:solidFill>
                  <a:srgbClr val="7030A0"/>
                </a:solidFill>
              </a:rPr>
              <a:t> </a:t>
            </a:r>
            <a:r>
              <a:rPr lang="en-US" altLang="zh-CN" dirty="0">
                <a:solidFill>
                  <a:srgbClr val="7030A0"/>
                </a:solidFill>
              </a:rPr>
              <a:t>F-score,</a:t>
            </a:r>
            <a:r>
              <a:rPr lang="zh-CN" altLang="en-US" dirty="0">
                <a:solidFill>
                  <a:srgbClr val="7030A0"/>
                </a:solidFill>
              </a:rPr>
              <a:t> </a:t>
            </a:r>
            <a:r>
              <a:rPr lang="en-US" altLang="zh-CN" dirty="0" err="1">
                <a:solidFill>
                  <a:srgbClr val="7030A0"/>
                </a:solidFill>
              </a:rPr>
              <a:t>Precision@k</a:t>
            </a:r>
            <a:r>
              <a:rPr lang="en-US" altLang="zh-CN" dirty="0">
                <a:solidFill>
                  <a:srgbClr val="7030A0"/>
                </a:solidFill>
              </a:rPr>
              <a:t>,</a:t>
            </a:r>
            <a:r>
              <a:rPr lang="zh-CN" altLang="en-US" dirty="0">
                <a:solidFill>
                  <a:srgbClr val="7030A0"/>
                </a:solidFill>
              </a:rPr>
              <a:t> </a:t>
            </a:r>
            <a:r>
              <a:rPr lang="en-US" altLang="zh-CN" dirty="0">
                <a:solidFill>
                  <a:srgbClr val="7030A0"/>
                </a:solidFill>
              </a:rPr>
              <a:t>DCG</a:t>
            </a:r>
          </a:p>
        </p:txBody>
      </p:sp>
      <p:sp>
        <p:nvSpPr>
          <p:cNvPr id="15" name="Rectangle 14">
            <a:extLst>
              <a:ext uri="{FF2B5EF4-FFF2-40B4-BE49-F238E27FC236}">
                <a16:creationId xmlns:a16="http://schemas.microsoft.com/office/drawing/2014/main" id="{F7E5B579-BCF5-5347-A13C-99A80591124A}"/>
              </a:ext>
            </a:extLst>
          </p:cNvPr>
          <p:cNvSpPr/>
          <p:nvPr/>
        </p:nvSpPr>
        <p:spPr>
          <a:xfrm>
            <a:off x="3181549" y="5805460"/>
            <a:ext cx="3216843" cy="369332"/>
          </a:xfrm>
          <a:prstGeom prst="rect">
            <a:avLst/>
          </a:prstGeom>
        </p:spPr>
        <p:txBody>
          <a:bodyPr wrap="none">
            <a:spAutoFit/>
          </a:bodyPr>
          <a:lstStyle/>
          <a:p>
            <a:r>
              <a:rPr lang="en-US" altLang="zh-CN" dirty="0">
                <a:solidFill>
                  <a:srgbClr val="FFC000"/>
                </a:solidFill>
              </a:rPr>
              <a:t>Inefficient:</a:t>
            </a:r>
            <a:r>
              <a:rPr lang="zh-CN" altLang="en-US" dirty="0">
                <a:solidFill>
                  <a:srgbClr val="FFC000"/>
                </a:solidFill>
              </a:rPr>
              <a:t> </a:t>
            </a:r>
            <a:r>
              <a:rPr lang="en-US" altLang="zh-CN" dirty="0">
                <a:solidFill>
                  <a:srgbClr val="FFC000"/>
                </a:solidFill>
              </a:rPr>
              <a:t>Number</a:t>
            </a:r>
            <a:r>
              <a:rPr lang="zh-CN" altLang="en-US" dirty="0">
                <a:solidFill>
                  <a:srgbClr val="FFC000"/>
                </a:solidFill>
              </a:rPr>
              <a:t> </a:t>
            </a:r>
            <a:r>
              <a:rPr lang="en-US" altLang="zh-CN" dirty="0">
                <a:solidFill>
                  <a:srgbClr val="FFC000"/>
                </a:solidFill>
              </a:rPr>
              <a:t>of</a:t>
            </a:r>
            <a:r>
              <a:rPr lang="zh-CN" altLang="en-US" dirty="0">
                <a:solidFill>
                  <a:srgbClr val="FFC000"/>
                </a:solidFill>
              </a:rPr>
              <a:t> </a:t>
            </a:r>
            <a:r>
              <a:rPr lang="en-US" altLang="zh-CN" dirty="0">
                <a:solidFill>
                  <a:srgbClr val="FFC000"/>
                </a:solidFill>
              </a:rPr>
              <a:t>inversions</a:t>
            </a:r>
            <a:endParaRPr lang="en-US" dirty="0">
              <a:solidFill>
                <a:srgbClr val="FFC000"/>
              </a:solidFill>
            </a:endParaRPr>
          </a:p>
        </p:txBody>
      </p:sp>
      <p:cxnSp>
        <p:nvCxnSpPr>
          <p:cNvPr id="17" name="Straight Arrow Connector 16">
            <a:extLst>
              <a:ext uri="{FF2B5EF4-FFF2-40B4-BE49-F238E27FC236}">
                <a16:creationId xmlns:a16="http://schemas.microsoft.com/office/drawing/2014/main" id="{E190706D-E8FC-CA40-99BE-29A4CC26D5F7}"/>
              </a:ext>
            </a:extLst>
          </p:cNvPr>
          <p:cNvCxnSpPr>
            <a:cxnSpLocks/>
            <a:stCxn id="15" idx="3"/>
          </p:cNvCxnSpPr>
          <p:nvPr/>
        </p:nvCxnSpPr>
        <p:spPr>
          <a:xfrm>
            <a:off x="6398392" y="5990126"/>
            <a:ext cx="7781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0EB5FF85-7181-BD49-B6A5-75C8514EB1CA}"/>
              </a:ext>
            </a:extLst>
          </p:cNvPr>
          <p:cNvSpPr/>
          <p:nvPr/>
        </p:nvSpPr>
        <p:spPr>
          <a:xfrm>
            <a:off x="7193320" y="5800630"/>
            <a:ext cx="2698559" cy="369332"/>
          </a:xfrm>
          <a:prstGeom prst="rect">
            <a:avLst/>
          </a:prstGeom>
        </p:spPr>
        <p:txBody>
          <a:bodyPr wrap="none">
            <a:spAutoFit/>
          </a:bodyPr>
          <a:lstStyle/>
          <a:p>
            <a:r>
              <a:rPr lang="en-US" altLang="zh-CN" dirty="0">
                <a:solidFill>
                  <a:srgbClr val="FFC000"/>
                </a:solidFill>
              </a:rPr>
              <a:t>Approximation</a:t>
            </a:r>
            <a:r>
              <a:rPr lang="zh-CN" altLang="en-US" dirty="0">
                <a:solidFill>
                  <a:srgbClr val="FFC000"/>
                </a:solidFill>
              </a:rPr>
              <a:t> </a:t>
            </a:r>
            <a:r>
              <a:rPr lang="en-US" altLang="zh-CN" dirty="0">
                <a:solidFill>
                  <a:srgbClr val="FFC000"/>
                </a:solidFill>
              </a:rPr>
              <a:t>methods</a:t>
            </a:r>
            <a:r>
              <a:rPr lang="zh-CN" altLang="en-US" dirty="0">
                <a:solidFill>
                  <a:srgbClr val="FFC000"/>
                </a:solidFill>
              </a:rPr>
              <a:t>？</a:t>
            </a:r>
            <a:endParaRPr lang="en-US" dirty="0">
              <a:solidFill>
                <a:srgbClr val="FFC000"/>
              </a:solidFill>
            </a:endParaRPr>
          </a:p>
        </p:txBody>
      </p:sp>
      <p:sp>
        <p:nvSpPr>
          <p:cNvPr id="9" name="Footer Placeholder 8">
            <a:extLst>
              <a:ext uri="{FF2B5EF4-FFF2-40B4-BE49-F238E27FC236}">
                <a16:creationId xmlns:a16="http://schemas.microsoft.com/office/drawing/2014/main" id="{F86A05FB-354C-E445-89C7-4670A4FA21F1}"/>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General</a:t>
            </a:r>
          </a:p>
        </p:txBody>
      </p:sp>
    </p:spTree>
    <p:extLst>
      <p:ext uri="{BB962C8B-B14F-4D97-AF65-F5344CB8AC3E}">
        <p14:creationId xmlns:p14="http://schemas.microsoft.com/office/powerpoint/2010/main" val="216533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1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8"/>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2"/>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0"/>
                                        </p:tgtEl>
                                        <p:attrNameLst>
                                          <p:attrName>style.visibility</p:attrName>
                                        </p:attrNameLst>
                                      </p:cBhvr>
                                      <p:to>
                                        <p:strVal val="visible"/>
                                      </p:to>
                                    </p:set>
                                  </p:childTnLst>
                                </p:cTn>
                              </p:par>
                              <p:par>
                                <p:cTn id="89" presetID="1" presetClass="exit" presetSubtype="0" fill="hold" nodeType="withEffect">
                                  <p:stCondLst>
                                    <p:cond delay="0"/>
                                  </p:stCondLst>
                                  <p:childTnLst>
                                    <p:set>
                                      <p:cBhvr>
                                        <p:cTn id="90" dur="1" fill="hold">
                                          <p:stCondLst>
                                            <p:cond delay="0"/>
                                          </p:stCondLst>
                                        </p:cTn>
                                        <p:tgtEl>
                                          <p:spTgt spid="43"/>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44"/>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3"/>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45"/>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8"/>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4"/>
                                        </p:tgtEl>
                                        <p:attrNameLst>
                                          <p:attrName>style.visibility</p:attrName>
                                        </p:attrNameLst>
                                      </p:cBhvr>
                                      <p:to>
                                        <p:strVal val="visible"/>
                                      </p:to>
                                    </p:set>
                                  </p:childTnLst>
                                </p:cTn>
                              </p:par>
                              <p:par>
                                <p:cTn id="113" presetID="1" presetClass="exit" presetSubtype="0" fill="hold" nodeType="withEffect">
                                  <p:stCondLst>
                                    <p:cond delay="0"/>
                                  </p:stCondLst>
                                  <p:childTnLst>
                                    <p:set>
                                      <p:cBhvr>
                                        <p:cTn id="114" dur="1" fill="hold">
                                          <p:stCondLst>
                                            <p:cond delay="0"/>
                                          </p:stCondLst>
                                        </p:cTn>
                                        <p:tgtEl>
                                          <p:spTgt spid="48"/>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50"/>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14"/>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51"/>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4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46"/>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46"/>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7"/>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8"/>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15"/>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1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2" grpId="0" animBg="1"/>
      <p:bldP spid="19" grpId="0" animBg="1"/>
      <p:bldP spid="20" grpId="0" animBg="1"/>
      <p:bldP spid="23" grpId="0"/>
      <p:bldP spid="23" grpId="1"/>
      <p:bldP spid="25" grpId="0" animBg="1"/>
      <p:bldP spid="25" grpId="1" animBg="1"/>
      <p:bldP spid="26" grpId="0" animBg="1"/>
      <p:bldP spid="28" grpId="0"/>
      <p:bldP spid="28" grpId="1"/>
      <p:bldP spid="29" grpId="0" animBg="1"/>
      <p:bldP spid="29" grpId="1" animBg="1"/>
      <p:bldP spid="33" grpId="0" animBg="1"/>
      <p:bldP spid="34" grpId="0" animBg="1"/>
      <p:bldP spid="38" grpId="0" animBg="1"/>
      <p:bldP spid="39" grpId="0" animBg="1"/>
      <p:bldP spid="44" grpId="0"/>
      <p:bldP spid="44" grpId="1"/>
      <p:bldP spid="45" grpId="0" animBg="1"/>
      <p:bldP spid="45" grpId="1" animBg="1"/>
      <p:bldP spid="47" grpId="0" animBg="1"/>
      <p:bldP spid="50" grpId="0"/>
      <p:bldP spid="50" grpId="1"/>
      <p:bldP spid="51" grpId="0" animBg="1"/>
      <p:bldP spid="51" grpId="1" animBg="1"/>
      <p:bldP spid="52" grpId="0" animBg="1"/>
      <p:bldP spid="53" grpId="0" animBg="1"/>
      <p:bldP spid="54" grpId="0" animBg="1"/>
      <p:bldP spid="55" grpId="0" animBg="1"/>
      <p:bldP spid="56" grpId="0" animBg="1"/>
      <p:bldP spid="58" grpId="0" animBg="1"/>
      <p:bldP spid="42" grpId="0"/>
      <p:bldP spid="10" grpId="0" animBg="1"/>
      <p:bldP spid="10" grpId="1" animBg="1"/>
      <p:bldP spid="12" grpId="0" animBg="1"/>
      <p:bldP spid="12" grpId="1" animBg="1"/>
      <p:bldP spid="13" grpId="0" animBg="1"/>
      <p:bldP spid="13" grpId="1" animBg="1"/>
      <p:bldP spid="14" grpId="0" animBg="1"/>
      <p:bldP spid="14" grpId="1" animBg="1"/>
      <p:bldP spid="7" grpId="0"/>
      <p:bldP spid="8" grpId="0"/>
      <p:bldP spid="15" grpId="0"/>
      <p:bldP spid="5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altLang="zh-CN" sz="2800" dirty="0">
                <a:solidFill>
                  <a:schemeClr val="accent2"/>
                </a:solidFill>
              </a:rPr>
              <a:t>Prediction</a:t>
            </a:r>
            <a:endParaRPr lang="en-US" sz="20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8" name="Slide Number Placeholder 7">
            <a:extLst>
              <a:ext uri="{FF2B5EF4-FFF2-40B4-BE49-F238E27FC236}">
                <a16:creationId xmlns:a16="http://schemas.microsoft.com/office/drawing/2014/main" id="{AE9BB168-86A8-554D-84D7-4F6FA1ED2E6B}"/>
              </a:ext>
            </a:extLst>
          </p:cNvPr>
          <p:cNvSpPr>
            <a:spLocks noGrp="1"/>
          </p:cNvSpPr>
          <p:nvPr>
            <p:ph type="sldNum" sz="quarter" idx="12"/>
          </p:nvPr>
        </p:nvSpPr>
        <p:spPr/>
        <p:txBody>
          <a:bodyPr/>
          <a:lstStyle/>
          <a:p>
            <a:fld id="{C0F2A647-71D5-4304-8070-CBC681FF56EE}" type="slidenum">
              <a:rPr lang="en-US" smtClean="0"/>
              <a:t>23</a:t>
            </a:fld>
            <a:endParaRPr lang="en-US" dirty="0"/>
          </a:p>
        </p:txBody>
      </p:sp>
      <p:sp>
        <p:nvSpPr>
          <p:cNvPr id="19" name="Oval 18">
            <a:extLst>
              <a:ext uri="{FF2B5EF4-FFF2-40B4-BE49-F238E27FC236}">
                <a16:creationId xmlns:a16="http://schemas.microsoft.com/office/drawing/2014/main" id="{5B17D9ED-4534-1641-9D63-ECBE6EFE0C93}"/>
              </a:ext>
            </a:extLst>
          </p:cNvPr>
          <p:cNvSpPr/>
          <p:nvPr/>
        </p:nvSpPr>
        <p:spPr>
          <a:xfrm>
            <a:off x="2537939" y="1164592"/>
            <a:ext cx="234658" cy="2346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Rectangle 19">
            <a:extLst>
              <a:ext uri="{FF2B5EF4-FFF2-40B4-BE49-F238E27FC236}">
                <a16:creationId xmlns:a16="http://schemas.microsoft.com/office/drawing/2014/main" id="{13B50126-DEDD-6747-A613-C59B5F4FEAF6}"/>
              </a:ext>
            </a:extLst>
          </p:cNvPr>
          <p:cNvSpPr/>
          <p:nvPr/>
        </p:nvSpPr>
        <p:spPr>
          <a:xfrm>
            <a:off x="2772597" y="2620128"/>
            <a:ext cx="2033634" cy="400110"/>
          </a:xfrm>
          <a:prstGeom prst="rect">
            <a:avLst/>
          </a:prstGeom>
        </p:spPr>
        <p:txBody>
          <a:bodyPr wrap="none">
            <a:spAutoFit/>
          </a:bodyPr>
          <a:lstStyle/>
          <a:p>
            <a:r>
              <a:rPr lang="en-US" altLang="zh-CN" sz="2000" dirty="0">
                <a:solidFill>
                  <a:schemeClr val="accent2"/>
                </a:solidFill>
              </a:rPr>
              <a:t>Best</a:t>
            </a:r>
            <a:r>
              <a:rPr lang="zh-CN" altLang="en-US" sz="2000" dirty="0">
                <a:solidFill>
                  <a:schemeClr val="accent2"/>
                </a:solidFill>
              </a:rPr>
              <a:t> </a:t>
            </a:r>
            <a:r>
              <a:rPr lang="en-US" altLang="zh-CN" sz="2000" dirty="0">
                <a:solidFill>
                  <a:schemeClr val="accent2"/>
                </a:solidFill>
              </a:rPr>
              <a:t>performance</a:t>
            </a:r>
            <a:endParaRPr lang="en-US" sz="2000" dirty="0">
              <a:solidFill>
                <a:schemeClr val="accent2"/>
              </a:solidFill>
            </a:endParaRPr>
          </a:p>
        </p:txBody>
      </p:sp>
      <p:sp>
        <p:nvSpPr>
          <p:cNvPr id="21" name="Oval 20">
            <a:extLst>
              <a:ext uri="{FF2B5EF4-FFF2-40B4-BE49-F238E27FC236}">
                <a16:creationId xmlns:a16="http://schemas.microsoft.com/office/drawing/2014/main" id="{8AC60AE7-2626-F840-94E7-CEAC56B9948F}"/>
              </a:ext>
            </a:extLst>
          </p:cNvPr>
          <p:cNvSpPr/>
          <p:nvPr/>
        </p:nvSpPr>
        <p:spPr>
          <a:xfrm>
            <a:off x="2537939" y="2685578"/>
            <a:ext cx="234658" cy="2346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6" name="Rectangle 25">
            <a:extLst>
              <a:ext uri="{FF2B5EF4-FFF2-40B4-BE49-F238E27FC236}">
                <a16:creationId xmlns:a16="http://schemas.microsoft.com/office/drawing/2014/main" id="{B8E241EE-A1E4-524C-836D-4D56465E89EB}"/>
              </a:ext>
            </a:extLst>
          </p:cNvPr>
          <p:cNvSpPr/>
          <p:nvPr/>
        </p:nvSpPr>
        <p:spPr>
          <a:xfrm>
            <a:off x="2772597" y="4390350"/>
            <a:ext cx="7049430" cy="400110"/>
          </a:xfrm>
          <a:prstGeom prst="rect">
            <a:avLst/>
          </a:prstGeom>
        </p:spPr>
        <p:txBody>
          <a:bodyPr wrap="none">
            <a:spAutoFit/>
          </a:bodyPr>
          <a:lstStyle/>
          <a:p>
            <a:r>
              <a:rPr lang="en-US" altLang="zh-CN" sz="2000" dirty="0">
                <a:solidFill>
                  <a:schemeClr val="accent2"/>
                </a:solidFill>
              </a:rPr>
              <a:t>Close</a:t>
            </a:r>
            <a:r>
              <a:rPr lang="zh-CN" altLang="en-US" sz="2000" dirty="0">
                <a:solidFill>
                  <a:schemeClr val="accent2"/>
                </a:solidFill>
              </a:rPr>
              <a:t> </a:t>
            </a:r>
            <a:r>
              <a:rPr lang="en-US" altLang="zh-CN" sz="2000" dirty="0">
                <a:solidFill>
                  <a:schemeClr val="accent2"/>
                </a:solidFill>
              </a:rPr>
              <a:t>to</a:t>
            </a:r>
            <a:r>
              <a:rPr lang="zh-CN" altLang="en-US" sz="2000" dirty="0">
                <a:solidFill>
                  <a:schemeClr val="accent2"/>
                </a:solidFill>
              </a:rPr>
              <a:t> </a:t>
            </a:r>
            <a:r>
              <a:rPr lang="en-US" altLang="zh-CN" sz="2000" dirty="0">
                <a:solidFill>
                  <a:schemeClr val="accent2"/>
                </a:solidFill>
              </a:rPr>
              <a:t>best</a:t>
            </a:r>
            <a:r>
              <a:rPr lang="zh-CN" altLang="en-US" sz="2000" dirty="0">
                <a:solidFill>
                  <a:schemeClr val="accent2"/>
                </a:solidFill>
              </a:rPr>
              <a:t> </a:t>
            </a:r>
            <a:r>
              <a:rPr lang="en-US" altLang="zh-CN" sz="2000" dirty="0">
                <a:solidFill>
                  <a:schemeClr val="accent2"/>
                </a:solidFill>
              </a:rPr>
              <a:t>performance</a:t>
            </a:r>
            <a:r>
              <a:rPr lang="zh-CN" altLang="en-US" sz="2000" dirty="0">
                <a:solidFill>
                  <a:schemeClr val="accent2"/>
                </a:solidFill>
              </a:rPr>
              <a:t> </a:t>
            </a:r>
            <a:r>
              <a:rPr lang="en-US" altLang="zh-CN" sz="2000" dirty="0">
                <a:solidFill>
                  <a:schemeClr val="accent2"/>
                </a:solidFill>
              </a:rPr>
              <a:t>when</a:t>
            </a:r>
            <a:r>
              <a:rPr lang="zh-CN" altLang="en-US" sz="2000" dirty="0">
                <a:solidFill>
                  <a:schemeClr val="accent2"/>
                </a:solidFill>
              </a:rPr>
              <a:t> </a:t>
            </a:r>
            <a:r>
              <a:rPr lang="en-US" altLang="zh-CN" sz="2000" dirty="0">
                <a:solidFill>
                  <a:schemeClr val="accent2"/>
                </a:solidFill>
              </a:rPr>
              <a:t>game</a:t>
            </a:r>
            <a:r>
              <a:rPr lang="zh-CN" altLang="en-US" sz="2000" dirty="0">
                <a:solidFill>
                  <a:schemeClr val="accent2"/>
                </a:solidFill>
              </a:rPr>
              <a:t> </a:t>
            </a:r>
            <a:r>
              <a:rPr lang="en-US" altLang="zh-CN" sz="2000" dirty="0">
                <a:solidFill>
                  <a:schemeClr val="accent2"/>
                </a:solidFill>
              </a:rPr>
              <a:t>matrix</a:t>
            </a:r>
            <a:r>
              <a:rPr lang="zh-CN" altLang="en-US" sz="2000" dirty="0">
                <a:solidFill>
                  <a:schemeClr val="accent2"/>
                </a:solidFill>
              </a:rPr>
              <a:t> </a:t>
            </a:r>
            <a:r>
              <a:rPr lang="en-US" altLang="zh-CN" sz="2000" dirty="0">
                <a:solidFill>
                  <a:schemeClr val="accent2"/>
                </a:solidFill>
              </a:rPr>
              <a:t>is</a:t>
            </a:r>
            <a:r>
              <a:rPr lang="zh-CN" altLang="en-US" sz="2000" dirty="0">
                <a:solidFill>
                  <a:schemeClr val="accent2"/>
                </a:solidFill>
              </a:rPr>
              <a:t> </a:t>
            </a:r>
            <a:r>
              <a:rPr lang="en-US" altLang="zh-CN" sz="2000" dirty="0">
                <a:solidFill>
                  <a:schemeClr val="accent2"/>
                </a:solidFill>
              </a:rPr>
              <a:t>exponential</a:t>
            </a:r>
            <a:r>
              <a:rPr lang="zh-CN" altLang="en-US" sz="2000" dirty="0">
                <a:solidFill>
                  <a:schemeClr val="accent2"/>
                </a:solidFill>
              </a:rPr>
              <a:t> </a:t>
            </a:r>
            <a:r>
              <a:rPr lang="en-US" altLang="zh-CN" sz="2000" dirty="0">
                <a:solidFill>
                  <a:schemeClr val="accent2"/>
                </a:solidFill>
              </a:rPr>
              <a:t>large</a:t>
            </a:r>
            <a:endParaRPr lang="en-US" sz="2000" dirty="0">
              <a:solidFill>
                <a:schemeClr val="accent2"/>
              </a:solidFill>
            </a:endParaRPr>
          </a:p>
        </p:txBody>
      </p:sp>
      <p:sp>
        <p:nvSpPr>
          <p:cNvPr id="27" name="Oval 26">
            <a:extLst>
              <a:ext uri="{FF2B5EF4-FFF2-40B4-BE49-F238E27FC236}">
                <a16:creationId xmlns:a16="http://schemas.microsoft.com/office/drawing/2014/main" id="{D9532DCA-DBF7-4B4F-9FA6-8208BE0499B6}"/>
              </a:ext>
            </a:extLst>
          </p:cNvPr>
          <p:cNvSpPr/>
          <p:nvPr/>
        </p:nvSpPr>
        <p:spPr>
          <a:xfrm>
            <a:off x="2527579" y="4466047"/>
            <a:ext cx="234658" cy="2346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p>
        </p:txBody>
      </p:sp>
      <p:sp>
        <p:nvSpPr>
          <p:cNvPr id="31" name="Rectangle 30">
            <a:extLst>
              <a:ext uri="{FF2B5EF4-FFF2-40B4-BE49-F238E27FC236}">
                <a16:creationId xmlns:a16="http://schemas.microsoft.com/office/drawing/2014/main" id="{B5AC64AD-6537-C247-8B09-E140B9B975CB}"/>
              </a:ext>
            </a:extLst>
          </p:cNvPr>
          <p:cNvSpPr/>
          <p:nvPr/>
        </p:nvSpPr>
        <p:spPr>
          <a:xfrm>
            <a:off x="2772597" y="1071571"/>
            <a:ext cx="7486100" cy="400110"/>
          </a:xfrm>
          <a:prstGeom prst="rect">
            <a:avLst/>
          </a:prstGeom>
        </p:spPr>
        <p:txBody>
          <a:bodyPr wrap="square">
            <a:spAutoFit/>
          </a:bodyPr>
          <a:lstStyle/>
          <a:p>
            <a:r>
              <a:rPr lang="en-US" altLang="zh-CN" sz="2000" dirty="0">
                <a:solidFill>
                  <a:schemeClr val="accent2"/>
                </a:solidFill>
              </a:rPr>
              <a:t>Highest</a:t>
            </a:r>
            <a:r>
              <a:rPr lang="zh-CN" altLang="en-US" sz="2000" dirty="0">
                <a:solidFill>
                  <a:schemeClr val="accent2"/>
                </a:solidFill>
              </a:rPr>
              <a:t> </a:t>
            </a:r>
            <a:r>
              <a:rPr lang="en-US" altLang="zh-CN" sz="2000" dirty="0">
                <a:solidFill>
                  <a:schemeClr val="accent2"/>
                </a:solidFill>
              </a:rPr>
              <a:t>Probability</a:t>
            </a:r>
            <a:r>
              <a:rPr lang="zh-CN" altLang="en-US" sz="2000" dirty="0">
                <a:solidFill>
                  <a:schemeClr val="accent2"/>
                </a:solidFill>
              </a:rPr>
              <a:t> </a:t>
            </a:r>
            <a:r>
              <a:rPr lang="en-US" altLang="zh-CN" sz="2000" dirty="0">
                <a:solidFill>
                  <a:schemeClr val="accent2"/>
                </a:solidFill>
              </a:rPr>
              <a:t>Strategy</a:t>
            </a:r>
            <a:endParaRPr lang="en-US" sz="1600" dirty="0">
              <a:solidFill>
                <a:schemeClr val="tx1">
                  <a:lumMod val="50000"/>
                  <a:lumOff val="50000"/>
                </a:schemeClr>
              </a:solidFill>
            </a:endParaRPr>
          </a:p>
        </p:txBody>
      </p:sp>
      <p:pic>
        <p:nvPicPr>
          <p:cNvPr id="2" name="Picture 1">
            <a:extLst>
              <a:ext uri="{FF2B5EF4-FFF2-40B4-BE49-F238E27FC236}">
                <a16:creationId xmlns:a16="http://schemas.microsoft.com/office/drawing/2014/main" id="{4275D663-5B18-294A-9972-0A3FF7080E2E}"/>
              </a:ext>
            </a:extLst>
          </p:cNvPr>
          <p:cNvPicPr>
            <a:picLocks noChangeAspect="1"/>
          </p:cNvPicPr>
          <p:nvPr/>
        </p:nvPicPr>
        <p:blipFill>
          <a:blip r:embed="rId3"/>
          <a:stretch>
            <a:fillRect/>
          </a:stretch>
        </p:blipFill>
        <p:spPr>
          <a:xfrm>
            <a:off x="5944153" y="1883260"/>
            <a:ext cx="1516821" cy="362557"/>
          </a:xfrm>
          <a:prstGeom prst="rect">
            <a:avLst/>
          </a:prstGeom>
        </p:spPr>
      </p:pic>
      <p:pic>
        <p:nvPicPr>
          <p:cNvPr id="3" name="Picture 2">
            <a:extLst>
              <a:ext uri="{FF2B5EF4-FFF2-40B4-BE49-F238E27FC236}">
                <a16:creationId xmlns:a16="http://schemas.microsoft.com/office/drawing/2014/main" id="{9DFD0586-708D-564C-9AFD-4AE06AFD04AB}"/>
              </a:ext>
            </a:extLst>
          </p:cNvPr>
          <p:cNvPicPr>
            <a:picLocks noChangeAspect="1"/>
          </p:cNvPicPr>
          <p:nvPr/>
        </p:nvPicPr>
        <p:blipFill>
          <a:blip r:embed="rId4"/>
          <a:stretch>
            <a:fillRect/>
          </a:stretch>
        </p:blipFill>
        <p:spPr>
          <a:xfrm>
            <a:off x="4242836" y="3197945"/>
            <a:ext cx="4545621" cy="835536"/>
          </a:xfrm>
          <a:prstGeom prst="rect">
            <a:avLst/>
          </a:prstGeom>
        </p:spPr>
      </p:pic>
      <p:pic>
        <p:nvPicPr>
          <p:cNvPr id="5" name="Picture 4">
            <a:extLst>
              <a:ext uri="{FF2B5EF4-FFF2-40B4-BE49-F238E27FC236}">
                <a16:creationId xmlns:a16="http://schemas.microsoft.com/office/drawing/2014/main" id="{2DF26322-7309-3D48-9AFD-C91FBC88FD9D}"/>
              </a:ext>
            </a:extLst>
          </p:cNvPr>
          <p:cNvPicPr>
            <a:picLocks noChangeAspect="1"/>
          </p:cNvPicPr>
          <p:nvPr/>
        </p:nvPicPr>
        <p:blipFill>
          <a:blip r:embed="rId5"/>
          <a:stretch>
            <a:fillRect/>
          </a:stretch>
        </p:blipFill>
        <p:spPr>
          <a:xfrm>
            <a:off x="3843010" y="5073948"/>
            <a:ext cx="5460016" cy="852639"/>
          </a:xfrm>
          <a:prstGeom prst="rect">
            <a:avLst/>
          </a:prstGeom>
        </p:spPr>
      </p:pic>
      <p:sp>
        <p:nvSpPr>
          <p:cNvPr id="6" name="Footer Placeholder 5">
            <a:extLst>
              <a:ext uri="{FF2B5EF4-FFF2-40B4-BE49-F238E27FC236}">
                <a16:creationId xmlns:a16="http://schemas.microsoft.com/office/drawing/2014/main" id="{4983449B-AC63-464F-864C-DB152F2CFCF5}"/>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General</a:t>
            </a:r>
          </a:p>
        </p:txBody>
      </p:sp>
    </p:spTree>
    <p:extLst>
      <p:ext uri="{BB962C8B-B14F-4D97-AF65-F5344CB8AC3E}">
        <p14:creationId xmlns:p14="http://schemas.microsoft.com/office/powerpoint/2010/main" val="250373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6" grpId="0"/>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08029"/>
            <a:ext cx="7658946" cy="523220"/>
          </a:xfrm>
          <a:prstGeom prst="rect">
            <a:avLst/>
          </a:prstGeom>
          <a:noFill/>
        </p:spPr>
        <p:txBody>
          <a:bodyPr wrap="square" rtlCol="0">
            <a:spAutoFit/>
          </a:bodyPr>
          <a:lstStyle/>
          <a:p>
            <a:r>
              <a:rPr lang="en-US" altLang="zh-CN" sz="2800" dirty="0">
                <a:solidFill>
                  <a:schemeClr val="accent2"/>
                </a:solidFill>
              </a:rPr>
              <a:t>Conclusion</a:t>
            </a:r>
            <a:r>
              <a:rPr lang="zh-CN" altLang="en-US" sz="2800" dirty="0">
                <a:solidFill>
                  <a:schemeClr val="accent2"/>
                </a:solidFill>
              </a:rPr>
              <a:t> </a:t>
            </a:r>
            <a:r>
              <a:rPr lang="en-US" altLang="zh-CN" sz="2800" dirty="0">
                <a:solidFill>
                  <a:schemeClr val="accent2"/>
                </a:solidFill>
              </a:rPr>
              <a:t>-</a:t>
            </a:r>
            <a:r>
              <a:rPr lang="zh-CN" altLang="en-US" sz="2800" dirty="0">
                <a:solidFill>
                  <a:schemeClr val="accent2"/>
                </a:solidFill>
              </a:rPr>
              <a:t> </a:t>
            </a:r>
            <a:r>
              <a:rPr lang="en-US" altLang="zh-CN" sz="2800" dirty="0">
                <a:solidFill>
                  <a:schemeClr val="accent2"/>
                </a:solidFill>
              </a:rPr>
              <a:t>Learning</a:t>
            </a:r>
            <a:r>
              <a:rPr lang="zh-CN" altLang="en-US" sz="2800" dirty="0">
                <a:solidFill>
                  <a:schemeClr val="accent2"/>
                </a:solidFill>
              </a:rPr>
              <a:t> </a:t>
            </a:r>
            <a:r>
              <a:rPr lang="en-US" altLang="zh-CN" sz="2800" dirty="0">
                <a:solidFill>
                  <a:schemeClr val="accent2"/>
                </a:solidFill>
              </a:rPr>
              <a:t>With</a:t>
            </a:r>
            <a:r>
              <a:rPr lang="zh-CN" altLang="en-US" sz="2800" dirty="0">
                <a:solidFill>
                  <a:schemeClr val="accent2"/>
                </a:solidFill>
              </a:rPr>
              <a:t> </a:t>
            </a:r>
            <a:r>
              <a:rPr lang="en-US" altLang="zh-CN" sz="2800" dirty="0">
                <a:solidFill>
                  <a:schemeClr val="accent2"/>
                </a:solidFill>
              </a:rPr>
              <a:t>Precise</a:t>
            </a:r>
            <a:r>
              <a:rPr lang="zh-CN" altLang="en-US" sz="2800" dirty="0">
                <a:solidFill>
                  <a:schemeClr val="accent2"/>
                </a:solidFill>
              </a:rPr>
              <a:t> </a:t>
            </a:r>
            <a:r>
              <a:rPr lang="en-US" altLang="zh-CN" sz="2800" dirty="0">
                <a:solidFill>
                  <a:schemeClr val="accent2"/>
                </a:solidFill>
              </a:rPr>
              <a:t>solution</a:t>
            </a:r>
            <a:r>
              <a:rPr lang="zh-CN" altLang="en-US" sz="2800" dirty="0">
                <a:solidFill>
                  <a:schemeClr val="accent2"/>
                </a:solidFill>
              </a:rPr>
              <a:t> </a:t>
            </a:r>
            <a:endParaRPr lang="en-US" sz="20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22" name="Rectangle 21">
            <a:extLst>
              <a:ext uri="{FF2B5EF4-FFF2-40B4-BE49-F238E27FC236}">
                <a16:creationId xmlns:a16="http://schemas.microsoft.com/office/drawing/2014/main" id="{5AE01489-A11E-444C-95E9-D79A7B79EAE5}"/>
              </a:ext>
            </a:extLst>
          </p:cNvPr>
          <p:cNvSpPr/>
          <p:nvPr/>
        </p:nvSpPr>
        <p:spPr>
          <a:xfrm>
            <a:off x="6177115" y="1154065"/>
            <a:ext cx="1236237" cy="584775"/>
          </a:xfrm>
          <a:prstGeom prst="rect">
            <a:avLst/>
          </a:prstGeom>
        </p:spPr>
        <p:txBody>
          <a:bodyPr wrap="none">
            <a:spAutoFit/>
          </a:bodyPr>
          <a:lstStyle/>
          <a:p>
            <a:pPr algn="ctr"/>
            <a:r>
              <a:rPr lang="en-US" b="1" dirty="0">
                <a:solidFill>
                  <a:schemeClr val="tx1">
                    <a:lumMod val="75000"/>
                    <a:lumOff val="25000"/>
                  </a:schemeClr>
                </a:solidFill>
              </a:rPr>
              <a:t>Efficient?</a:t>
            </a:r>
          </a:p>
          <a:p>
            <a:pPr algn="ctr"/>
            <a:endParaRPr lang="en-US" sz="1400" dirty="0"/>
          </a:p>
        </p:txBody>
      </p:sp>
      <p:sp>
        <p:nvSpPr>
          <p:cNvPr id="23" name="Rectangle 22">
            <a:extLst>
              <a:ext uri="{FF2B5EF4-FFF2-40B4-BE49-F238E27FC236}">
                <a16:creationId xmlns:a16="http://schemas.microsoft.com/office/drawing/2014/main" id="{E301E8BD-6AB0-4B02-B9BF-964B928D4EE1}"/>
              </a:ext>
            </a:extLst>
          </p:cNvPr>
          <p:cNvSpPr/>
          <p:nvPr/>
        </p:nvSpPr>
        <p:spPr>
          <a:xfrm>
            <a:off x="8754097" y="1149016"/>
            <a:ext cx="1697902" cy="369332"/>
          </a:xfrm>
          <a:prstGeom prst="rect">
            <a:avLst/>
          </a:prstGeom>
        </p:spPr>
        <p:txBody>
          <a:bodyPr wrap="none">
            <a:spAutoFit/>
          </a:bodyPr>
          <a:lstStyle/>
          <a:p>
            <a:pPr algn="ctr"/>
            <a:r>
              <a:rPr lang="en-US" b="1" dirty="0">
                <a:solidFill>
                  <a:schemeClr val="tx1">
                    <a:lumMod val="75000"/>
                    <a:lumOff val="25000"/>
                  </a:schemeClr>
                </a:solidFill>
              </a:rPr>
              <a:t>Perform well</a:t>
            </a:r>
            <a:r>
              <a:rPr lang="en-US" dirty="0">
                <a:solidFill>
                  <a:schemeClr val="tx1">
                    <a:lumMod val="75000"/>
                    <a:lumOff val="25000"/>
                  </a:schemeClr>
                </a:solidFill>
              </a:rPr>
              <a:t>?</a:t>
            </a:r>
          </a:p>
        </p:txBody>
      </p:sp>
      <p:pic>
        <p:nvPicPr>
          <p:cNvPr id="25" name="Graphic 24" descr="Checkmark">
            <a:extLst>
              <a:ext uri="{FF2B5EF4-FFF2-40B4-BE49-F238E27FC236}">
                <a16:creationId xmlns:a16="http://schemas.microsoft.com/office/drawing/2014/main" id="{C4541051-ED91-4F6E-9CED-CAA0749889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42721" y="4491919"/>
            <a:ext cx="615447" cy="615447"/>
          </a:xfrm>
          <a:prstGeom prst="rect">
            <a:avLst/>
          </a:prstGeom>
        </p:spPr>
      </p:pic>
      <p:pic>
        <p:nvPicPr>
          <p:cNvPr id="27" name="Graphic 26" descr="Close">
            <a:extLst>
              <a:ext uri="{FF2B5EF4-FFF2-40B4-BE49-F238E27FC236}">
                <a16:creationId xmlns:a16="http://schemas.microsoft.com/office/drawing/2014/main" id="{54DF6AFA-CC45-4239-A99B-D5D62D22B9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42716" y="1960397"/>
            <a:ext cx="612648" cy="612648"/>
          </a:xfrm>
          <a:prstGeom prst="rect">
            <a:avLst/>
          </a:prstGeom>
        </p:spPr>
      </p:pic>
      <p:pic>
        <p:nvPicPr>
          <p:cNvPr id="30" name="Graphic 29" descr="Checkmark">
            <a:extLst>
              <a:ext uri="{FF2B5EF4-FFF2-40B4-BE49-F238E27FC236}">
                <a16:creationId xmlns:a16="http://schemas.microsoft.com/office/drawing/2014/main" id="{EBAAE3F6-4186-4589-B5A4-FB9CA83738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39450" y="1957599"/>
            <a:ext cx="615447" cy="615447"/>
          </a:xfrm>
          <a:prstGeom prst="rect">
            <a:avLst/>
          </a:prstGeom>
        </p:spPr>
      </p:pic>
      <p:sp>
        <p:nvSpPr>
          <p:cNvPr id="18" name="Rectangle 17">
            <a:extLst>
              <a:ext uri="{FF2B5EF4-FFF2-40B4-BE49-F238E27FC236}">
                <a16:creationId xmlns:a16="http://schemas.microsoft.com/office/drawing/2014/main" id="{F7674967-66BD-4094-BCBA-3E34CCB373BE}"/>
              </a:ext>
            </a:extLst>
          </p:cNvPr>
          <p:cNvSpPr/>
          <p:nvPr/>
        </p:nvSpPr>
        <p:spPr>
          <a:xfrm>
            <a:off x="2398063" y="1913474"/>
            <a:ext cx="4022255" cy="400110"/>
          </a:xfrm>
          <a:prstGeom prst="rect">
            <a:avLst/>
          </a:prstGeom>
        </p:spPr>
        <p:txBody>
          <a:bodyPr wrap="none">
            <a:spAutoFit/>
          </a:bodyPr>
          <a:lstStyle/>
          <a:p>
            <a:r>
              <a:rPr lang="en-US" sz="2000" dirty="0">
                <a:solidFill>
                  <a:schemeClr val="accent2"/>
                </a:solidFill>
              </a:rPr>
              <a:t>Exponential Family Random Field</a:t>
            </a:r>
          </a:p>
        </p:txBody>
      </p:sp>
      <p:sp>
        <p:nvSpPr>
          <p:cNvPr id="19" name="Rectangle 18">
            <a:extLst>
              <a:ext uri="{FF2B5EF4-FFF2-40B4-BE49-F238E27FC236}">
                <a16:creationId xmlns:a16="http://schemas.microsoft.com/office/drawing/2014/main" id="{5A9FC5C6-5340-4FD2-A741-D8BD5B1FF4FF}"/>
              </a:ext>
            </a:extLst>
          </p:cNvPr>
          <p:cNvSpPr/>
          <p:nvPr/>
        </p:nvSpPr>
        <p:spPr>
          <a:xfrm>
            <a:off x="2395594" y="3276941"/>
            <a:ext cx="2539426" cy="400110"/>
          </a:xfrm>
          <a:prstGeom prst="rect">
            <a:avLst/>
          </a:prstGeom>
        </p:spPr>
        <p:txBody>
          <a:bodyPr wrap="square">
            <a:spAutoFit/>
          </a:bodyPr>
          <a:lstStyle/>
          <a:p>
            <a:r>
              <a:rPr lang="en-US" sz="2000" dirty="0">
                <a:solidFill>
                  <a:schemeClr val="accent2"/>
                </a:solidFill>
              </a:rPr>
              <a:t>Maximum Margin</a:t>
            </a:r>
            <a:endParaRPr lang="en-US" sz="1400" dirty="0">
              <a:solidFill>
                <a:schemeClr val="accent2"/>
              </a:solidFill>
            </a:endParaRPr>
          </a:p>
        </p:txBody>
      </p:sp>
      <p:sp>
        <p:nvSpPr>
          <p:cNvPr id="20" name="Rectangle 19">
            <a:extLst>
              <a:ext uri="{FF2B5EF4-FFF2-40B4-BE49-F238E27FC236}">
                <a16:creationId xmlns:a16="http://schemas.microsoft.com/office/drawing/2014/main" id="{EF903F4E-AAFF-4C78-A94D-E91F4C0D9BCD}"/>
              </a:ext>
            </a:extLst>
          </p:cNvPr>
          <p:cNvSpPr/>
          <p:nvPr/>
        </p:nvSpPr>
        <p:spPr>
          <a:xfrm>
            <a:off x="2397524" y="4607331"/>
            <a:ext cx="3394849" cy="400110"/>
          </a:xfrm>
          <a:prstGeom prst="rect">
            <a:avLst/>
          </a:prstGeom>
        </p:spPr>
        <p:txBody>
          <a:bodyPr wrap="square">
            <a:spAutoFit/>
          </a:bodyPr>
          <a:lstStyle/>
          <a:p>
            <a:r>
              <a:rPr lang="en-US" sz="2000" dirty="0">
                <a:solidFill>
                  <a:schemeClr val="accent2"/>
                </a:solidFill>
              </a:rPr>
              <a:t>Adversarial </a:t>
            </a:r>
            <a:r>
              <a:rPr lang="en-US" altLang="zh-CN" sz="2000" dirty="0">
                <a:solidFill>
                  <a:schemeClr val="accent2"/>
                </a:solidFill>
              </a:rPr>
              <a:t>Learning</a:t>
            </a:r>
            <a:endParaRPr lang="en-US" sz="1600" dirty="0">
              <a:solidFill>
                <a:schemeClr val="accent2"/>
              </a:solidFill>
            </a:endParaRPr>
          </a:p>
        </p:txBody>
      </p:sp>
      <p:sp>
        <p:nvSpPr>
          <p:cNvPr id="31" name="Rectangle 30">
            <a:extLst>
              <a:ext uri="{FF2B5EF4-FFF2-40B4-BE49-F238E27FC236}">
                <a16:creationId xmlns:a16="http://schemas.microsoft.com/office/drawing/2014/main" id="{9BBB6B48-8806-4BCA-AA10-9498BE5038AB}"/>
              </a:ext>
            </a:extLst>
          </p:cNvPr>
          <p:cNvSpPr/>
          <p:nvPr/>
        </p:nvSpPr>
        <p:spPr>
          <a:xfrm>
            <a:off x="2610013" y="2305212"/>
            <a:ext cx="2465611" cy="584775"/>
          </a:xfrm>
          <a:prstGeom prst="rect">
            <a:avLst/>
          </a:prstGeom>
        </p:spPr>
        <p:txBody>
          <a:bodyPr wrap="none">
            <a:spAutoFit/>
          </a:bodyPr>
          <a:lstStyle/>
          <a:p>
            <a:pPr lvl="0"/>
            <a:r>
              <a:rPr lang="en-US" sz="1600" dirty="0">
                <a:solidFill>
                  <a:prstClr val="black">
                    <a:lumMod val="50000"/>
                    <a:lumOff val="50000"/>
                  </a:prstClr>
                </a:solidFill>
              </a:rPr>
              <a:t>(</a:t>
            </a:r>
            <a:r>
              <a:rPr lang="en-US" sz="1600" dirty="0" err="1">
                <a:solidFill>
                  <a:prstClr val="black">
                    <a:lumMod val="50000"/>
                    <a:lumOff val="50000"/>
                  </a:prstClr>
                </a:solidFill>
              </a:rPr>
              <a:t>Petterson</a:t>
            </a:r>
            <a:r>
              <a:rPr lang="en-US" sz="1600" dirty="0">
                <a:solidFill>
                  <a:prstClr val="black">
                    <a:lumMod val="50000"/>
                    <a:lumOff val="50000"/>
                  </a:prstClr>
                </a:solidFill>
              </a:rPr>
              <a:t> et. al., 2009;  </a:t>
            </a:r>
          </a:p>
          <a:p>
            <a:pPr lvl="0"/>
            <a:r>
              <a:rPr lang="en-US" sz="1600" dirty="0">
                <a:solidFill>
                  <a:prstClr val="black">
                    <a:lumMod val="50000"/>
                    <a:lumOff val="50000"/>
                  </a:prstClr>
                </a:solidFill>
              </a:rPr>
              <a:t>  </a:t>
            </a:r>
            <a:r>
              <a:rPr lang="en-US" sz="1600" dirty="0" err="1">
                <a:solidFill>
                  <a:prstClr val="black">
                    <a:lumMod val="50000"/>
                    <a:lumOff val="50000"/>
                  </a:prstClr>
                </a:solidFill>
              </a:rPr>
              <a:t>Volkovs</a:t>
            </a:r>
            <a:r>
              <a:rPr lang="en-US" sz="1600" dirty="0">
                <a:solidFill>
                  <a:prstClr val="black">
                    <a:lumMod val="50000"/>
                    <a:lumOff val="50000"/>
                  </a:prstClr>
                </a:solidFill>
              </a:rPr>
              <a:t> &amp; </a:t>
            </a:r>
            <a:r>
              <a:rPr lang="en-US" sz="1600" dirty="0" err="1">
                <a:solidFill>
                  <a:prstClr val="black">
                    <a:lumMod val="50000"/>
                    <a:lumOff val="50000"/>
                  </a:prstClr>
                </a:solidFill>
              </a:rPr>
              <a:t>Zemel</a:t>
            </a:r>
            <a:r>
              <a:rPr lang="en-US" sz="1600" dirty="0">
                <a:solidFill>
                  <a:prstClr val="black">
                    <a:lumMod val="50000"/>
                    <a:lumOff val="50000"/>
                  </a:prstClr>
                </a:solidFill>
              </a:rPr>
              <a:t>, 2012)</a:t>
            </a:r>
            <a:endParaRPr lang="en-US" sz="1600" dirty="0">
              <a:solidFill>
                <a:prstClr val="black"/>
              </a:solidFill>
            </a:endParaRPr>
          </a:p>
        </p:txBody>
      </p:sp>
      <p:sp>
        <p:nvSpPr>
          <p:cNvPr id="32" name="Rectangle 31">
            <a:extLst>
              <a:ext uri="{FF2B5EF4-FFF2-40B4-BE49-F238E27FC236}">
                <a16:creationId xmlns:a16="http://schemas.microsoft.com/office/drawing/2014/main" id="{5F3231C5-912C-44F2-8C75-BA61B79A9D37}"/>
              </a:ext>
            </a:extLst>
          </p:cNvPr>
          <p:cNvSpPr/>
          <p:nvPr/>
        </p:nvSpPr>
        <p:spPr>
          <a:xfrm>
            <a:off x="2607546" y="3641434"/>
            <a:ext cx="2763577" cy="338554"/>
          </a:xfrm>
          <a:prstGeom prst="rect">
            <a:avLst/>
          </a:prstGeom>
        </p:spPr>
        <p:txBody>
          <a:bodyPr wrap="none">
            <a:spAutoFit/>
          </a:bodyPr>
          <a:lstStyle/>
          <a:p>
            <a:pPr lvl="0"/>
            <a:r>
              <a:rPr lang="en-US" sz="1600" dirty="0">
                <a:solidFill>
                  <a:prstClr val="black">
                    <a:lumMod val="50000"/>
                    <a:lumOff val="50000"/>
                  </a:prstClr>
                </a:solidFill>
              </a:rPr>
              <a:t>(</a:t>
            </a:r>
            <a:r>
              <a:rPr lang="en-US" sz="1600" dirty="0" err="1">
                <a:solidFill>
                  <a:prstClr val="black">
                    <a:lumMod val="50000"/>
                    <a:lumOff val="50000"/>
                  </a:prstClr>
                </a:solidFill>
              </a:rPr>
              <a:t>Tsochantaridis</a:t>
            </a:r>
            <a:r>
              <a:rPr lang="en-US" sz="1600" dirty="0">
                <a:solidFill>
                  <a:prstClr val="black">
                    <a:lumMod val="50000"/>
                    <a:lumOff val="50000"/>
                  </a:prstClr>
                </a:solidFill>
              </a:rPr>
              <a:t> et. al., 2005)</a:t>
            </a:r>
            <a:endParaRPr lang="en-US" sz="1600" dirty="0">
              <a:solidFill>
                <a:prstClr val="black"/>
              </a:solidFill>
            </a:endParaRPr>
          </a:p>
        </p:txBody>
      </p:sp>
      <p:sp>
        <p:nvSpPr>
          <p:cNvPr id="33" name="Rectangle 32">
            <a:extLst>
              <a:ext uri="{FF2B5EF4-FFF2-40B4-BE49-F238E27FC236}">
                <a16:creationId xmlns:a16="http://schemas.microsoft.com/office/drawing/2014/main" id="{421A97E5-CED8-42B4-8B0D-7FFFC4B5B8D2}"/>
              </a:ext>
            </a:extLst>
          </p:cNvPr>
          <p:cNvSpPr/>
          <p:nvPr/>
        </p:nvSpPr>
        <p:spPr>
          <a:xfrm>
            <a:off x="2610007" y="4944790"/>
            <a:ext cx="1531188" cy="338554"/>
          </a:xfrm>
          <a:prstGeom prst="rect">
            <a:avLst/>
          </a:prstGeom>
        </p:spPr>
        <p:txBody>
          <a:bodyPr wrap="none">
            <a:spAutoFit/>
          </a:bodyPr>
          <a:lstStyle/>
          <a:p>
            <a:pPr lvl="0"/>
            <a:r>
              <a:rPr lang="en-US" sz="1600" dirty="0">
                <a:solidFill>
                  <a:prstClr val="black">
                    <a:lumMod val="50000"/>
                    <a:lumOff val="50000"/>
                  </a:prstClr>
                </a:solidFill>
              </a:rPr>
              <a:t>(our approach)</a:t>
            </a:r>
            <a:endParaRPr lang="en-US" sz="1600" dirty="0">
              <a:solidFill>
                <a:prstClr val="black"/>
              </a:solidFill>
            </a:endParaRPr>
          </a:p>
        </p:txBody>
      </p:sp>
      <p:pic>
        <p:nvPicPr>
          <p:cNvPr id="39" name="Graphic 38" descr="Checkmark">
            <a:extLst>
              <a:ext uri="{FF2B5EF4-FFF2-40B4-BE49-F238E27FC236}">
                <a16:creationId xmlns:a16="http://schemas.microsoft.com/office/drawing/2014/main" id="{66D50B62-236B-4135-8E81-BE3E3EF83E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44942" y="4498621"/>
            <a:ext cx="615447" cy="615447"/>
          </a:xfrm>
          <a:prstGeom prst="rect">
            <a:avLst/>
          </a:prstGeom>
        </p:spPr>
      </p:pic>
      <p:sp>
        <p:nvSpPr>
          <p:cNvPr id="43" name="Rectangle 42">
            <a:extLst>
              <a:ext uri="{FF2B5EF4-FFF2-40B4-BE49-F238E27FC236}">
                <a16:creationId xmlns:a16="http://schemas.microsoft.com/office/drawing/2014/main" id="{9C4D65BE-92C3-4E5D-A20B-45CB5D18FE03}"/>
              </a:ext>
            </a:extLst>
          </p:cNvPr>
          <p:cNvSpPr/>
          <p:nvPr/>
        </p:nvSpPr>
        <p:spPr>
          <a:xfrm>
            <a:off x="7335584" y="1154065"/>
            <a:ext cx="1518364" cy="584775"/>
          </a:xfrm>
          <a:prstGeom prst="rect">
            <a:avLst/>
          </a:prstGeom>
        </p:spPr>
        <p:txBody>
          <a:bodyPr wrap="none">
            <a:spAutoFit/>
          </a:bodyPr>
          <a:lstStyle/>
          <a:p>
            <a:pPr algn="ctr"/>
            <a:r>
              <a:rPr lang="en-US" b="1" dirty="0">
                <a:solidFill>
                  <a:schemeClr val="tx1">
                    <a:lumMod val="75000"/>
                    <a:lumOff val="25000"/>
                  </a:schemeClr>
                </a:solidFill>
              </a:rPr>
              <a:t>Consistent?</a:t>
            </a:r>
          </a:p>
          <a:p>
            <a:pPr algn="ctr"/>
            <a:endParaRPr lang="en-US" sz="1400" dirty="0"/>
          </a:p>
        </p:txBody>
      </p:sp>
      <p:pic>
        <p:nvPicPr>
          <p:cNvPr id="44" name="Graphic 43" descr="Checkmark">
            <a:extLst>
              <a:ext uri="{FF2B5EF4-FFF2-40B4-BE49-F238E27FC236}">
                <a16:creationId xmlns:a16="http://schemas.microsoft.com/office/drawing/2014/main" id="{30923D49-2284-4CF0-96CB-54BD4E5C19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2253" y="4491919"/>
            <a:ext cx="615447" cy="615447"/>
          </a:xfrm>
          <a:prstGeom prst="rect">
            <a:avLst/>
          </a:prstGeom>
        </p:spPr>
      </p:pic>
      <p:pic>
        <p:nvPicPr>
          <p:cNvPr id="45" name="Graphic 44" descr="Close">
            <a:extLst>
              <a:ext uri="{FF2B5EF4-FFF2-40B4-BE49-F238E27FC236}">
                <a16:creationId xmlns:a16="http://schemas.microsoft.com/office/drawing/2014/main" id="{910021B3-749E-44E1-ABC6-12FBE563C4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39449" y="3277223"/>
            <a:ext cx="612648" cy="612648"/>
          </a:xfrm>
          <a:prstGeom prst="rect">
            <a:avLst/>
          </a:prstGeom>
        </p:spPr>
      </p:pic>
      <p:pic>
        <p:nvPicPr>
          <p:cNvPr id="48" name="Graphic 47" descr="Checkmark">
            <a:extLst>
              <a:ext uri="{FF2B5EF4-FFF2-40B4-BE49-F238E27FC236}">
                <a16:creationId xmlns:a16="http://schemas.microsoft.com/office/drawing/2014/main" id="{3608BADB-7312-4935-A24C-06C12756C5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8933" y="3297227"/>
            <a:ext cx="615447" cy="615447"/>
          </a:xfrm>
          <a:prstGeom prst="rect">
            <a:avLst/>
          </a:prstGeom>
        </p:spPr>
      </p:pic>
      <p:sp>
        <p:nvSpPr>
          <p:cNvPr id="3" name="TextBox 2">
            <a:extLst>
              <a:ext uri="{FF2B5EF4-FFF2-40B4-BE49-F238E27FC236}">
                <a16:creationId xmlns:a16="http://schemas.microsoft.com/office/drawing/2014/main" id="{49FFBC27-DAE4-4717-A516-56B2365A4A94}"/>
              </a:ext>
            </a:extLst>
          </p:cNvPr>
          <p:cNvSpPr txBox="1"/>
          <p:nvPr/>
        </p:nvSpPr>
        <p:spPr>
          <a:xfrm>
            <a:off x="9254059" y="1743624"/>
            <a:ext cx="512022" cy="1015663"/>
          </a:xfrm>
          <a:prstGeom prst="rect">
            <a:avLst/>
          </a:prstGeom>
          <a:noFill/>
        </p:spPr>
        <p:txBody>
          <a:bodyPr wrap="square" rtlCol="0">
            <a:spAutoFit/>
          </a:bodyPr>
          <a:lstStyle/>
          <a:p>
            <a:r>
              <a:rPr lang="en-US" sz="6000" dirty="0">
                <a:solidFill>
                  <a:schemeClr val="accent6"/>
                </a:solidFill>
              </a:rPr>
              <a:t>?</a:t>
            </a:r>
          </a:p>
        </p:txBody>
      </p:sp>
      <p:sp>
        <p:nvSpPr>
          <p:cNvPr id="50" name="TextBox 49">
            <a:extLst>
              <a:ext uri="{FF2B5EF4-FFF2-40B4-BE49-F238E27FC236}">
                <a16:creationId xmlns:a16="http://schemas.microsoft.com/office/drawing/2014/main" id="{0009D7F5-BCEA-4210-BE65-91740E07A3E7}"/>
              </a:ext>
            </a:extLst>
          </p:cNvPr>
          <p:cNvSpPr txBox="1"/>
          <p:nvPr/>
        </p:nvSpPr>
        <p:spPr>
          <a:xfrm>
            <a:off x="9137167" y="3053549"/>
            <a:ext cx="960723" cy="830997"/>
          </a:xfrm>
          <a:prstGeom prst="rect">
            <a:avLst/>
          </a:prstGeom>
          <a:noFill/>
        </p:spPr>
        <p:txBody>
          <a:bodyPr wrap="square" rtlCol="0">
            <a:spAutoFit/>
          </a:bodyPr>
          <a:lstStyle/>
          <a:p>
            <a:r>
              <a:rPr lang="en-US" sz="4800" dirty="0">
                <a:solidFill>
                  <a:srgbClr val="CDD569"/>
                </a:solidFill>
                <a:latin typeface="Arial Black" panose="020B0A04020102020204" pitchFamily="34" charset="0"/>
                <a:sym typeface="Symbol" panose="05050102010706020507" pitchFamily="18" charset="2"/>
              </a:rPr>
              <a:t>---</a:t>
            </a:r>
            <a:endParaRPr lang="en-US" sz="4800" dirty="0">
              <a:solidFill>
                <a:srgbClr val="CDD569"/>
              </a:solidFill>
              <a:latin typeface="Arial Black" panose="020B0A04020102020204" pitchFamily="34" charset="0"/>
            </a:endParaRPr>
          </a:p>
        </p:txBody>
      </p:sp>
      <p:sp>
        <p:nvSpPr>
          <p:cNvPr id="4" name="Slide Number Placeholder 3">
            <a:extLst>
              <a:ext uri="{FF2B5EF4-FFF2-40B4-BE49-F238E27FC236}">
                <a16:creationId xmlns:a16="http://schemas.microsoft.com/office/drawing/2014/main" id="{42D9F406-2104-E449-BCD0-985B88DD9046}"/>
              </a:ext>
            </a:extLst>
          </p:cNvPr>
          <p:cNvSpPr>
            <a:spLocks noGrp="1"/>
          </p:cNvSpPr>
          <p:nvPr>
            <p:ph type="sldNum" sz="quarter" idx="12"/>
          </p:nvPr>
        </p:nvSpPr>
        <p:spPr/>
        <p:txBody>
          <a:bodyPr/>
          <a:lstStyle/>
          <a:p>
            <a:fld id="{C0F2A647-71D5-4304-8070-CBC681FF56EE}" type="slidenum">
              <a:rPr lang="en-US" smtClean="0"/>
              <a:t>24</a:t>
            </a:fld>
            <a:endParaRPr lang="en-US" dirty="0"/>
          </a:p>
        </p:txBody>
      </p:sp>
      <p:sp>
        <p:nvSpPr>
          <p:cNvPr id="5" name="Footer Placeholder 4">
            <a:extLst>
              <a:ext uri="{FF2B5EF4-FFF2-40B4-BE49-F238E27FC236}">
                <a16:creationId xmlns:a16="http://schemas.microsoft.com/office/drawing/2014/main" id="{5088919F-CBC6-FC4A-9236-4F261A827010}"/>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General</a:t>
            </a:r>
          </a:p>
        </p:txBody>
      </p:sp>
    </p:spTree>
    <p:extLst>
      <p:ext uri="{BB962C8B-B14F-4D97-AF65-F5344CB8AC3E}">
        <p14:creationId xmlns:p14="http://schemas.microsoft.com/office/powerpoint/2010/main" val="362948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31" grpId="0"/>
      <p:bldP spid="32" grpId="0"/>
      <p:bldP spid="33" grpId="0"/>
      <p:bldP spid="3" grpId="0"/>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9" y="190223"/>
            <a:ext cx="6398289" cy="523220"/>
          </a:xfrm>
          <a:prstGeom prst="rect">
            <a:avLst/>
          </a:prstGeom>
          <a:noFill/>
        </p:spPr>
        <p:txBody>
          <a:bodyPr wrap="square" rtlCol="0">
            <a:spAutoFit/>
          </a:bodyPr>
          <a:lstStyle/>
          <a:p>
            <a:r>
              <a:rPr lang="en-US" altLang="zh-CN" sz="2800" dirty="0">
                <a:solidFill>
                  <a:schemeClr val="accent2"/>
                </a:solidFill>
              </a:rPr>
              <a:t>Outline</a:t>
            </a:r>
            <a:endParaRPr lang="en-US" sz="2800" dirty="0">
              <a:solidFill>
                <a:schemeClr val="accent2"/>
              </a:solidFill>
            </a:endParaRPr>
          </a:p>
        </p:txBody>
      </p:sp>
      <p:sp>
        <p:nvSpPr>
          <p:cNvPr id="40" name="Rectangle 39">
            <a:extLst>
              <a:ext uri="{FF2B5EF4-FFF2-40B4-BE49-F238E27FC236}">
                <a16:creationId xmlns:a16="http://schemas.microsoft.com/office/drawing/2014/main" id="{D3DDAC0F-FDA7-4409-ABD1-A6A2E264650C}"/>
              </a:ext>
            </a:extLst>
          </p:cNvPr>
          <p:cNvSpPr/>
          <p:nvPr/>
        </p:nvSpPr>
        <p:spPr>
          <a:xfrm>
            <a:off x="11380711" y="5443744"/>
            <a:ext cx="184731" cy="369332"/>
          </a:xfrm>
          <a:prstGeom prst="rect">
            <a:avLst/>
          </a:prstGeom>
        </p:spPr>
        <p:txBody>
          <a:bodyPr wrap="none">
            <a:spAutoFit/>
          </a:bodyPr>
          <a:lstStyle/>
          <a:p>
            <a:endParaRPr lang="en-US" u="sng" dirty="0"/>
          </a:p>
        </p:txBody>
      </p:sp>
      <p:sp>
        <p:nvSpPr>
          <p:cNvPr id="2" name="TextBox 1">
            <a:extLst>
              <a:ext uri="{FF2B5EF4-FFF2-40B4-BE49-F238E27FC236}">
                <a16:creationId xmlns:a16="http://schemas.microsoft.com/office/drawing/2014/main" id="{BC660AE0-29B4-8540-9D10-4B770456929C}"/>
              </a:ext>
            </a:extLst>
          </p:cNvPr>
          <p:cNvSpPr txBox="1"/>
          <p:nvPr/>
        </p:nvSpPr>
        <p:spPr>
          <a:xfrm>
            <a:off x="2576320" y="1104095"/>
            <a:ext cx="6034281" cy="4708981"/>
          </a:xfrm>
          <a:prstGeom prst="rect">
            <a:avLst/>
          </a:prstGeom>
          <a:noFill/>
        </p:spPr>
        <p:txBody>
          <a:bodyPr wrap="none" rtlCol="0">
            <a:spAutoFit/>
          </a:bodyPr>
          <a:lstStyle/>
          <a:p>
            <a:r>
              <a:rPr lang="en-US" altLang="zh-CN" sz="2400" dirty="0">
                <a:solidFill>
                  <a:schemeClr val="bg1">
                    <a:lumMod val="65000"/>
                  </a:schemeClr>
                </a:solidFill>
              </a:rPr>
              <a:t>The Hard Learning Problems</a:t>
            </a:r>
          </a:p>
          <a:p>
            <a:endParaRPr lang="en-US" altLang="zh-CN" sz="2400" dirty="0">
              <a:solidFill>
                <a:schemeClr val="tx1">
                  <a:lumMod val="50000"/>
                  <a:lumOff val="50000"/>
                </a:schemeClr>
              </a:solidFill>
            </a:endParaRPr>
          </a:p>
          <a:p>
            <a:r>
              <a:rPr lang="en-US" altLang="zh-CN" sz="2400" dirty="0">
                <a:solidFill>
                  <a:schemeClr val="bg1">
                    <a:lumMod val="65000"/>
                  </a:schemeClr>
                </a:solidFill>
              </a:rPr>
              <a:t>Structure Learning Methods</a:t>
            </a:r>
          </a:p>
          <a:p>
            <a:endParaRPr lang="en-US" altLang="zh-CN" sz="2400" dirty="0">
              <a:solidFill>
                <a:schemeClr val="bg1">
                  <a:lumMod val="65000"/>
                </a:schemeClr>
              </a:solidFill>
            </a:endParaRPr>
          </a:p>
          <a:p>
            <a:r>
              <a:rPr lang="en-US" altLang="zh-CN" sz="2400" dirty="0">
                <a:solidFill>
                  <a:schemeClr val="bg1">
                    <a:lumMod val="65000"/>
                  </a:schemeClr>
                </a:solidFill>
              </a:rPr>
              <a:t>Adversarial</a:t>
            </a:r>
            <a:r>
              <a:rPr lang="zh-CN" altLang="en-US" sz="2400" dirty="0">
                <a:solidFill>
                  <a:schemeClr val="bg1">
                    <a:lumMod val="65000"/>
                  </a:schemeClr>
                </a:solidFill>
              </a:rPr>
              <a:t> </a:t>
            </a:r>
            <a:r>
              <a:rPr lang="en-US" altLang="zh-CN" sz="2400" dirty="0">
                <a:solidFill>
                  <a:schemeClr val="bg1">
                    <a:lumMod val="65000"/>
                  </a:schemeClr>
                </a:solidFill>
              </a:rPr>
              <a:t>Learning</a:t>
            </a:r>
            <a:r>
              <a:rPr lang="zh-CN" altLang="en-US" sz="2400" dirty="0">
                <a:solidFill>
                  <a:schemeClr val="bg1">
                    <a:lumMod val="65000"/>
                  </a:schemeClr>
                </a:solidFill>
              </a:rPr>
              <a:t> </a:t>
            </a:r>
            <a:r>
              <a:rPr lang="en-US" altLang="zh-CN" sz="2400" dirty="0">
                <a:solidFill>
                  <a:schemeClr val="bg1">
                    <a:lumMod val="65000"/>
                  </a:schemeClr>
                </a:solidFill>
              </a:rPr>
              <a:t>–</a:t>
            </a:r>
            <a:r>
              <a:rPr lang="zh-CN" altLang="en-US" sz="2400" dirty="0">
                <a:solidFill>
                  <a:schemeClr val="bg1">
                    <a:lumMod val="65000"/>
                  </a:schemeClr>
                </a:solidFill>
              </a:rPr>
              <a:t> </a:t>
            </a:r>
            <a:r>
              <a:rPr lang="en-US" altLang="zh-CN" sz="2400" dirty="0">
                <a:solidFill>
                  <a:schemeClr val="bg1">
                    <a:lumMod val="65000"/>
                  </a:schemeClr>
                </a:solidFill>
              </a:rPr>
              <a:t>General</a:t>
            </a:r>
          </a:p>
          <a:p>
            <a:endParaRPr lang="en-US" altLang="zh-CN" sz="2400" dirty="0">
              <a:solidFill>
                <a:schemeClr val="bg1">
                  <a:lumMod val="65000"/>
                </a:schemeClr>
              </a:solidFill>
            </a:endParaRPr>
          </a:p>
          <a:p>
            <a:r>
              <a:rPr lang="en-US" altLang="zh-CN" sz="2400" dirty="0">
                <a:solidFill>
                  <a:schemeClr val="tx1">
                    <a:lumMod val="65000"/>
                    <a:lumOff val="35000"/>
                  </a:schemeClr>
                </a:solidFill>
              </a:rPr>
              <a:t>Adversarial</a:t>
            </a:r>
            <a:r>
              <a:rPr lang="zh-CN" altLang="en-US" sz="2400" dirty="0">
                <a:solidFill>
                  <a:schemeClr val="tx1">
                    <a:lumMod val="65000"/>
                    <a:lumOff val="35000"/>
                  </a:schemeClr>
                </a:solidFill>
              </a:rPr>
              <a:t> </a:t>
            </a:r>
            <a:r>
              <a:rPr lang="en-US" altLang="zh-CN" sz="2400" dirty="0">
                <a:solidFill>
                  <a:schemeClr val="tx1">
                    <a:lumMod val="65000"/>
                    <a:lumOff val="35000"/>
                  </a:schemeClr>
                </a:solidFill>
              </a:rPr>
              <a:t>Learning</a:t>
            </a:r>
            <a:r>
              <a:rPr lang="zh-CN" altLang="en-US" sz="2400" dirty="0">
                <a:solidFill>
                  <a:schemeClr val="tx1">
                    <a:lumMod val="65000"/>
                    <a:lumOff val="35000"/>
                  </a:schemeClr>
                </a:solidFill>
              </a:rPr>
              <a:t> </a:t>
            </a:r>
            <a:r>
              <a:rPr lang="en-US" altLang="zh-CN" sz="2400" dirty="0">
                <a:solidFill>
                  <a:schemeClr val="tx1">
                    <a:lumMod val="65000"/>
                    <a:lumOff val="35000"/>
                  </a:schemeClr>
                </a:solidFill>
              </a:rPr>
              <a:t>-</a:t>
            </a:r>
            <a:r>
              <a:rPr lang="zh-CN" altLang="en-US" sz="2400" dirty="0">
                <a:solidFill>
                  <a:schemeClr val="tx1">
                    <a:lumMod val="65000"/>
                    <a:lumOff val="35000"/>
                  </a:schemeClr>
                </a:solidFill>
              </a:rPr>
              <a:t> </a:t>
            </a:r>
            <a:r>
              <a:rPr lang="en-US" altLang="zh-CN" sz="2400" dirty="0">
                <a:solidFill>
                  <a:schemeClr val="tx1">
                    <a:lumMod val="65000"/>
                    <a:lumOff val="35000"/>
                  </a:schemeClr>
                </a:solidFill>
              </a:rPr>
              <a:t>Multiclass</a:t>
            </a:r>
            <a:r>
              <a:rPr lang="zh-CN" altLang="en-US" sz="2400" dirty="0">
                <a:solidFill>
                  <a:schemeClr val="tx1">
                    <a:lumMod val="65000"/>
                    <a:lumOff val="35000"/>
                  </a:schemeClr>
                </a:solidFill>
              </a:rPr>
              <a:t> </a:t>
            </a:r>
            <a:r>
              <a:rPr lang="en-US" altLang="zh-CN" sz="2400" dirty="0">
                <a:solidFill>
                  <a:schemeClr val="tx1">
                    <a:lumMod val="65000"/>
                    <a:lumOff val="35000"/>
                  </a:schemeClr>
                </a:solidFill>
              </a:rPr>
              <a:t>Classification</a:t>
            </a:r>
          </a:p>
          <a:p>
            <a:r>
              <a:rPr lang="zh-CN" altLang="en-US" sz="2400" dirty="0">
                <a:solidFill>
                  <a:schemeClr val="bg1">
                    <a:lumMod val="65000"/>
                  </a:schemeClr>
                </a:solidFill>
              </a:rPr>
              <a:t> </a:t>
            </a:r>
            <a:endParaRPr lang="en-US" altLang="zh-CN" sz="2400" dirty="0">
              <a:solidFill>
                <a:schemeClr val="bg1">
                  <a:lumMod val="65000"/>
                </a:schemeClr>
              </a:solidFill>
            </a:endParaRPr>
          </a:p>
          <a:p>
            <a:r>
              <a:rPr lang="en-US" altLang="zh-CN" sz="2400" dirty="0">
                <a:solidFill>
                  <a:schemeClr val="bg1">
                    <a:lumMod val="65000"/>
                  </a:schemeClr>
                </a:solidFill>
              </a:rPr>
              <a:t>Adversarial</a:t>
            </a:r>
            <a:r>
              <a:rPr lang="zh-CN" altLang="en-US" sz="2400" dirty="0">
                <a:solidFill>
                  <a:schemeClr val="bg1">
                    <a:lumMod val="65000"/>
                  </a:schemeClr>
                </a:solidFill>
              </a:rPr>
              <a:t> </a:t>
            </a:r>
            <a:r>
              <a:rPr lang="en-US" altLang="zh-CN" sz="2400" dirty="0">
                <a:solidFill>
                  <a:schemeClr val="bg1">
                    <a:lumMod val="65000"/>
                  </a:schemeClr>
                </a:solidFill>
              </a:rPr>
              <a:t>Learning</a:t>
            </a:r>
            <a:r>
              <a:rPr lang="zh-CN" altLang="en-US" sz="2400" dirty="0">
                <a:solidFill>
                  <a:schemeClr val="bg1">
                    <a:lumMod val="65000"/>
                  </a:schemeClr>
                </a:solidFill>
              </a:rPr>
              <a:t> </a:t>
            </a:r>
            <a:r>
              <a:rPr lang="en-US" altLang="zh-CN" sz="2400" dirty="0">
                <a:solidFill>
                  <a:schemeClr val="bg1">
                    <a:lumMod val="65000"/>
                  </a:schemeClr>
                </a:solidFill>
              </a:rPr>
              <a:t>–</a:t>
            </a:r>
            <a:r>
              <a:rPr lang="zh-CN" altLang="en-US" sz="2400" dirty="0">
                <a:solidFill>
                  <a:schemeClr val="bg1">
                    <a:lumMod val="65000"/>
                  </a:schemeClr>
                </a:solidFill>
              </a:rPr>
              <a:t> </a:t>
            </a:r>
            <a:r>
              <a:rPr lang="en-US" altLang="zh-CN" sz="2400" dirty="0">
                <a:solidFill>
                  <a:schemeClr val="bg1">
                    <a:lumMod val="65000"/>
                  </a:schemeClr>
                </a:solidFill>
              </a:rPr>
              <a:t>3</a:t>
            </a:r>
            <a:r>
              <a:rPr lang="zh-CN" altLang="en-US" sz="2400" dirty="0">
                <a:solidFill>
                  <a:schemeClr val="bg1">
                    <a:lumMod val="65000"/>
                  </a:schemeClr>
                </a:solidFill>
              </a:rPr>
              <a:t> </a:t>
            </a:r>
            <a:r>
              <a:rPr lang="en-US" altLang="zh-CN" sz="2400" dirty="0">
                <a:solidFill>
                  <a:schemeClr val="bg1">
                    <a:lumMod val="65000"/>
                  </a:schemeClr>
                </a:solidFill>
              </a:rPr>
              <a:t>Dimensional</a:t>
            </a:r>
            <a:r>
              <a:rPr lang="zh-CN" altLang="en-US" sz="2400" dirty="0">
                <a:solidFill>
                  <a:schemeClr val="bg1">
                    <a:lumMod val="65000"/>
                  </a:schemeClr>
                </a:solidFill>
              </a:rPr>
              <a:t> </a:t>
            </a:r>
            <a:r>
              <a:rPr lang="en-US" altLang="zh-CN" sz="2400" dirty="0">
                <a:solidFill>
                  <a:schemeClr val="bg1">
                    <a:lumMod val="65000"/>
                  </a:schemeClr>
                </a:solidFill>
              </a:rPr>
              <a:t>Matching</a:t>
            </a:r>
          </a:p>
          <a:p>
            <a:endParaRPr lang="en-US" altLang="zh-CN" sz="2400" dirty="0">
              <a:solidFill>
                <a:schemeClr val="bg1">
                  <a:lumMod val="65000"/>
                </a:schemeClr>
              </a:solidFill>
            </a:endParaRPr>
          </a:p>
          <a:p>
            <a:r>
              <a:rPr lang="en-US" altLang="zh-CN" sz="2400" dirty="0">
                <a:solidFill>
                  <a:schemeClr val="bg1">
                    <a:lumMod val="65000"/>
                  </a:schemeClr>
                </a:solidFill>
              </a:rPr>
              <a:t>Conclusion</a:t>
            </a:r>
            <a:r>
              <a:rPr lang="zh-CN" altLang="en-US" sz="2400" dirty="0">
                <a:solidFill>
                  <a:schemeClr val="bg1">
                    <a:lumMod val="65000"/>
                  </a:schemeClr>
                </a:solidFill>
              </a:rPr>
              <a:t> </a:t>
            </a:r>
            <a:r>
              <a:rPr lang="en-US" altLang="zh-CN" sz="2400" dirty="0">
                <a:solidFill>
                  <a:schemeClr val="bg1">
                    <a:lumMod val="65000"/>
                  </a:schemeClr>
                </a:solidFill>
              </a:rPr>
              <a:t>and</a:t>
            </a:r>
            <a:r>
              <a:rPr lang="zh-CN" altLang="en-US" sz="2400" dirty="0">
                <a:solidFill>
                  <a:schemeClr val="bg1">
                    <a:lumMod val="65000"/>
                  </a:schemeClr>
                </a:solidFill>
              </a:rPr>
              <a:t> </a:t>
            </a:r>
            <a:r>
              <a:rPr lang="en-US" altLang="zh-CN" sz="2400" dirty="0">
                <a:solidFill>
                  <a:schemeClr val="bg1">
                    <a:lumMod val="65000"/>
                  </a:schemeClr>
                </a:solidFill>
              </a:rPr>
              <a:t>Future</a:t>
            </a:r>
            <a:r>
              <a:rPr lang="zh-CN" altLang="en-US" sz="2400" dirty="0">
                <a:solidFill>
                  <a:schemeClr val="bg1">
                    <a:lumMod val="65000"/>
                  </a:schemeClr>
                </a:solidFill>
              </a:rPr>
              <a:t> </a:t>
            </a:r>
            <a:r>
              <a:rPr lang="en-US" altLang="zh-CN" sz="2400" dirty="0">
                <a:solidFill>
                  <a:schemeClr val="bg1">
                    <a:lumMod val="65000"/>
                  </a:schemeClr>
                </a:solidFill>
              </a:rPr>
              <a:t>Works</a:t>
            </a:r>
          </a:p>
          <a:p>
            <a:endParaRPr lang="en-US" altLang="zh-CN" dirty="0"/>
          </a:p>
          <a:p>
            <a:endParaRPr lang="en-US" dirty="0"/>
          </a:p>
        </p:txBody>
      </p:sp>
      <p:sp>
        <p:nvSpPr>
          <p:cNvPr id="3" name="Slide Number Placeholder 2">
            <a:extLst>
              <a:ext uri="{FF2B5EF4-FFF2-40B4-BE49-F238E27FC236}">
                <a16:creationId xmlns:a16="http://schemas.microsoft.com/office/drawing/2014/main" id="{6AD3EBE9-2059-AF40-9738-29CC0F2CB131}"/>
              </a:ext>
            </a:extLst>
          </p:cNvPr>
          <p:cNvSpPr>
            <a:spLocks noGrp="1"/>
          </p:cNvSpPr>
          <p:nvPr>
            <p:ph type="sldNum" sz="quarter" idx="12"/>
          </p:nvPr>
        </p:nvSpPr>
        <p:spPr/>
        <p:txBody>
          <a:bodyPr/>
          <a:lstStyle/>
          <a:p>
            <a:fld id="{C0F2A647-71D5-4304-8070-CBC681FF56EE}" type="slidenum">
              <a:rPr lang="en-US" smtClean="0"/>
              <a:t>25</a:t>
            </a:fld>
            <a:endParaRPr lang="en-US" dirty="0"/>
          </a:p>
        </p:txBody>
      </p:sp>
      <p:sp>
        <p:nvSpPr>
          <p:cNvPr id="5" name="Footer Placeholder 4">
            <a:extLst>
              <a:ext uri="{FF2B5EF4-FFF2-40B4-BE49-F238E27FC236}">
                <a16:creationId xmlns:a16="http://schemas.microsoft.com/office/drawing/2014/main" id="{8121715F-850D-E645-AB4B-25AC81DA9D8B}"/>
              </a:ext>
            </a:extLst>
          </p:cNvPr>
          <p:cNvSpPr>
            <a:spLocks noGrp="1"/>
          </p:cNvSpPr>
          <p:nvPr>
            <p:ph type="ftr" sz="quarter" idx="11"/>
          </p:nvPr>
        </p:nvSpPr>
        <p:spPr/>
        <p:txBody>
          <a:bodyPr/>
          <a:lstStyle/>
          <a:p>
            <a:r>
              <a:rPr lang="en-US" dirty="0"/>
              <a:t>Outline</a:t>
            </a:r>
          </a:p>
        </p:txBody>
      </p:sp>
    </p:spTree>
    <p:extLst>
      <p:ext uri="{BB962C8B-B14F-4D97-AF65-F5344CB8AC3E}">
        <p14:creationId xmlns:p14="http://schemas.microsoft.com/office/powerpoint/2010/main" val="3339686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77C0583-FAAA-5042-8E32-79199A3FFA54}"/>
              </a:ext>
            </a:extLst>
          </p:cNvPr>
          <p:cNvSpPr/>
          <p:nvPr/>
        </p:nvSpPr>
        <p:spPr>
          <a:xfrm>
            <a:off x="3911599" y="3732817"/>
            <a:ext cx="4397861" cy="71634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hape&#10;&#10;Description automatically generated with medium confidence">
            <a:extLst>
              <a:ext uri="{FF2B5EF4-FFF2-40B4-BE49-F238E27FC236}">
                <a16:creationId xmlns:a16="http://schemas.microsoft.com/office/drawing/2014/main" id="{5D95C9C0-5D83-4C05-BAF9-F80953270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033" y="2274985"/>
            <a:ext cx="5651885" cy="2148759"/>
          </a:xfrm>
          <a:prstGeom prst="rect">
            <a:avLst/>
          </a:prstGeom>
        </p:spPr>
      </p:pic>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sz="2800" dirty="0">
                <a:solidFill>
                  <a:schemeClr val="accent2"/>
                </a:solidFill>
              </a:rPr>
              <a:t>Adversarial</a:t>
            </a:r>
            <a:r>
              <a:rPr lang="zh-CN" altLang="en-US" sz="2800" dirty="0">
                <a:solidFill>
                  <a:schemeClr val="accent2"/>
                </a:solidFill>
              </a:rPr>
              <a:t> </a:t>
            </a:r>
            <a:r>
              <a:rPr lang="en-US" altLang="zh-CN" sz="2800" dirty="0">
                <a:solidFill>
                  <a:schemeClr val="accent2"/>
                </a:solidFill>
              </a:rPr>
              <a:t>Multiway</a:t>
            </a:r>
            <a:r>
              <a:rPr lang="zh-CN" altLang="en-US" sz="2800" dirty="0">
                <a:solidFill>
                  <a:schemeClr val="accent2"/>
                </a:solidFill>
              </a:rPr>
              <a:t> </a:t>
            </a:r>
            <a:r>
              <a:rPr lang="en-US" altLang="zh-CN" sz="2800" dirty="0">
                <a:solidFill>
                  <a:schemeClr val="accent2"/>
                </a:solidFill>
              </a:rPr>
              <a:t>Cut</a:t>
            </a:r>
            <a:endParaRPr lang="en-US" sz="20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22" name="Rectangle 21">
            <a:extLst>
              <a:ext uri="{FF2B5EF4-FFF2-40B4-BE49-F238E27FC236}">
                <a16:creationId xmlns:a16="http://schemas.microsoft.com/office/drawing/2014/main" id="{C01FCFA1-3945-46DD-ACD1-474B26D1C727}"/>
              </a:ext>
            </a:extLst>
          </p:cNvPr>
          <p:cNvSpPr/>
          <p:nvPr/>
        </p:nvSpPr>
        <p:spPr>
          <a:xfrm>
            <a:off x="2437553" y="1172380"/>
            <a:ext cx="6617404" cy="400110"/>
          </a:xfrm>
          <a:prstGeom prst="rect">
            <a:avLst/>
          </a:prstGeom>
        </p:spPr>
        <p:txBody>
          <a:bodyPr wrap="square">
            <a:spAutoFit/>
          </a:bodyPr>
          <a:lstStyle/>
          <a:p>
            <a:r>
              <a:rPr lang="en-US" sz="2000" dirty="0">
                <a:solidFill>
                  <a:srgbClr val="0F6FC6"/>
                </a:solidFill>
              </a:rPr>
              <a:t>Dual Formulation of the Adversarial </a:t>
            </a:r>
            <a:r>
              <a:rPr lang="en-US" altLang="zh-CN" sz="2000" dirty="0">
                <a:solidFill>
                  <a:srgbClr val="0F6FC6"/>
                </a:solidFill>
              </a:rPr>
              <a:t>Multiway</a:t>
            </a:r>
            <a:r>
              <a:rPr lang="zh-CN" altLang="en-US" sz="2000" dirty="0">
                <a:solidFill>
                  <a:srgbClr val="0F6FC6"/>
                </a:solidFill>
              </a:rPr>
              <a:t> </a:t>
            </a:r>
            <a:r>
              <a:rPr lang="en-US" altLang="zh-CN" sz="2000" dirty="0">
                <a:solidFill>
                  <a:srgbClr val="0F6FC6"/>
                </a:solidFill>
              </a:rPr>
              <a:t>Cut</a:t>
            </a:r>
          </a:p>
        </p:txBody>
      </p:sp>
      <p:sp>
        <p:nvSpPr>
          <p:cNvPr id="8" name="Slide Number Placeholder 7">
            <a:extLst>
              <a:ext uri="{FF2B5EF4-FFF2-40B4-BE49-F238E27FC236}">
                <a16:creationId xmlns:a16="http://schemas.microsoft.com/office/drawing/2014/main" id="{AE9BB168-86A8-554D-84D7-4F6FA1ED2E6B}"/>
              </a:ext>
            </a:extLst>
          </p:cNvPr>
          <p:cNvSpPr>
            <a:spLocks noGrp="1"/>
          </p:cNvSpPr>
          <p:nvPr>
            <p:ph type="sldNum" sz="quarter" idx="12"/>
          </p:nvPr>
        </p:nvSpPr>
        <p:spPr/>
        <p:txBody>
          <a:bodyPr/>
          <a:lstStyle/>
          <a:p>
            <a:fld id="{C0F2A647-71D5-4304-8070-CBC681FF56EE}" type="slidenum">
              <a:rPr lang="en-US" smtClean="0"/>
              <a:t>26</a:t>
            </a:fld>
            <a:endParaRPr lang="en-US" dirty="0"/>
          </a:p>
        </p:txBody>
      </p:sp>
      <p:pic>
        <p:nvPicPr>
          <p:cNvPr id="13" name="Picture 12">
            <a:extLst>
              <a:ext uri="{FF2B5EF4-FFF2-40B4-BE49-F238E27FC236}">
                <a16:creationId xmlns:a16="http://schemas.microsoft.com/office/drawing/2014/main" id="{1C674483-0DA2-C844-9F23-D397BD159B15}"/>
              </a:ext>
            </a:extLst>
          </p:cNvPr>
          <p:cNvPicPr>
            <a:picLocks noChangeAspect="1"/>
          </p:cNvPicPr>
          <p:nvPr/>
        </p:nvPicPr>
        <p:blipFill>
          <a:blip r:embed="rId4">
            <a:duotone>
              <a:schemeClr val="accent3">
                <a:shade val="45000"/>
                <a:satMod val="135000"/>
              </a:schemeClr>
              <a:prstClr val="white"/>
            </a:duotone>
          </a:blip>
          <a:stretch>
            <a:fillRect/>
          </a:stretch>
        </p:blipFill>
        <p:spPr>
          <a:xfrm>
            <a:off x="4639819" y="1631554"/>
            <a:ext cx="3295289" cy="630284"/>
          </a:xfrm>
          <a:prstGeom prst="rect">
            <a:avLst/>
          </a:prstGeom>
          <a:ln>
            <a:noFill/>
          </a:ln>
        </p:spPr>
      </p:pic>
      <p:sp>
        <p:nvSpPr>
          <p:cNvPr id="19" name="TextBox 18">
            <a:extLst>
              <a:ext uri="{FF2B5EF4-FFF2-40B4-BE49-F238E27FC236}">
                <a16:creationId xmlns:a16="http://schemas.microsoft.com/office/drawing/2014/main" id="{C423B976-6CD3-6F4B-8D0E-A3AB477FF258}"/>
              </a:ext>
            </a:extLst>
          </p:cNvPr>
          <p:cNvSpPr txBox="1"/>
          <p:nvPr/>
        </p:nvSpPr>
        <p:spPr>
          <a:xfrm>
            <a:off x="3036959" y="1714909"/>
            <a:ext cx="1603324" cy="369332"/>
          </a:xfrm>
          <a:prstGeom prst="rect">
            <a:avLst/>
          </a:prstGeom>
          <a:noFill/>
        </p:spPr>
        <p:txBody>
          <a:bodyPr wrap="none" rtlCol="0">
            <a:spAutoFit/>
          </a:bodyPr>
          <a:lstStyle/>
          <a:p>
            <a:r>
              <a:rPr lang="en-US" altLang="zh-CN" dirty="0">
                <a:solidFill>
                  <a:srgbClr val="00B050"/>
                </a:solidFill>
              </a:rPr>
              <a:t>Hamming</a:t>
            </a:r>
            <a:r>
              <a:rPr lang="zh-CN" altLang="en-US" dirty="0">
                <a:solidFill>
                  <a:srgbClr val="00B050"/>
                </a:solidFill>
              </a:rPr>
              <a:t> </a:t>
            </a:r>
            <a:r>
              <a:rPr lang="en-US" altLang="zh-CN" dirty="0">
                <a:solidFill>
                  <a:srgbClr val="00B050"/>
                </a:solidFill>
              </a:rPr>
              <a:t>Loss:</a:t>
            </a:r>
            <a:endParaRPr lang="en-US" dirty="0">
              <a:solidFill>
                <a:srgbClr val="00B050"/>
              </a:solidFill>
            </a:endParaRPr>
          </a:p>
        </p:txBody>
      </p:sp>
      <p:cxnSp>
        <p:nvCxnSpPr>
          <p:cNvPr id="21" name="Straight Arrow Connector 20">
            <a:extLst>
              <a:ext uri="{FF2B5EF4-FFF2-40B4-BE49-F238E27FC236}">
                <a16:creationId xmlns:a16="http://schemas.microsoft.com/office/drawing/2014/main" id="{3690A9D4-1393-614F-B128-E949CCE366E0}"/>
              </a:ext>
            </a:extLst>
          </p:cNvPr>
          <p:cNvCxnSpPr>
            <a:cxnSpLocks/>
            <a:stCxn id="26" idx="0"/>
          </p:cNvCxnSpPr>
          <p:nvPr/>
        </p:nvCxnSpPr>
        <p:spPr>
          <a:xfrm flipH="1" flipV="1">
            <a:off x="7628681" y="2101121"/>
            <a:ext cx="680780" cy="241130"/>
          </a:xfrm>
          <a:prstGeom prst="straightConnector1">
            <a:avLst/>
          </a:prstGeom>
          <a:ln w="25400">
            <a:solidFill>
              <a:srgbClr val="00B050"/>
            </a:solidFill>
            <a:tailEnd type="none" w="med" len="lg"/>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BC98123-9F70-0A4D-9D5E-037B8B4C0A57}"/>
              </a:ext>
            </a:extLst>
          </p:cNvPr>
          <p:cNvSpPr/>
          <p:nvPr/>
        </p:nvSpPr>
        <p:spPr>
          <a:xfrm>
            <a:off x="7628681" y="2342251"/>
            <a:ext cx="1361560" cy="539484"/>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DEFC1AD5-10F3-A24D-837F-E583477FEF0E}"/>
              </a:ext>
            </a:extLst>
          </p:cNvPr>
          <p:cNvCxnSpPr>
            <a:cxnSpLocks/>
          </p:cNvCxnSpPr>
          <p:nvPr/>
        </p:nvCxnSpPr>
        <p:spPr>
          <a:xfrm>
            <a:off x="6681304" y="4313035"/>
            <a:ext cx="251792" cy="505454"/>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CE0EAE-6E88-8F44-9B90-8080E2D595A9}"/>
              </a:ext>
            </a:extLst>
          </p:cNvPr>
          <p:cNvSpPr txBox="1"/>
          <p:nvPr/>
        </p:nvSpPr>
        <p:spPr>
          <a:xfrm>
            <a:off x="5814944" y="4817032"/>
            <a:ext cx="3162597" cy="369332"/>
          </a:xfrm>
          <a:prstGeom prst="rect">
            <a:avLst/>
          </a:prstGeom>
          <a:noFill/>
        </p:spPr>
        <p:txBody>
          <a:bodyPr wrap="none" rtlCol="0">
            <a:spAutoFit/>
          </a:bodyPr>
          <a:lstStyle/>
          <a:p>
            <a:r>
              <a:rPr lang="en-US" altLang="zh-CN" dirty="0">
                <a:solidFill>
                  <a:srgbClr val="FF0000"/>
                </a:solidFill>
              </a:rPr>
              <a:t>Pairwise</a:t>
            </a:r>
            <a:r>
              <a:rPr lang="zh-CN" altLang="en-US" dirty="0">
                <a:solidFill>
                  <a:srgbClr val="FF0000"/>
                </a:solidFill>
              </a:rPr>
              <a:t> </a:t>
            </a:r>
            <a:r>
              <a:rPr lang="en-US" altLang="zh-CN" dirty="0">
                <a:solidFill>
                  <a:srgbClr val="FF0000"/>
                </a:solidFill>
              </a:rPr>
              <a:t>feature</a:t>
            </a:r>
            <a:r>
              <a:rPr lang="zh-CN" altLang="en-US" dirty="0">
                <a:solidFill>
                  <a:srgbClr val="FF0000"/>
                </a:solidFill>
              </a:rPr>
              <a:t> </a:t>
            </a:r>
            <a:r>
              <a:rPr lang="en-US" altLang="zh-CN" dirty="0">
                <a:solidFill>
                  <a:srgbClr val="FF0000"/>
                </a:solidFill>
              </a:rPr>
              <a:t>and</a:t>
            </a:r>
            <a:r>
              <a:rPr lang="zh-CN" altLang="en-US" dirty="0">
                <a:solidFill>
                  <a:srgbClr val="FF0000"/>
                </a:solidFill>
              </a:rPr>
              <a:t> </a:t>
            </a:r>
            <a:r>
              <a:rPr lang="en-US" altLang="zh-CN" dirty="0" err="1">
                <a:solidFill>
                  <a:srgbClr val="FF0000"/>
                </a:solidFill>
              </a:rPr>
              <a:t>Lagrangian</a:t>
            </a:r>
            <a:endParaRPr lang="en-US" dirty="0">
              <a:solidFill>
                <a:srgbClr val="FF0000"/>
              </a:solidFill>
            </a:endParaRPr>
          </a:p>
        </p:txBody>
      </p:sp>
      <p:pic>
        <p:nvPicPr>
          <p:cNvPr id="3" name="Picture 2" descr="Shape&#10;&#10;Description automatically generated with medium confidence">
            <a:extLst>
              <a:ext uri="{FF2B5EF4-FFF2-40B4-BE49-F238E27FC236}">
                <a16:creationId xmlns:a16="http://schemas.microsoft.com/office/drawing/2014/main" id="{11C6E6C4-28C6-451B-B8CB-81E3D205F7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3228" y="2345139"/>
            <a:ext cx="7147943" cy="1391635"/>
          </a:xfrm>
          <a:prstGeom prst="rect">
            <a:avLst/>
          </a:prstGeom>
        </p:spPr>
      </p:pic>
      <p:sp>
        <p:nvSpPr>
          <p:cNvPr id="23" name="Rectangle 22">
            <a:extLst>
              <a:ext uri="{FF2B5EF4-FFF2-40B4-BE49-F238E27FC236}">
                <a16:creationId xmlns:a16="http://schemas.microsoft.com/office/drawing/2014/main" id="{00BF7783-7CAF-405A-A32A-6DC844E7C001}"/>
              </a:ext>
            </a:extLst>
          </p:cNvPr>
          <p:cNvSpPr/>
          <p:nvPr/>
        </p:nvSpPr>
        <p:spPr>
          <a:xfrm>
            <a:off x="2437553" y="1162568"/>
            <a:ext cx="6617404" cy="400110"/>
          </a:xfrm>
          <a:prstGeom prst="rect">
            <a:avLst/>
          </a:prstGeom>
        </p:spPr>
        <p:txBody>
          <a:bodyPr wrap="square">
            <a:spAutoFit/>
          </a:bodyPr>
          <a:lstStyle/>
          <a:p>
            <a:r>
              <a:rPr lang="en-US" sz="2000" dirty="0">
                <a:solidFill>
                  <a:srgbClr val="0F6FC6"/>
                </a:solidFill>
              </a:rPr>
              <a:t>Object Function of the Adversarial </a:t>
            </a:r>
            <a:r>
              <a:rPr lang="en-US" altLang="zh-CN" sz="2000" dirty="0">
                <a:solidFill>
                  <a:srgbClr val="0F6FC6"/>
                </a:solidFill>
              </a:rPr>
              <a:t>Multiway</a:t>
            </a:r>
            <a:r>
              <a:rPr lang="zh-CN" altLang="en-US" sz="2000" dirty="0">
                <a:solidFill>
                  <a:srgbClr val="0F6FC6"/>
                </a:solidFill>
              </a:rPr>
              <a:t> </a:t>
            </a:r>
            <a:r>
              <a:rPr lang="en-US" altLang="zh-CN" sz="2000" dirty="0">
                <a:solidFill>
                  <a:srgbClr val="0F6FC6"/>
                </a:solidFill>
              </a:rPr>
              <a:t>Cut</a:t>
            </a:r>
          </a:p>
        </p:txBody>
      </p:sp>
      <p:sp>
        <p:nvSpPr>
          <p:cNvPr id="2" name="Footer Placeholder 1">
            <a:extLst>
              <a:ext uri="{FF2B5EF4-FFF2-40B4-BE49-F238E27FC236}">
                <a16:creationId xmlns:a16="http://schemas.microsoft.com/office/drawing/2014/main" id="{353A6F70-04A0-1643-9C7E-27E08116DED6}"/>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Multiclass</a:t>
            </a:r>
            <a:r>
              <a:rPr lang="zh-CN" altLang="en-US" dirty="0"/>
              <a:t> </a:t>
            </a:r>
            <a:r>
              <a:rPr lang="en-US" altLang="zh-CN" dirty="0"/>
              <a:t>Classification</a:t>
            </a:r>
          </a:p>
        </p:txBody>
      </p:sp>
    </p:spTree>
    <p:extLst>
      <p:ext uri="{BB962C8B-B14F-4D97-AF65-F5344CB8AC3E}">
        <p14:creationId xmlns:p14="http://schemas.microsoft.com/office/powerpoint/2010/main" val="119500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2" grpId="0"/>
      <p:bldP spid="19" grpId="0"/>
      <p:bldP spid="26" grpId="0" animBg="1"/>
      <p:bldP spid="34"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sz="2800" dirty="0">
                <a:solidFill>
                  <a:schemeClr val="accent2"/>
                </a:solidFill>
              </a:rPr>
              <a:t>Adversarial</a:t>
            </a:r>
            <a:r>
              <a:rPr lang="zh-CN" altLang="en-US" sz="2800" dirty="0">
                <a:solidFill>
                  <a:schemeClr val="accent2"/>
                </a:solidFill>
              </a:rPr>
              <a:t> </a:t>
            </a:r>
            <a:r>
              <a:rPr lang="en-US" altLang="zh-CN" sz="2800" dirty="0">
                <a:solidFill>
                  <a:schemeClr val="accent2"/>
                </a:solidFill>
              </a:rPr>
              <a:t>Multiway</a:t>
            </a:r>
            <a:r>
              <a:rPr lang="zh-CN" altLang="en-US" sz="2800" dirty="0">
                <a:solidFill>
                  <a:schemeClr val="accent2"/>
                </a:solidFill>
              </a:rPr>
              <a:t> </a:t>
            </a:r>
            <a:r>
              <a:rPr lang="en-US" altLang="zh-CN" sz="2800" dirty="0">
                <a:solidFill>
                  <a:schemeClr val="accent2"/>
                </a:solidFill>
              </a:rPr>
              <a:t>Cut</a:t>
            </a:r>
            <a:endParaRPr lang="en-US" sz="20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22" name="Rectangle 21">
            <a:extLst>
              <a:ext uri="{FF2B5EF4-FFF2-40B4-BE49-F238E27FC236}">
                <a16:creationId xmlns:a16="http://schemas.microsoft.com/office/drawing/2014/main" id="{C01FCFA1-3945-46DD-ACD1-474B26D1C727}"/>
              </a:ext>
            </a:extLst>
          </p:cNvPr>
          <p:cNvSpPr/>
          <p:nvPr/>
        </p:nvSpPr>
        <p:spPr>
          <a:xfrm>
            <a:off x="2437554" y="1021421"/>
            <a:ext cx="6617404" cy="400110"/>
          </a:xfrm>
          <a:prstGeom prst="rect">
            <a:avLst/>
          </a:prstGeom>
        </p:spPr>
        <p:txBody>
          <a:bodyPr wrap="square">
            <a:spAutoFit/>
          </a:bodyPr>
          <a:lstStyle/>
          <a:p>
            <a:r>
              <a:rPr lang="en-US" altLang="zh-CN" sz="2000" dirty="0">
                <a:solidFill>
                  <a:srgbClr val="0F6FC6"/>
                </a:solidFill>
              </a:rPr>
              <a:t>Game</a:t>
            </a:r>
            <a:r>
              <a:rPr lang="zh-CN" altLang="en-US" sz="2000" dirty="0">
                <a:solidFill>
                  <a:srgbClr val="0F6FC6"/>
                </a:solidFill>
              </a:rPr>
              <a:t> </a:t>
            </a:r>
            <a:r>
              <a:rPr lang="en-US" altLang="zh-CN" sz="2000" dirty="0" err="1">
                <a:solidFill>
                  <a:srgbClr val="0F6FC6"/>
                </a:solidFill>
              </a:rPr>
              <a:t>marix</a:t>
            </a:r>
            <a:r>
              <a:rPr lang="zh-CN" altLang="en-US" sz="2000" dirty="0">
                <a:solidFill>
                  <a:srgbClr val="0F6FC6"/>
                </a:solidFill>
              </a:rPr>
              <a:t> </a:t>
            </a:r>
            <a:r>
              <a:rPr lang="en-US" altLang="zh-CN" sz="2000" dirty="0">
                <a:solidFill>
                  <a:srgbClr val="0F6FC6"/>
                </a:solidFill>
              </a:rPr>
              <a:t>for</a:t>
            </a:r>
            <a:r>
              <a:rPr lang="zh-CN" altLang="en-US" sz="2000" dirty="0">
                <a:solidFill>
                  <a:srgbClr val="0F6FC6"/>
                </a:solidFill>
              </a:rPr>
              <a:t> </a:t>
            </a:r>
            <a:r>
              <a:rPr lang="en-US" altLang="zh-CN" sz="2000" dirty="0">
                <a:solidFill>
                  <a:srgbClr val="0F6FC6"/>
                </a:solidFill>
              </a:rPr>
              <a:t>Adversarial</a:t>
            </a:r>
            <a:r>
              <a:rPr lang="zh-CN" altLang="en-US" sz="2000" dirty="0">
                <a:solidFill>
                  <a:srgbClr val="0F6FC6"/>
                </a:solidFill>
              </a:rPr>
              <a:t> </a:t>
            </a:r>
            <a:r>
              <a:rPr lang="en-US" altLang="zh-CN" sz="2000" dirty="0">
                <a:solidFill>
                  <a:srgbClr val="0F6FC6"/>
                </a:solidFill>
              </a:rPr>
              <a:t>Multi-way</a:t>
            </a:r>
            <a:r>
              <a:rPr lang="zh-CN" altLang="en-US" sz="2000" dirty="0">
                <a:solidFill>
                  <a:srgbClr val="0F6FC6"/>
                </a:solidFill>
              </a:rPr>
              <a:t> </a:t>
            </a:r>
            <a:r>
              <a:rPr lang="en-US" altLang="zh-CN" sz="2000" dirty="0">
                <a:solidFill>
                  <a:srgbClr val="0F6FC6"/>
                </a:solidFill>
              </a:rPr>
              <a:t>Cut</a:t>
            </a:r>
          </a:p>
        </p:txBody>
      </p:sp>
      <p:sp>
        <p:nvSpPr>
          <p:cNvPr id="8" name="Slide Number Placeholder 7">
            <a:extLst>
              <a:ext uri="{FF2B5EF4-FFF2-40B4-BE49-F238E27FC236}">
                <a16:creationId xmlns:a16="http://schemas.microsoft.com/office/drawing/2014/main" id="{AE9BB168-86A8-554D-84D7-4F6FA1ED2E6B}"/>
              </a:ext>
            </a:extLst>
          </p:cNvPr>
          <p:cNvSpPr>
            <a:spLocks noGrp="1"/>
          </p:cNvSpPr>
          <p:nvPr>
            <p:ph type="sldNum" sz="quarter" idx="12"/>
          </p:nvPr>
        </p:nvSpPr>
        <p:spPr/>
        <p:txBody>
          <a:bodyPr/>
          <a:lstStyle/>
          <a:p>
            <a:fld id="{C0F2A647-71D5-4304-8070-CBC681FF56EE}" type="slidenum">
              <a:rPr lang="en-US" smtClean="0"/>
              <a:t>27</a:t>
            </a:fld>
            <a:endParaRPr lang="en-US" dirty="0"/>
          </a:p>
        </p:txBody>
      </p:sp>
      <p:pic>
        <p:nvPicPr>
          <p:cNvPr id="2" name="Picture 1">
            <a:extLst>
              <a:ext uri="{FF2B5EF4-FFF2-40B4-BE49-F238E27FC236}">
                <a16:creationId xmlns:a16="http://schemas.microsoft.com/office/drawing/2014/main" id="{BF80CB3E-2A53-F64E-9843-64757112D264}"/>
              </a:ext>
            </a:extLst>
          </p:cNvPr>
          <p:cNvPicPr>
            <a:picLocks noChangeAspect="1"/>
          </p:cNvPicPr>
          <p:nvPr/>
        </p:nvPicPr>
        <p:blipFill>
          <a:blip r:embed="rId3"/>
          <a:stretch>
            <a:fillRect/>
          </a:stretch>
        </p:blipFill>
        <p:spPr>
          <a:xfrm>
            <a:off x="2939308" y="1647760"/>
            <a:ext cx="7157192" cy="2468693"/>
          </a:xfrm>
          <a:prstGeom prst="rect">
            <a:avLst/>
          </a:prstGeom>
        </p:spPr>
      </p:pic>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F254F3B9-D1FD-3E47-B5F1-C2AE271DCCC9}"/>
                  </a:ext>
                </a:extLst>
              </p:cNvPr>
              <p:cNvSpPr/>
              <p:nvPr/>
            </p:nvSpPr>
            <p:spPr>
              <a:xfrm>
                <a:off x="2437554" y="4645901"/>
                <a:ext cx="2691037" cy="461665"/>
              </a:xfrm>
              <a:prstGeom prst="rect">
                <a:avLst/>
              </a:prstGeom>
            </p:spPr>
            <p:txBody>
              <a:bodyPr wrap="square">
                <a:spAutoFit/>
              </a:bodyPr>
              <a:lstStyle/>
              <a:p>
                <a:r>
                  <a:rPr lang="en-US" altLang="zh-CN" sz="2400" dirty="0">
                    <a:solidFill>
                      <a:srgbClr val="00B050"/>
                    </a:solidFill>
                  </a:rPr>
                  <a:t>The</a:t>
                </a:r>
                <a:r>
                  <a:rPr lang="zh-CN" altLang="en-US" sz="2400" dirty="0">
                    <a:solidFill>
                      <a:srgbClr val="00B050"/>
                    </a:solidFill>
                  </a:rPr>
                  <a:t> </a:t>
                </a:r>
                <a:r>
                  <a:rPr lang="en-US" altLang="zh-CN" sz="2400" dirty="0">
                    <a:solidFill>
                      <a:srgbClr val="00B050"/>
                    </a:solidFill>
                  </a:rPr>
                  <a:t>game</a:t>
                </a:r>
                <a:r>
                  <a:rPr lang="zh-CN" altLang="en-US" sz="2400" dirty="0">
                    <a:solidFill>
                      <a:srgbClr val="00B050"/>
                    </a:solidFill>
                  </a:rPr>
                  <a:t> </a:t>
                </a:r>
                <a:r>
                  <a:rPr lang="en-US" altLang="zh-CN" sz="2400" dirty="0">
                    <a:solidFill>
                      <a:srgbClr val="00B050"/>
                    </a:solidFill>
                  </a:rPr>
                  <a:t>size</a:t>
                </a:r>
                <a:r>
                  <a:rPr lang="zh-CN" altLang="en-US" sz="2400" dirty="0">
                    <a:solidFill>
                      <a:srgbClr val="00B050"/>
                    </a:solidFill>
                  </a:rPr>
                  <a:t> </a:t>
                </a:r>
                <a:r>
                  <a:rPr lang="en-US" altLang="zh-CN" sz="2400" dirty="0">
                    <a:solidFill>
                      <a:srgbClr val="00B050"/>
                    </a:solidFill>
                  </a:rPr>
                  <a:t>is</a:t>
                </a:r>
                <a:r>
                  <a:rPr lang="zh-CN" altLang="en-US" sz="2400" dirty="0">
                    <a:solidFill>
                      <a:srgbClr val="00B050"/>
                    </a:solidFill>
                  </a:rPr>
                  <a:t> </a:t>
                </a:r>
                <a14:m>
                  <m:oMath xmlns:m="http://schemas.openxmlformats.org/officeDocument/2006/math">
                    <m:sSup>
                      <m:sSupPr>
                        <m:ctrlPr>
                          <a:rPr lang="en-US" altLang="zh-CN" sz="2400" b="0" i="1" smtClean="0">
                            <a:solidFill>
                              <a:srgbClr val="00B050"/>
                            </a:solidFill>
                            <a:latin typeface="Cambria Math" panose="02040503050406030204" pitchFamily="18" charset="0"/>
                          </a:rPr>
                        </m:ctrlPr>
                      </m:sSupPr>
                      <m:e>
                        <m:r>
                          <a:rPr lang="en-US" altLang="zh-CN" sz="2400" i="1">
                            <a:solidFill>
                              <a:srgbClr val="00B050"/>
                            </a:solidFill>
                            <a:latin typeface="Cambria Math" panose="02040503050406030204" pitchFamily="18" charset="0"/>
                          </a:rPr>
                          <m:t>𝑘</m:t>
                        </m:r>
                      </m:e>
                      <m:sup>
                        <m:r>
                          <a:rPr lang="en-US" altLang="zh-CN" sz="2400" b="0" i="1" smtClean="0">
                            <a:solidFill>
                              <a:srgbClr val="00B050"/>
                            </a:solidFill>
                            <a:latin typeface="Cambria Math" panose="02040503050406030204" pitchFamily="18" charset="0"/>
                          </a:rPr>
                          <m:t>𝑛</m:t>
                        </m:r>
                      </m:sup>
                    </m:sSup>
                  </m:oMath>
                </a14:m>
                <a:endParaRPr lang="en-US" altLang="zh-CN" sz="2400" dirty="0">
                  <a:solidFill>
                    <a:srgbClr val="00B050"/>
                  </a:solidFill>
                </a:endParaRPr>
              </a:p>
            </p:txBody>
          </p:sp>
        </mc:Choice>
        <mc:Fallback xmlns="">
          <p:sp>
            <p:nvSpPr>
              <p:cNvPr id="20" name="Rectangle 19">
                <a:extLst>
                  <a:ext uri="{FF2B5EF4-FFF2-40B4-BE49-F238E27FC236}">
                    <a16:creationId xmlns:a16="http://schemas.microsoft.com/office/drawing/2014/main" id="{F254F3B9-D1FD-3E47-B5F1-C2AE271DCCC9}"/>
                  </a:ext>
                </a:extLst>
              </p:cNvPr>
              <p:cNvSpPr>
                <a:spLocks noRot="1" noChangeAspect="1" noMove="1" noResize="1" noEditPoints="1" noAdjustHandles="1" noChangeArrowheads="1" noChangeShapeType="1" noTextEdit="1"/>
              </p:cNvSpPr>
              <p:nvPr/>
            </p:nvSpPr>
            <p:spPr>
              <a:xfrm>
                <a:off x="2437554" y="4645901"/>
                <a:ext cx="2691037" cy="461665"/>
              </a:xfrm>
              <a:prstGeom prst="rect">
                <a:avLst/>
              </a:prstGeom>
              <a:blipFill>
                <a:blip r:embed="rId4"/>
                <a:stretch>
                  <a:fillRect l="-3774" t="-10811" b="-29730"/>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8BEAB625-8EFD-204B-97BC-FDBB4F91A011}"/>
              </a:ext>
            </a:extLst>
          </p:cNvPr>
          <p:cNvSpPr/>
          <p:nvPr/>
        </p:nvSpPr>
        <p:spPr>
          <a:xfrm>
            <a:off x="6732105" y="4738599"/>
            <a:ext cx="3165950" cy="523220"/>
          </a:xfrm>
          <a:prstGeom prst="rect">
            <a:avLst/>
          </a:prstGeom>
        </p:spPr>
        <p:txBody>
          <a:bodyPr wrap="square">
            <a:spAutoFit/>
          </a:bodyPr>
          <a:lstStyle/>
          <a:p>
            <a:r>
              <a:rPr lang="en-US" altLang="zh-CN" sz="2800" dirty="0">
                <a:solidFill>
                  <a:srgbClr val="FF0000"/>
                </a:solidFill>
              </a:rPr>
              <a:t>Need</a:t>
            </a:r>
            <a:r>
              <a:rPr lang="zh-CN" altLang="en-US" sz="2800" dirty="0">
                <a:solidFill>
                  <a:srgbClr val="FF0000"/>
                </a:solidFill>
              </a:rPr>
              <a:t> </a:t>
            </a:r>
            <a:r>
              <a:rPr lang="en-US" altLang="zh-CN" sz="2800" dirty="0">
                <a:solidFill>
                  <a:srgbClr val="FF0000"/>
                </a:solidFill>
              </a:rPr>
              <a:t>double</a:t>
            </a:r>
            <a:r>
              <a:rPr lang="zh-CN" altLang="en-US" sz="2800" dirty="0">
                <a:solidFill>
                  <a:srgbClr val="FF0000"/>
                </a:solidFill>
              </a:rPr>
              <a:t> </a:t>
            </a:r>
            <a:r>
              <a:rPr lang="en-US" altLang="zh-CN" sz="2800" dirty="0">
                <a:solidFill>
                  <a:srgbClr val="FF0000"/>
                </a:solidFill>
              </a:rPr>
              <a:t>oracle</a:t>
            </a:r>
            <a:r>
              <a:rPr lang="zh-CN" altLang="en-US" sz="2800" dirty="0">
                <a:solidFill>
                  <a:srgbClr val="FF0000"/>
                </a:solidFill>
              </a:rPr>
              <a:t>！</a:t>
            </a:r>
            <a:endParaRPr lang="en-US" altLang="zh-CN" sz="2800" dirty="0">
              <a:solidFill>
                <a:srgbClr val="FF0000"/>
              </a:solidFill>
            </a:endParaRPr>
          </a:p>
        </p:txBody>
      </p:sp>
      <p:sp>
        <p:nvSpPr>
          <p:cNvPr id="3" name="Footer Placeholder 2">
            <a:extLst>
              <a:ext uri="{FF2B5EF4-FFF2-40B4-BE49-F238E27FC236}">
                <a16:creationId xmlns:a16="http://schemas.microsoft.com/office/drawing/2014/main" id="{2F0DA3FE-01AC-F345-82F8-653D69654E87}"/>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Multiclass</a:t>
            </a:r>
            <a:r>
              <a:rPr lang="zh-CN" altLang="en-US" dirty="0"/>
              <a:t> </a:t>
            </a:r>
            <a:r>
              <a:rPr lang="en-US" altLang="zh-CN" dirty="0"/>
              <a:t>Classification</a:t>
            </a:r>
          </a:p>
        </p:txBody>
      </p:sp>
    </p:spTree>
    <p:extLst>
      <p:ext uri="{BB962C8B-B14F-4D97-AF65-F5344CB8AC3E}">
        <p14:creationId xmlns:p14="http://schemas.microsoft.com/office/powerpoint/2010/main" val="9747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008934-43D4-C44F-8906-D1DD34067CDF}"/>
              </a:ext>
            </a:extLst>
          </p:cNvPr>
          <p:cNvPicPr>
            <a:picLocks noChangeAspect="1"/>
          </p:cNvPicPr>
          <p:nvPr/>
        </p:nvPicPr>
        <p:blipFill>
          <a:blip r:embed="rId3"/>
          <a:stretch>
            <a:fillRect/>
          </a:stretch>
        </p:blipFill>
        <p:spPr>
          <a:xfrm>
            <a:off x="1398750" y="1901788"/>
            <a:ext cx="9736554" cy="2160279"/>
          </a:xfrm>
          <a:prstGeom prst="rect">
            <a:avLst/>
          </a:prstGeom>
        </p:spPr>
      </p:pic>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sz="2800" dirty="0">
                <a:solidFill>
                  <a:schemeClr val="accent2"/>
                </a:solidFill>
              </a:rPr>
              <a:t>Adversarial</a:t>
            </a:r>
            <a:r>
              <a:rPr lang="zh-CN" altLang="en-US" sz="2800" dirty="0">
                <a:solidFill>
                  <a:schemeClr val="accent2"/>
                </a:solidFill>
              </a:rPr>
              <a:t> </a:t>
            </a:r>
            <a:r>
              <a:rPr lang="en-US" altLang="zh-CN" sz="2800" dirty="0">
                <a:solidFill>
                  <a:schemeClr val="accent2"/>
                </a:solidFill>
              </a:rPr>
              <a:t>Multiway</a:t>
            </a:r>
            <a:r>
              <a:rPr lang="zh-CN" altLang="en-US" sz="2800" dirty="0">
                <a:solidFill>
                  <a:schemeClr val="accent2"/>
                </a:solidFill>
              </a:rPr>
              <a:t> </a:t>
            </a:r>
            <a:r>
              <a:rPr lang="en-US" altLang="zh-CN" sz="2800" dirty="0">
                <a:solidFill>
                  <a:schemeClr val="accent2"/>
                </a:solidFill>
              </a:rPr>
              <a:t>Cut</a:t>
            </a:r>
            <a:endParaRPr lang="en-US" sz="20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22" name="Rectangle 21">
            <a:extLst>
              <a:ext uri="{FF2B5EF4-FFF2-40B4-BE49-F238E27FC236}">
                <a16:creationId xmlns:a16="http://schemas.microsoft.com/office/drawing/2014/main" id="{C01FCFA1-3945-46DD-ACD1-474B26D1C727}"/>
              </a:ext>
            </a:extLst>
          </p:cNvPr>
          <p:cNvSpPr/>
          <p:nvPr/>
        </p:nvSpPr>
        <p:spPr>
          <a:xfrm>
            <a:off x="2437554" y="1021421"/>
            <a:ext cx="6617404" cy="400110"/>
          </a:xfrm>
          <a:prstGeom prst="rect">
            <a:avLst/>
          </a:prstGeom>
        </p:spPr>
        <p:txBody>
          <a:bodyPr wrap="square">
            <a:spAutoFit/>
          </a:bodyPr>
          <a:lstStyle/>
          <a:p>
            <a:r>
              <a:rPr lang="en-US" altLang="zh-CN" sz="2000" dirty="0">
                <a:solidFill>
                  <a:srgbClr val="0F6FC6"/>
                </a:solidFill>
              </a:rPr>
              <a:t>Adversary’s</a:t>
            </a:r>
            <a:r>
              <a:rPr lang="zh-CN" altLang="en-US" sz="2000" dirty="0">
                <a:solidFill>
                  <a:srgbClr val="0F6FC6"/>
                </a:solidFill>
              </a:rPr>
              <a:t> </a:t>
            </a:r>
            <a:r>
              <a:rPr lang="en-US" altLang="zh-CN" sz="2000" dirty="0">
                <a:solidFill>
                  <a:srgbClr val="0F6FC6"/>
                </a:solidFill>
              </a:rPr>
              <a:t>Best</a:t>
            </a:r>
            <a:r>
              <a:rPr lang="zh-CN" altLang="en-US" sz="2000" dirty="0">
                <a:solidFill>
                  <a:srgbClr val="0F6FC6"/>
                </a:solidFill>
              </a:rPr>
              <a:t> </a:t>
            </a:r>
            <a:r>
              <a:rPr lang="en-US" altLang="zh-CN" sz="2000" dirty="0">
                <a:solidFill>
                  <a:srgbClr val="0F6FC6"/>
                </a:solidFill>
              </a:rPr>
              <a:t>Response</a:t>
            </a:r>
            <a:r>
              <a:rPr lang="zh-CN" altLang="en-US" sz="2000" dirty="0">
                <a:solidFill>
                  <a:srgbClr val="0F6FC6"/>
                </a:solidFill>
              </a:rPr>
              <a:t> </a:t>
            </a:r>
            <a:endParaRPr lang="en-US" altLang="zh-CN" sz="2000" dirty="0">
              <a:solidFill>
                <a:srgbClr val="0F6FC6"/>
              </a:solidFill>
            </a:endParaRPr>
          </a:p>
        </p:txBody>
      </p:sp>
      <p:sp>
        <p:nvSpPr>
          <p:cNvPr id="8" name="Slide Number Placeholder 7">
            <a:extLst>
              <a:ext uri="{FF2B5EF4-FFF2-40B4-BE49-F238E27FC236}">
                <a16:creationId xmlns:a16="http://schemas.microsoft.com/office/drawing/2014/main" id="{AE9BB168-86A8-554D-84D7-4F6FA1ED2E6B}"/>
              </a:ext>
            </a:extLst>
          </p:cNvPr>
          <p:cNvSpPr>
            <a:spLocks noGrp="1"/>
          </p:cNvSpPr>
          <p:nvPr>
            <p:ph type="sldNum" sz="quarter" idx="12"/>
          </p:nvPr>
        </p:nvSpPr>
        <p:spPr/>
        <p:txBody>
          <a:bodyPr/>
          <a:lstStyle/>
          <a:p>
            <a:fld id="{C0F2A647-71D5-4304-8070-CBC681FF56EE}" type="slidenum">
              <a:rPr lang="en-US" smtClean="0"/>
              <a:t>28</a:t>
            </a:fld>
            <a:endParaRPr lang="en-US" dirty="0"/>
          </a:p>
        </p:txBody>
      </p:sp>
      <p:sp>
        <p:nvSpPr>
          <p:cNvPr id="16" name="Rectangle 15">
            <a:extLst>
              <a:ext uri="{FF2B5EF4-FFF2-40B4-BE49-F238E27FC236}">
                <a16:creationId xmlns:a16="http://schemas.microsoft.com/office/drawing/2014/main" id="{251CF91D-FA3C-9447-825B-C53E27C7B8F4}"/>
              </a:ext>
            </a:extLst>
          </p:cNvPr>
          <p:cNvSpPr/>
          <p:nvPr/>
        </p:nvSpPr>
        <p:spPr>
          <a:xfrm>
            <a:off x="2411050" y="1862032"/>
            <a:ext cx="5742350" cy="747844"/>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5A51DA1F-5BA1-3A40-8D92-52E754B9D4D2}"/>
              </a:ext>
            </a:extLst>
          </p:cNvPr>
          <p:cNvCxnSpPr>
            <a:cxnSpLocks/>
            <a:stCxn id="16" idx="0"/>
            <a:endCxn id="18" idx="1"/>
          </p:cNvCxnSpPr>
          <p:nvPr/>
        </p:nvCxnSpPr>
        <p:spPr>
          <a:xfrm flipV="1">
            <a:off x="5282225" y="1438810"/>
            <a:ext cx="1169513" cy="423222"/>
          </a:xfrm>
          <a:prstGeom prst="straightConnector1">
            <a:avLst/>
          </a:prstGeom>
          <a:ln w="254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8247F0A-55E2-124D-B771-2C606811B1FC}"/>
              </a:ext>
            </a:extLst>
          </p:cNvPr>
          <p:cNvSpPr txBox="1"/>
          <p:nvPr/>
        </p:nvSpPr>
        <p:spPr>
          <a:xfrm>
            <a:off x="6451738" y="1254144"/>
            <a:ext cx="3162597" cy="369332"/>
          </a:xfrm>
          <a:prstGeom prst="rect">
            <a:avLst/>
          </a:prstGeom>
          <a:noFill/>
        </p:spPr>
        <p:txBody>
          <a:bodyPr wrap="square" rtlCol="0">
            <a:spAutoFit/>
          </a:bodyPr>
          <a:lstStyle/>
          <a:p>
            <a:r>
              <a:rPr lang="en-US" altLang="zh-CN" dirty="0">
                <a:solidFill>
                  <a:srgbClr val="FFC000"/>
                </a:solidFill>
              </a:rPr>
              <a:t>Left</a:t>
            </a:r>
            <a:r>
              <a:rPr lang="zh-CN" altLang="en-US" dirty="0">
                <a:solidFill>
                  <a:srgbClr val="FFC000"/>
                </a:solidFill>
              </a:rPr>
              <a:t> </a:t>
            </a:r>
            <a:r>
              <a:rPr lang="en-US" altLang="zh-CN" dirty="0">
                <a:solidFill>
                  <a:srgbClr val="FFC000"/>
                </a:solidFill>
              </a:rPr>
              <a:t>over</a:t>
            </a:r>
            <a:r>
              <a:rPr lang="zh-CN" altLang="en-US" dirty="0">
                <a:solidFill>
                  <a:srgbClr val="FFC000"/>
                </a:solidFill>
              </a:rPr>
              <a:t> </a:t>
            </a:r>
            <a:r>
              <a:rPr lang="en-US" altLang="zh-CN" dirty="0">
                <a:solidFill>
                  <a:srgbClr val="FFC000"/>
                </a:solidFill>
              </a:rPr>
              <a:t>inner</a:t>
            </a:r>
            <a:r>
              <a:rPr lang="zh-CN" altLang="en-US" dirty="0">
                <a:solidFill>
                  <a:srgbClr val="FFC000"/>
                </a:solidFill>
              </a:rPr>
              <a:t> </a:t>
            </a:r>
            <a:r>
              <a:rPr lang="en-US" altLang="zh-CN" dirty="0">
                <a:solidFill>
                  <a:srgbClr val="FFC000"/>
                </a:solidFill>
              </a:rPr>
              <a:t>problem</a:t>
            </a:r>
            <a:endParaRPr lang="en-US" dirty="0">
              <a:solidFill>
                <a:srgbClr val="FFC000"/>
              </a:solidFill>
            </a:endParaRPr>
          </a:p>
        </p:txBody>
      </p:sp>
      <p:sp>
        <p:nvSpPr>
          <p:cNvPr id="24" name="Rectangle 23">
            <a:extLst>
              <a:ext uri="{FF2B5EF4-FFF2-40B4-BE49-F238E27FC236}">
                <a16:creationId xmlns:a16="http://schemas.microsoft.com/office/drawing/2014/main" id="{ED00FB02-5A2D-4847-8B03-91CB0A92B706}"/>
              </a:ext>
            </a:extLst>
          </p:cNvPr>
          <p:cNvSpPr/>
          <p:nvPr/>
        </p:nvSpPr>
        <p:spPr>
          <a:xfrm>
            <a:off x="2775485" y="3403787"/>
            <a:ext cx="3466289" cy="642144"/>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42FE0FEA-B3B2-CF47-AA1E-A6224B4D5407}"/>
              </a:ext>
            </a:extLst>
          </p:cNvPr>
          <p:cNvCxnSpPr>
            <a:cxnSpLocks/>
            <a:stCxn id="24" idx="2"/>
            <a:endCxn id="26" idx="0"/>
          </p:cNvCxnSpPr>
          <p:nvPr/>
        </p:nvCxnSpPr>
        <p:spPr>
          <a:xfrm flipH="1">
            <a:off x="3392083" y="4045931"/>
            <a:ext cx="1116547" cy="526610"/>
          </a:xfrm>
          <a:prstGeom prst="straightConnector1">
            <a:avLst/>
          </a:prstGeom>
          <a:ln w="25400">
            <a:solidFill>
              <a:srgbClr val="00B05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492BFE7-59CC-A242-B930-EEF705F17DB4}"/>
                  </a:ext>
                </a:extLst>
              </p:cNvPr>
              <p:cNvSpPr txBox="1"/>
              <p:nvPr/>
            </p:nvSpPr>
            <p:spPr>
              <a:xfrm>
                <a:off x="2437554" y="4572541"/>
                <a:ext cx="19090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n>
                                <a:solidFill>
                                  <a:srgbClr val="00B050"/>
                                </a:solidFill>
                              </a:ln>
                              <a:solidFill>
                                <a:srgbClr val="FF0000"/>
                              </a:solidFill>
                              <a:latin typeface="Cambria Math" panose="02040503050406030204" pitchFamily="18" charset="0"/>
                              <a:ea typeface="Cambria Math" panose="02040503050406030204" pitchFamily="18" charset="0"/>
                            </a:rPr>
                          </m:ctrlPr>
                        </m:sSubPr>
                        <m:e>
                          <m:r>
                            <a:rPr lang="en-US" i="1">
                              <a:ln>
                                <a:solidFill>
                                  <a:srgbClr val="00B050"/>
                                </a:solidFill>
                              </a:ln>
                              <a:solidFill>
                                <a:srgbClr val="FF0000"/>
                              </a:solidFill>
                              <a:latin typeface="Cambria Math" panose="02040503050406030204" pitchFamily="18" charset="0"/>
                              <a:ea typeface="Cambria Math" panose="02040503050406030204" pitchFamily="18" charset="0"/>
                            </a:rPr>
                            <m:t>𝛼</m:t>
                          </m:r>
                        </m:e>
                        <m:sub>
                          <m:r>
                            <a:rPr lang="en-US" altLang="zh-CN" b="0" i="1" smtClean="0">
                              <a:ln>
                                <a:solidFill>
                                  <a:srgbClr val="00B050"/>
                                </a:solidFill>
                              </a:ln>
                              <a:solidFill>
                                <a:srgbClr val="FF0000"/>
                              </a:solidFill>
                              <a:latin typeface="Cambria Math" panose="02040503050406030204" pitchFamily="18" charset="0"/>
                              <a:ea typeface="Cambria Math" panose="02040503050406030204" pitchFamily="18" charset="0"/>
                            </a:rPr>
                            <m:t>𝑖</m:t>
                          </m:r>
                        </m:sub>
                      </m:sSub>
                      <m:r>
                        <a:rPr lang="en-US" altLang="zh-CN" b="0" i="1" smtClean="0">
                          <a:ln>
                            <a:solidFill>
                              <a:srgbClr val="00B050"/>
                            </a:solidFill>
                          </a:ln>
                          <a:solidFill>
                            <a:srgbClr val="FF0000"/>
                          </a:solidFill>
                          <a:latin typeface="Cambria Math" panose="02040503050406030204" pitchFamily="18" charset="0"/>
                          <a:ea typeface="Cambria Math" panose="02040503050406030204" pitchFamily="18" charset="0"/>
                        </a:rPr>
                        <m:t>(</m:t>
                      </m:r>
                      <m:sSub>
                        <m:sSubPr>
                          <m:ctrlPr>
                            <a:rPr lang="en-US" i="1" smtClean="0">
                              <a:ln>
                                <a:solidFill>
                                  <a:srgbClr val="00B050"/>
                                </a:solidFill>
                              </a:ln>
                              <a:solidFill>
                                <a:srgbClr val="FF0000"/>
                              </a:solidFill>
                              <a:latin typeface="Cambria Math" panose="02040503050406030204" pitchFamily="18" charset="0"/>
                              <a:ea typeface="Cambria Math" panose="02040503050406030204" pitchFamily="18" charset="0"/>
                            </a:rPr>
                          </m:ctrlPr>
                        </m:sSubPr>
                        <m:e>
                          <m:acc>
                            <m:accPr>
                              <m:chr m:val="̌"/>
                              <m:ctrlPr>
                                <a:rPr lang="en-US" altLang="zh-CN" i="1">
                                  <a:ln>
                                    <a:solidFill>
                                      <a:srgbClr val="00B050"/>
                                    </a:solidFill>
                                  </a:ln>
                                  <a:solidFill>
                                    <a:srgbClr val="FF0000"/>
                                  </a:solidFill>
                                  <a:latin typeface="Cambria Math" panose="02040503050406030204" pitchFamily="18" charset="0"/>
                                  <a:ea typeface="Cambria Math" panose="02040503050406030204" pitchFamily="18" charset="0"/>
                                </a:rPr>
                              </m:ctrlPr>
                            </m:accPr>
                            <m:e>
                              <m:r>
                                <a:rPr lang="en-US" altLang="zh-CN" i="1">
                                  <a:ln>
                                    <a:solidFill>
                                      <a:srgbClr val="00B050"/>
                                    </a:solidFill>
                                  </a:ln>
                                  <a:solidFill>
                                    <a:srgbClr val="FF0000"/>
                                  </a:solidFill>
                                  <a:latin typeface="Cambria Math" panose="02040503050406030204" pitchFamily="18" charset="0"/>
                                  <a:ea typeface="Cambria Math" panose="02040503050406030204" pitchFamily="18" charset="0"/>
                                </a:rPr>
                                <m:t>𝑦</m:t>
                              </m:r>
                            </m:e>
                          </m:acc>
                        </m:e>
                        <m:sub>
                          <m:r>
                            <a:rPr lang="en-US" altLang="zh-CN" b="0" i="1" smtClean="0">
                              <a:ln>
                                <a:solidFill>
                                  <a:srgbClr val="00B050"/>
                                </a:solidFill>
                              </a:ln>
                              <a:solidFill>
                                <a:srgbClr val="FF0000"/>
                              </a:solidFill>
                              <a:latin typeface="Cambria Math" panose="02040503050406030204" pitchFamily="18" charset="0"/>
                              <a:ea typeface="Cambria Math" panose="02040503050406030204" pitchFamily="18" charset="0"/>
                            </a:rPr>
                            <m:t>𝑖</m:t>
                          </m:r>
                        </m:sub>
                      </m:sSub>
                      <m:r>
                        <a:rPr lang="en-US" altLang="zh-CN" b="0" i="1" smtClean="0">
                          <a:ln>
                            <a:solidFill>
                              <a:srgbClr val="00B050"/>
                            </a:solidFill>
                          </a:ln>
                          <a:solidFill>
                            <a:srgbClr val="FF0000"/>
                          </a:solidFill>
                          <a:latin typeface="Cambria Math" panose="02040503050406030204" pitchFamily="18" charset="0"/>
                          <a:ea typeface="Cambria Math" panose="02040503050406030204" pitchFamily="18" charset="0"/>
                        </a:rPr>
                        <m:t>,</m:t>
                      </m:r>
                      <m:r>
                        <a:rPr lang="en-US" altLang="zh-CN" b="0" i="1" smtClean="0">
                          <a:ln>
                            <a:solidFill>
                              <a:srgbClr val="00B050"/>
                            </a:solidFill>
                          </a:ln>
                          <a:solidFill>
                            <a:srgbClr val="FF0000"/>
                          </a:solidFill>
                          <a:latin typeface="Cambria Math" panose="02040503050406030204" pitchFamily="18" charset="0"/>
                          <a:ea typeface="Cambria Math" panose="02040503050406030204" pitchFamily="18" charset="0"/>
                        </a:rPr>
                        <m:t>𝑥</m:t>
                      </m:r>
                      <m:r>
                        <a:rPr lang="en-US" altLang="zh-CN" b="0" i="1" smtClean="0">
                          <a:ln>
                            <a:solidFill>
                              <a:srgbClr val="00B050"/>
                            </a:solidFill>
                          </a:ln>
                          <a:solidFill>
                            <a:srgbClr val="FF0000"/>
                          </a:solidFill>
                          <a:latin typeface="Cambria Math" panose="02040503050406030204" pitchFamily="18" charset="0"/>
                          <a:ea typeface="Cambria Math" panose="02040503050406030204" pitchFamily="18" charset="0"/>
                        </a:rPr>
                        <m:t>)</m:t>
                      </m:r>
                    </m:oMath>
                  </m:oMathPara>
                </a14:m>
                <a:endParaRPr lang="en-US" dirty="0">
                  <a:ln>
                    <a:solidFill>
                      <a:srgbClr val="00B050"/>
                    </a:solidFill>
                  </a:ln>
                  <a:solidFill>
                    <a:srgbClr val="FF0000"/>
                  </a:solidFill>
                </a:endParaRPr>
              </a:p>
            </p:txBody>
          </p:sp>
        </mc:Choice>
        <mc:Fallback xmlns="">
          <p:sp>
            <p:nvSpPr>
              <p:cNvPr id="26" name="TextBox 25">
                <a:extLst>
                  <a:ext uri="{FF2B5EF4-FFF2-40B4-BE49-F238E27FC236}">
                    <a16:creationId xmlns:a16="http://schemas.microsoft.com/office/drawing/2014/main" id="{7492BFE7-59CC-A242-B930-EEF705F17DB4}"/>
                  </a:ext>
                </a:extLst>
              </p:cNvPr>
              <p:cNvSpPr txBox="1">
                <a:spLocks noRot="1" noChangeAspect="1" noMove="1" noResize="1" noEditPoints="1" noAdjustHandles="1" noChangeArrowheads="1" noChangeShapeType="1" noTextEdit="1"/>
              </p:cNvSpPr>
              <p:nvPr/>
            </p:nvSpPr>
            <p:spPr>
              <a:xfrm>
                <a:off x="2437554" y="4572541"/>
                <a:ext cx="1909057" cy="369332"/>
              </a:xfrm>
              <a:prstGeom prst="rect">
                <a:avLst/>
              </a:prstGeom>
              <a:blipFill>
                <a:blip r:embed="rId4"/>
                <a:stretch>
                  <a:fillRect/>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50AA9722-CA2A-FD47-88B5-1331CEFCDB1C}"/>
              </a:ext>
            </a:extLst>
          </p:cNvPr>
          <p:cNvSpPr/>
          <p:nvPr/>
        </p:nvSpPr>
        <p:spPr>
          <a:xfrm>
            <a:off x="6783573" y="3430841"/>
            <a:ext cx="4351731" cy="642144"/>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5372F338-9C41-D64F-907A-07632BB70888}"/>
              </a:ext>
            </a:extLst>
          </p:cNvPr>
          <p:cNvCxnSpPr>
            <a:cxnSpLocks/>
            <a:stCxn id="30" idx="2"/>
            <a:endCxn id="32" idx="0"/>
          </p:cNvCxnSpPr>
          <p:nvPr/>
        </p:nvCxnSpPr>
        <p:spPr>
          <a:xfrm flipH="1">
            <a:off x="8959438" y="4072985"/>
            <a:ext cx="1" cy="470253"/>
          </a:xfrm>
          <a:prstGeom prst="straightConnector1">
            <a:avLst/>
          </a:prstGeom>
          <a:ln w="25400">
            <a:solidFill>
              <a:srgbClr val="0070C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5C20BFC-A22A-B94B-A31B-D1ECF4BF100C}"/>
                  </a:ext>
                </a:extLst>
              </p:cNvPr>
              <p:cNvSpPr txBox="1"/>
              <p:nvPr/>
            </p:nvSpPr>
            <p:spPr>
              <a:xfrm>
                <a:off x="7592072" y="4543238"/>
                <a:ext cx="2734732" cy="6909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ea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𝛼</m:t>
                          </m:r>
                        </m:e>
                        <m:sub>
                          <m:r>
                            <a:rPr lang="en-US" altLang="zh-CN" b="0" i="1" smtClean="0">
                              <a:solidFill>
                                <a:srgbClr val="0070C0"/>
                              </a:solidFill>
                              <a:latin typeface="Cambria Math" panose="02040503050406030204" pitchFamily="18" charset="0"/>
                              <a:ea typeface="Cambria Math" panose="02040503050406030204" pitchFamily="18" charset="0"/>
                            </a:rPr>
                            <m:t>𝑖</m:t>
                          </m:r>
                          <m:r>
                            <a:rPr lang="en-US" altLang="zh-CN" b="0" i="1" smtClean="0">
                              <a:solidFill>
                                <a:srgbClr val="0070C0"/>
                              </a:solidFill>
                              <a:latin typeface="Cambria Math" panose="02040503050406030204" pitchFamily="18" charset="0"/>
                              <a:ea typeface="Cambria Math" panose="02040503050406030204" pitchFamily="18" charset="0"/>
                            </a:rPr>
                            <m:t>,</m:t>
                          </m:r>
                          <m:r>
                            <a:rPr lang="en-US" altLang="zh-CN" b="0" i="1" smtClean="0">
                              <a:solidFill>
                                <a:srgbClr val="0070C0"/>
                              </a:solidFill>
                              <a:latin typeface="Cambria Math" panose="02040503050406030204" pitchFamily="18" charset="0"/>
                              <a:ea typeface="Cambria Math" panose="02040503050406030204" pitchFamily="18" charset="0"/>
                            </a:rPr>
                            <m:t>𝑗</m:t>
                          </m:r>
                        </m:sub>
                      </m:sSub>
                      <m:r>
                        <a:rPr lang="en-US" altLang="zh-CN" b="0" i="1" smtClean="0">
                          <a:solidFill>
                            <a:srgbClr val="0070C0"/>
                          </a:solidFill>
                          <a:latin typeface="Cambria Math" panose="02040503050406030204" pitchFamily="18" charset="0"/>
                          <a:ea typeface="Cambria Math" panose="02040503050406030204" pitchFamily="18" charset="0"/>
                        </a:rPr>
                        <m:t>(</m:t>
                      </m:r>
                      <m:sSub>
                        <m:sSubPr>
                          <m:ctrlPr>
                            <a:rPr lang="en-US" i="1" smtClean="0">
                              <a:solidFill>
                                <a:srgbClr val="0070C0"/>
                              </a:solidFill>
                              <a:latin typeface="Cambria Math" panose="02040503050406030204" pitchFamily="18" charset="0"/>
                              <a:ea typeface="Cambria Math" panose="02040503050406030204" pitchFamily="18" charset="0"/>
                            </a:rPr>
                          </m:ctrlPr>
                        </m:sSubPr>
                        <m:e>
                          <m:acc>
                            <m:accPr>
                              <m:chr m:val="̌"/>
                              <m:ctrlPr>
                                <a:rPr lang="en-US" altLang="zh-CN" i="1">
                                  <a:solidFill>
                                    <a:srgbClr val="0070C0"/>
                                  </a:solidFill>
                                  <a:latin typeface="Cambria Math" panose="02040503050406030204" pitchFamily="18" charset="0"/>
                                  <a:ea typeface="Cambria Math" panose="02040503050406030204" pitchFamily="18" charset="0"/>
                                </a:rPr>
                              </m:ctrlPr>
                            </m:accPr>
                            <m:e>
                              <m:r>
                                <a:rPr lang="en-US" altLang="zh-CN" i="1">
                                  <a:solidFill>
                                    <a:srgbClr val="0070C0"/>
                                  </a:solidFill>
                                  <a:latin typeface="Cambria Math" panose="02040503050406030204" pitchFamily="18" charset="0"/>
                                  <a:ea typeface="Cambria Math" panose="02040503050406030204" pitchFamily="18" charset="0"/>
                                </a:rPr>
                                <m:t>𝑦</m:t>
                              </m:r>
                            </m:e>
                          </m:acc>
                        </m:e>
                        <m:sub>
                          <m:r>
                            <a:rPr lang="en-US" altLang="zh-CN" b="0" i="1" smtClean="0">
                              <a:solidFill>
                                <a:srgbClr val="0070C0"/>
                              </a:solidFill>
                              <a:latin typeface="Cambria Math" panose="02040503050406030204" pitchFamily="18" charset="0"/>
                              <a:ea typeface="Cambria Math" panose="02040503050406030204" pitchFamily="18" charset="0"/>
                            </a:rPr>
                            <m:t>𝑖</m:t>
                          </m:r>
                        </m:sub>
                      </m:sSub>
                      <m:r>
                        <a:rPr lang="en-US" altLang="zh-CN" b="0" i="1" smtClean="0">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ea typeface="Cambria Math" panose="02040503050406030204" pitchFamily="18" charset="0"/>
                            </a:rPr>
                          </m:ctrlPr>
                        </m:sSubPr>
                        <m:e>
                          <m:acc>
                            <m:accPr>
                              <m:chr m:val="̌"/>
                              <m:ctrlPr>
                                <a:rPr lang="en-US" altLang="zh-CN" i="1">
                                  <a:solidFill>
                                    <a:srgbClr val="0070C0"/>
                                  </a:solidFill>
                                  <a:latin typeface="Cambria Math" panose="02040503050406030204" pitchFamily="18" charset="0"/>
                                  <a:ea typeface="Cambria Math" panose="02040503050406030204" pitchFamily="18" charset="0"/>
                                </a:rPr>
                              </m:ctrlPr>
                            </m:accPr>
                            <m:e>
                              <m:r>
                                <a:rPr lang="en-US" altLang="zh-CN" i="1">
                                  <a:solidFill>
                                    <a:srgbClr val="0070C0"/>
                                  </a:solidFill>
                                  <a:latin typeface="Cambria Math" panose="02040503050406030204" pitchFamily="18" charset="0"/>
                                  <a:ea typeface="Cambria Math" panose="02040503050406030204" pitchFamily="18" charset="0"/>
                                </a:rPr>
                                <m:t>𝑦</m:t>
                              </m:r>
                            </m:e>
                          </m:acc>
                        </m:e>
                        <m:sub>
                          <m:r>
                            <a:rPr lang="en-US" altLang="zh-CN" b="0" i="1" smtClean="0">
                              <a:solidFill>
                                <a:srgbClr val="0070C0"/>
                              </a:solidFill>
                              <a:latin typeface="Cambria Math" panose="02040503050406030204" pitchFamily="18" charset="0"/>
                              <a:ea typeface="Cambria Math" panose="02040503050406030204" pitchFamily="18" charset="0"/>
                            </a:rPr>
                            <m:t>𝑗</m:t>
                          </m:r>
                        </m:sub>
                      </m:sSub>
                      <m:r>
                        <a:rPr lang="en-US" altLang="zh-CN" i="1">
                          <a:solidFill>
                            <a:srgbClr val="0070C0"/>
                          </a:solidFill>
                          <a:latin typeface="Cambria Math" panose="02040503050406030204" pitchFamily="18" charset="0"/>
                          <a:ea typeface="Cambria Math" panose="02040503050406030204" pitchFamily="18" charset="0"/>
                        </a:rPr>
                        <m:t>,</m:t>
                      </m:r>
                      <m:r>
                        <a:rPr lang="en-US" altLang="zh-CN" b="0" i="1" smtClean="0">
                          <a:solidFill>
                            <a:srgbClr val="0070C0"/>
                          </a:solidFill>
                          <a:latin typeface="Cambria Math" panose="02040503050406030204" pitchFamily="18" charset="0"/>
                          <a:ea typeface="Cambria Math" panose="02040503050406030204" pitchFamily="18" charset="0"/>
                        </a:rPr>
                        <m:t>𝑥</m:t>
                      </m:r>
                      <m:r>
                        <a:rPr lang="en-US" altLang="zh-CN" b="0" i="1" smtClean="0">
                          <a:solidFill>
                            <a:srgbClr val="0070C0"/>
                          </a:solidFill>
                          <a:latin typeface="Cambria Math" panose="02040503050406030204" pitchFamily="18" charset="0"/>
                          <a:ea typeface="Cambria Math" panose="02040503050406030204" pitchFamily="18" charset="0"/>
                        </a:rPr>
                        <m:t>)</m:t>
                      </m:r>
                    </m:oMath>
                  </m:oMathPara>
                </a14:m>
                <a:endParaRPr lang="en-US" dirty="0">
                  <a:solidFill>
                    <a:srgbClr val="0070C0"/>
                  </a:solidFill>
                </a:endParaRPr>
              </a:p>
              <a:p>
                <a:r>
                  <a:rPr lang="zh-CN" altLang="en-US" dirty="0">
                    <a:solidFill>
                      <a:srgbClr val="0070C0"/>
                    </a:solidFill>
                  </a:rPr>
                  <a:t>    </a:t>
                </a:r>
                <a:r>
                  <a:rPr lang="en-US" altLang="zh-CN" dirty="0">
                    <a:solidFill>
                      <a:srgbClr val="0070C0"/>
                    </a:solidFill>
                  </a:rPr>
                  <a:t>Non-zero</a:t>
                </a:r>
                <a:r>
                  <a:rPr lang="zh-CN" altLang="en-US" dirty="0">
                    <a:solidFill>
                      <a:srgbClr val="0070C0"/>
                    </a:solidFill>
                  </a:rPr>
                  <a:t> </a:t>
                </a:r>
                <a:r>
                  <a:rPr lang="en-US" altLang="zh-CN" dirty="0">
                    <a:solidFill>
                      <a:srgbClr val="0070C0"/>
                    </a:solidFill>
                  </a:rPr>
                  <a:t>only</a:t>
                </a:r>
                <a:r>
                  <a:rPr lang="zh-CN" altLang="en-US" dirty="0">
                    <a:solidFill>
                      <a:srgbClr val="0070C0"/>
                    </a:solidFill>
                  </a:rPr>
                  <a:t> </a:t>
                </a:r>
                <a:r>
                  <a:rPr lang="en-US" altLang="zh-CN" dirty="0">
                    <a:solidFill>
                      <a:srgbClr val="0070C0"/>
                    </a:solidFill>
                  </a:rPr>
                  <a:t>if</a:t>
                </a:r>
                <a:r>
                  <a:rPr lang="zh-CN" altLang="en-US" dirty="0">
                    <a:solidFill>
                      <a:srgbClr val="0070C0"/>
                    </a:solidFill>
                  </a:rPr>
                  <a:t> </a:t>
                </a:r>
                <a14:m>
                  <m:oMath xmlns:m="http://schemas.openxmlformats.org/officeDocument/2006/math">
                    <m:sSub>
                      <m:sSubPr>
                        <m:ctrlPr>
                          <a:rPr lang="en-US" i="1">
                            <a:solidFill>
                              <a:srgbClr val="0070C0"/>
                            </a:solidFill>
                            <a:latin typeface="Cambria Math" panose="02040503050406030204" pitchFamily="18" charset="0"/>
                            <a:ea typeface="Cambria Math" panose="02040503050406030204" pitchFamily="18" charset="0"/>
                          </a:rPr>
                        </m:ctrlPr>
                      </m:sSubPr>
                      <m:e>
                        <m:acc>
                          <m:accPr>
                            <m:chr m:val="̌"/>
                            <m:ctrlPr>
                              <a:rPr lang="en-US" altLang="zh-CN" i="1">
                                <a:solidFill>
                                  <a:srgbClr val="0070C0"/>
                                </a:solidFill>
                                <a:latin typeface="Cambria Math" panose="02040503050406030204" pitchFamily="18" charset="0"/>
                                <a:ea typeface="Cambria Math" panose="02040503050406030204" pitchFamily="18" charset="0"/>
                              </a:rPr>
                            </m:ctrlPr>
                          </m:accPr>
                          <m:e>
                            <m:r>
                              <a:rPr lang="en-US" altLang="zh-CN" i="1">
                                <a:solidFill>
                                  <a:srgbClr val="0070C0"/>
                                </a:solidFill>
                                <a:latin typeface="Cambria Math" panose="02040503050406030204" pitchFamily="18" charset="0"/>
                                <a:ea typeface="Cambria Math" panose="02040503050406030204" pitchFamily="18" charset="0"/>
                              </a:rPr>
                              <m:t>𝑦</m:t>
                            </m:r>
                          </m:e>
                        </m:acc>
                      </m:e>
                      <m:sub>
                        <m:r>
                          <a:rPr lang="en-US" altLang="zh-CN" i="1">
                            <a:solidFill>
                              <a:srgbClr val="0070C0"/>
                            </a:solidFill>
                            <a:latin typeface="Cambria Math" panose="02040503050406030204" pitchFamily="18" charset="0"/>
                            <a:ea typeface="Cambria Math" panose="02040503050406030204" pitchFamily="18" charset="0"/>
                          </a:rPr>
                          <m:t>𝑖</m:t>
                        </m:r>
                      </m:sub>
                    </m:sSub>
                    <m:r>
                      <a:rPr lang="en-US" altLang="zh-CN" b="0" i="1" smtClean="0">
                        <a:solidFill>
                          <a:srgbClr val="0070C0"/>
                        </a:solidFill>
                        <a:latin typeface="Cambria Math" panose="02040503050406030204" pitchFamily="18" charset="0"/>
                        <a:ea typeface="Cambria Math" panose="02040503050406030204" pitchFamily="18" charset="0"/>
                      </a:rPr>
                      <m:t>=</m:t>
                    </m:r>
                    <m:sSub>
                      <m:sSubPr>
                        <m:ctrlPr>
                          <a:rPr lang="en-US" i="1" smtClean="0">
                            <a:solidFill>
                              <a:srgbClr val="0070C0"/>
                            </a:solidFill>
                            <a:latin typeface="Cambria Math" panose="02040503050406030204" pitchFamily="18" charset="0"/>
                            <a:ea typeface="Cambria Math" panose="02040503050406030204" pitchFamily="18" charset="0"/>
                          </a:rPr>
                        </m:ctrlPr>
                      </m:sSubPr>
                      <m:e>
                        <m:acc>
                          <m:accPr>
                            <m:chr m:val="̌"/>
                            <m:ctrlPr>
                              <a:rPr lang="en-US" altLang="zh-CN" i="1">
                                <a:solidFill>
                                  <a:srgbClr val="0070C0"/>
                                </a:solidFill>
                                <a:latin typeface="Cambria Math" panose="02040503050406030204" pitchFamily="18" charset="0"/>
                                <a:ea typeface="Cambria Math" panose="02040503050406030204" pitchFamily="18" charset="0"/>
                              </a:rPr>
                            </m:ctrlPr>
                          </m:accPr>
                          <m:e>
                            <m:r>
                              <a:rPr lang="en-US" altLang="zh-CN" i="1">
                                <a:solidFill>
                                  <a:srgbClr val="0070C0"/>
                                </a:solidFill>
                                <a:latin typeface="Cambria Math" panose="02040503050406030204" pitchFamily="18" charset="0"/>
                                <a:ea typeface="Cambria Math" panose="02040503050406030204" pitchFamily="18" charset="0"/>
                              </a:rPr>
                              <m:t>𝑦</m:t>
                            </m:r>
                          </m:e>
                        </m:acc>
                      </m:e>
                      <m:sub>
                        <m:r>
                          <a:rPr lang="en-US" altLang="zh-CN" i="1">
                            <a:solidFill>
                              <a:srgbClr val="0070C0"/>
                            </a:solidFill>
                            <a:latin typeface="Cambria Math" panose="02040503050406030204" pitchFamily="18" charset="0"/>
                            <a:ea typeface="Cambria Math" panose="02040503050406030204" pitchFamily="18" charset="0"/>
                          </a:rPr>
                          <m:t>𝑗</m:t>
                        </m:r>
                      </m:sub>
                    </m:sSub>
                  </m:oMath>
                </a14:m>
                <a:endParaRPr lang="en-US" dirty="0">
                  <a:solidFill>
                    <a:srgbClr val="0070C0"/>
                  </a:solidFill>
                </a:endParaRPr>
              </a:p>
            </p:txBody>
          </p:sp>
        </mc:Choice>
        <mc:Fallback xmlns="">
          <p:sp>
            <p:nvSpPr>
              <p:cNvPr id="32" name="TextBox 31">
                <a:extLst>
                  <a:ext uri="{FF2B5EF4-FFF2-40B4-BE49-F238E27FC236}">
                    <a16:creationId xmlns:a16="http://schemas.microsoft.com/office/drawing/2014/main" id="{55C20BFC-A22A-B94B-A31B-D1ECF4BF100C}"/>
                  </a:ext>
                </a:extLst>
              </p:cNvPr>
              <p:cNvSpPr txBox="1">
                <a:spLocks noRot="1" noChangeAspect="1" noMove="1" noResize="1" noEditPoints="1" noAdjustHandles="1" noChangeArrowheads="1" noChangeShapeType="1" noTextEdit="1"/>
              </p:cNvSpPr>
              <p:nvPr/>
            </p:nvSpPr>
            <p:spPr>
              <a:xfrm>
                <a:off x="7592072" y="4543238"/>
                <a:ext cx="2734732" cy="690958"/>
              </a:xfrm>
              <a:prstGeom prst="rect">
                <a:avLst/>
              </a:prstGeom>
              <a:blipFill>
                <a:blip r:embed="rId5"/>
                <a:stretch>
                  <a:fillRect b="-9091"/>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80E6FF28-D766-464C-9E98-A73CBCE7E33A}"/>
              </a:ext>
            </a:extLst>
          </p:cNvPr>
          <p:cNvPicPr>
            <a:picLocks noChangeAspect="1"/>
          </p:cNvPicPr>
          <p:nvPr/>
        </p:nvPicPr>
        <p:blipFill>
          <a:blip r:embed="rId6"/>
          <a:stretch>
            <a:fillRect/>
          </a:stretch>
        </p:blipFill>
        <p:spPr>
          <a:xfrm>
            <a:off x="3667264" y="3077697"/>
            <a:ext cx="45719" cy="108064"/>
          </a:xfrm>
          <a:prstGeom prst="rect">
            <a:avLst/>
          </a:prstGeom>
        </p:spPr>
      </p:pic>
      <p:pic>
        <p:nvPicPr>
          <p:cNvPr id="39" name="Picture 38">
            <a:extLst>
              <a:ext uri="{FF2B5EF4-FFF2-40B4-BE49-F238E27FC236}">
                <a16:creationId xmlns:a16="http://schemas.microsoft.com/office/drawing/2014/main" id="{D0AB0E10-4766-B64D-92F9-51A42FCC5E68}"/>
              </a:ext>
            </a:extLst>
          </p:cNvPr>
          <p:cNvPicPr>
            <a:picLocks noChangeAspect="1"/>
          </p:cNvPicPr>
          <p:nvPr/>
        </p:nvPicPr>
        <p:blipFill>
          <a:blip r:embed="rId6"/>
          <a:stretch>
            <a:fillRect/>
          </a:stretch>
        </p:blipFill>
        <p:spPr>
          <a:xfrm>
            <a:off x="4747315" y="3715201"/>
            <a:ext cx="47928" cy="113285"/>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D67BF92-5531-8F49-A531-F3D87113BFE5}"/>
                  </a:ext>
                </a:extLst>
              </p:cNvPr>
              <p:cNvSpPr txBox="1"/>
              <p:nvPr/>
            </p:nvSpPr>
            <p:spPr>
              <a:xfrm>
                <a:off x="2199843" y="5367713"/>
                <a:ext cx="3162597" cy="391646"/>
              </a:xfrm>
              <a:prstGeom prst="rect">
                <a:avLst/>
              </a:prstGeom>
              <a:noFill/>
            </p:spPr>
            <p:txBody>
              <a:bodyPr wrap="square" rtlCol="0">
                <a:spAutoFit/>
              </a:bodyPr>
              <a:lstStyle/>
              <a:p>
                <a:r>
                  <a:rPr lang="en-US" altLang="zh-CN" dirty="0">
                    <a:solidFill>
                      <a:srgbClr val="00B050"/>
                    </a:solidFill>
                  </a:rPr>
                  <a:t>Add</a:t>
                </a:r>
                <a:r>
                  <a:rPr lang="zh-CN" altLang="en-US" dirty="0">
                    <a:solidFill>
                      <a:srgbClr val="00B050"/>
                    </a:solidFill>
                  </a:rPr>
                  <a:t> </a:t>
                </a:r>
                <a:r>
                  <a:rPr lang="en-US" altLang="zh-CN" dirty="0">
                    <a:solidFill>
                      <a:srgbClr val="00B050"/>
                    </a:solidFill>
                  </a:rPr>
                  <a:t>indicator</a:t>
                </a:r>
                <a:r>
                  <a:rPr lang="zh-CN" altLang="en-US" dirty="0">
                    <a:solidFill>
                      <a:srgbClr val="00B050"/>
                    </a:solidFill>
                  </a:rPr>
                  <a:t> </a:t>
                </a:r>
                <a:r>
                  <a:rPr lang="en-US" altLang="zh-CN" dirty="0">
                    <a:solidFill>
                      <a:srgbClr val="00B050"/>
                    </a:solidFill>
                  </a:rPr>
                  <a:t>variables</a:t>
                </a:r>
                <a:r>
                  <a:rPr lang="zh-CN" altLang="en-US" dirty="0">
                    <a:solidFill>
                      <a:srgbClr val="00B050"/>
                    </a:solidFill>
                  </a:rPr>
                  <a:t> </a:t>
                </a:r>
                <a14:m>
                  <m:oMath xmlns:m="http://schemas.openxmlformats.org/officeDocument/2006/math">
                    <m:sSub>
                      <m:sSubPr>
                        <m:ctrlPr>
                          <a:rPr lang="en-US" altLang="zh-CN" i="1" smtClean="0">
                            <a:solidFill>
                              <a:srgbClr val="00B050"/>
                            </a:solidFill>
                            <a:latin typeface="Cambria Math" panose="02040503050406030204" pitchFamily="18" charset="0"/>
                          </a:rPr>
                        </m:ctrlPr>
                      </m:sSubPr>
                      <m:e>
                        <m:r>
                          <a:rPr lang="en-US" altLang="zh-CN" i="1" smtClean="0">
                            <a:solidFill>
                              <a:srgbClr val="00B050"/>
                            </a:solidFill>
                            <a:latin typeface="Cambria Math" panose="02040503050406030204" pitchFamily="18" charset="0"/>
                            <a:ea typeface="Cambria Math" panose="02040503050406030204" pitchFamily="18" charset="0"/>
                          </a:rPr>
                          <m:t>𝜇</m:t>
                        </m:r>
                      </m:e>
                      <m:sub>
                        <m:r>
                          <a:rPr lang="en-US" altLang="zh-CN" b="0" i="1" smtClean="0">
                            <a:solidFill>
                              <a:srgbClr val="00B050"/>
                            </a:solidFill>
                            <a:latin typeface="Cambria Math" panose="02040503050406030204" pitchFamily="18" charset="0"/>
                          </a:rPr>
                          <m:t>𝑖</m:t>
                        </m:r>
                        <m:r>
                          <a:rPr lang="en-US" altLang="zh-CN" b="0" i="1" smtClean="0">
                            <a:solidFill>
                              <a:srgbClr val="00B050"/>
                            </a:solidFill>
                            <a:latin typeface="Cambria Math" panose="02040503050406030204" pitchFamily="18" charset="0"/>
                          </a:rPr>
                          <m:t>,</m:t>
                        </m:r>
                        <m:r>
                          <a:rPr lang="en-US" altLang="zh-CN" b="0" i="1" smtClean="0">
                            <a:solidFill>
                              <a:srgbClr val="00B050"/>
                            </a:solidFill>
                            <a:latin typeface="Cambria Math" panose="02040503050406030204" pitchFamily="18" charset="0"/>
                          </a:rPr>
                          <m:t>𝑘</m:t>
                        </m:r>
                      </m:sub>
                    </m:sSub>
                  </m:oMath>
                </a14:m>
                <a:endParaRPr lang="en-US" dirty="0">
                  <a:solidFill>
                    <a:srgbClr val="00B050"/>
                  </a:solidFill>
                </a:endParaRPr>
              </a:p>
            </p:txBody>
          </p:sp>
        </mc:Choice>
        <mc:Fallback xmlns="">
          <p:sp>
            <p:nvSpPr>
              <p:cNvPr id="42" name="TextBox 41">
                <a:extLst>
                  <a:ext uri="{FF2B5EF4-FFF2-40B4-BE49-F238E27FC236}">
                    <a16:creationId xmlns:a16="http://schemas.microsoft.com/office/drawing/2014/main" id="{DD67BF92-5531-8F49-A531-F3D87113BFE5}"/>
                  </a:ext>
                </a:extLst>
              </p:cNvPr>
              <p:cNvSpPr txBox="1">
                <a:spLocks noRot="1" noChangeAspect="1" noMove="1" noResize="1" noEditPoints="1" noAdjustHandles="1" noChangeArrowheads="1" noChangeShapeType="1" noTextEdit="1"/>
              </p:cNvSpPr>
              <p:nvPr/>
            </p:nvSpPr>
            <p:spPr>
              <a:xfrm>
                <a:off x="2199843" y="5367713"/>
                <a:ext cx="3162597" cy="391646"/>
              </a:xfrm>
              <a:prstGeom prst="rect">
                <a:avLst/>
              </a:prstGeom>
              <a:blipFill>
                <a:blip r:embed="rId7"/>
                <a:stretch>
                  <a:fillRect l="-1600" t="-6452"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739A5B5-5F6D-9A41-98B5-FA03909E7CD4}"/>
                  </a:ext>
                </a:extLst>
              </p:cNvPr>
              <p:cNvSpPr txBox="1"/>
              <p:nvPr/>
            </p:nvSpPr>
            <p:spPr>
              <a:xfrm>
                <a:off x="7632683" y="5346350"/>
                <a:ext cx="3162597" cy="476221"/>
              </a:xfrm>
              <a:prstGeom prst="rect">
                <a:avLst/>
              </a:prstGeom>
              <a:noFill/>
            </p:spPr>
            <p:txBody>
              <a:bodyPr wrap="square" rtlCol="0">
                <a:spAutoFit/>
              </a:bodyPr>
              <a:lstStyle/>
              <a:p>
                <a:r>
                  <a:rPr lang="en-US" altLang="zh-CN" dirty="0">
                    <a:solidFill>
                      <a:srgbClr val="0F6FC6"/>
                    </a:solidFill>
                  </a:rPr>
                  <a:t>Add</a:t>
                </a:r>
                <a:r>
                  <a:rPr lang="zh-CN" altLang="en-US" dirty="0">
                    <a:solidFill>
                      <a:srgbClr val="0F6FC6"/>
                    </a:solidFill>
                  </a:rPr>
                  <a:t> </a:t>
                </a:r>
                <a:r>
                  <a:rPr lang="en-US" altLang="zh-CN" dirty="0">
                    <a:solidFill>
                      <a:srgbClr val="0F6FC6"/>
                    </a:solidFill>
                  </a:rPr>
                  <a:t>indicator</a:t>
                </a:r>
                <a:r>
                  <a:rPr lang="zh-CN" altLang="en-US" dirty="0">
                    <a:solidFill>
                      <a:srgbClr val="0F6FC6"/>
                    </a:solidFill>
                  </a:rPr>
                  <a:t> </a:t>
                </a:r>
                <a:r>
                  <a:rPr lang="en-US" altLang="zh-CN" dirty="0">
                    <a:solidFill>
                      <a:srgbClr val="0F6FC6"/>
                    </a:solidFill>
                  </a:rPr>
                  <a:t>variables</a:t>
                </a:r>
                <a:r>
                  <a:rPr lang="zh-CN" altLang="en-US" dirty="0">
                    <a:solidFill>
                      <a:srgbClr val="0F6FC6"/>
                    </a:solidFill>
                  </a:rPr>
                  <a:t> </a:t>
                </a:r>
                <a14:m>
                  <m:oMath xmlns:m="http://schemas.openxmlformats.org/officeDocument/2006/math">
                    <m:sSubSup>
                      <m:sSubSupPr>
                        <m:ctrlPr>
                          <a:rPr lang="en-US" altLang="zh-CN" i="1" smtClean="0">
                            <a:solidFill>
                              <a:srgbClr val="0F6FC6"/>
                            </a:solidFill>
                            <a:latin typeface="Cambria Math" panose="02040503050406030204" pitchFamily="18" charset="0"/>
                          </a:rPr>
                        </m:ctrlPr>
                      </m:sSubSupPr>
                      <m:e>
                        <m:r>
                          <a:rPr lang="en-US" altLang="zh-CN" i="1" smtClean="0">
                            <a:solidFill>
                              <a:srgbClr val="0F6FC6"/>
                            </a:solidFill>
                            <a:latin typeface="Cambria Math" panose="02040503050406030204" pitchFamily="18" charset="0"/>
                            <a:ea typeface="Cambria Math" panose="02040503050406030204" pitchFamily="18" charset="0"/>
                          </a:rPr>
                          <m:t>𝜇</m:t>
                        </m:r>
                      </m:e>
                      <m:sub>
                        <m:r>
                          <a:rPr lang="en-US" altLang="zh-CN" b="0" i="1" smtClean="0">
                            <a:solidFill>
                              <a:srgbClr val="0F6FC6"/>
                            </a:solidFill>
                            <a:latin typeface="Cambria Math" panose="02040503050406030204" pitchFamily="18" charset="0"/>
                          </a:rPr>
                          <m:t>𝑖</m:t>
                        </m:r>
                        <m:r>
                          <a:rPr lang="en-US" altLang="zh-CN" b="0" i="1" smtClean="0">
                            <a:solidFill>
                              <a:srgbClr val="0F6FC6"/>
                            </a:solidFill>
                            <a:latin typeface="Cambria Math" panose="02040503050406030204" pitchFamily="18" charset="0"/>
                          </a:rPr>
                          <m:t>,</m:t>
                        </m:r>
                        <m:r>
                          <a:rPr lang="en-US" altLang="zh-CN" b="0" i="1" smtClean="0">
                            <a:solidFill>
                              <a:srgbClr val="0F6FC6"/>
                            </a:solidFill>
                            <a:latin typeface="Cambria Math" panose="02040503050406030204" pitchFamily="18" charset="0"/>
                          </a:rPr>
                          <m:t>𝑗</m:t>
                        </m:r>
                      </m:sub>
                      <m:sup>
                        <m:r>
                          <a:rPr lang="en-US" altLang="zh-CN" b="0" i="1" smtClean="0">
                            <a:solidFill>
                              <a:srgbClr val="0F6FC6"/>
                            </a:solidFill>
                            <a:latin typeface="Cambria Math" panose="02040503050406030204" pitchFamily="18" charset="0"/>
                          </a:rPr>
                          <m:t>(</m:t>
                        </m:r>
                        <m:r>
                          <a:rPr lang="en-US" altLang="zh-CN" b="0" i="1" smtClean="0">
                            <a:solidFill>
                              <a:srgbClr val="0F6FC6"/>
                            </a:solidFill>
                            <a:latin typeface="Cambria Math" panose="02040503050406030204" pitchFamily="18" charset="0"/>
                          </a:rPr>
                          <m:t>𝑘</m:t>
                        </m:r>
                        <m:r>
                          <a:rPr lang="en-US" altLang="zh-CN" b="0" i="1" smtClean="0">
                            <a:solidFill>
                              <a:srgbClr val="0F6FC6"/>
                            </a:solidFill>
                            <a:latin typeface="Cambria Math" panose="02040503050406030204" pitchFamily="18" charset="0"/>
                          </a:rPr>
                          <m:t>)</m:t>
                        </m:r>
                      </m:sup>
                    </m:sSubSup>
                  </m:oMath>
                </a14:m>
                <a:endParaRPr lang="en-US" dirty="0">
                  <a:solidFill>
                    <a:srgbClr val="0F6FC6"/>
                  </a:solidFill>
                </a:endParaRPr>
              </a:p>
            </p:txBody>
          </p:sp>
        </mc:Choice>
        <mc:Fallback xmlns="">
          <p:sp>
            <p:nvSpPr>
              <p:cNvPr id="43" name="TextBox 42">
                <a:extLst>
                  <a:ext uri="{FF2B5EF4-FFF2-40B4-BE49-F238E27FC236}">
                    <a16:creationId xmlns:a16="http://schemas.microsoft.com/office/drawing/2014/main" id="{9739A5B5-5F6D-9A41-98B5-FA03909E7CD4}"/>
                  </a:ext>
                </a:extLst>
              </p:cNvPr>
              <p:cNvSpPr txBox="1">
                <a:spLocks noRot="1" noChangeAspect="1" noMove="1" noResize="1" noEditPoints="1" noAdjustHandles="1" noChangeArrowheads="1" noChangeShapeType="1" noTextEdit="1"/>
              </p:cNvSpPr>
              <p:nvPr/>
            </p:nvSpPr>
            <p:spPr>
              <a:xfrm>
                <a:off x="7632683" y="5346350"/>
                <a:ext cx="3162597" cy="476221"/>
              </a:xfrm>
              <a:prstGeom prst="rect">
                <a:avLst/>
              </a:prstGeom>
              <a:blipFill>
                <a:blip r:embed="rId8"/>
                <a:stretch>
                  <a:fillRect l="-1200" b="-7895"/>
                </a:stretch>
              </a:blipFill>
            </p:spPr>
            <p:txBody>
              <a:bodyPr/>
              <a:lstStyle/>
              <a:p>
                <a:r>
                  <a:rPr lang="en-US">
                    <a:noFill/>
                  </a:rPr>
                  <a:t> </a:t>
                </a:r>
              </a:p>
            </p:txBody>
          </p:sp>
        </mc:Fallback>
      </mc:AlternateContent>
      <p:pic>
        <p:nvPicPr>
          <p:cNvPr id="44" name="Picture 43">
            <a:extLst>
              <a:ext uri="{FF2B5EF4-FFF2-40B4-BE49-F238E27FC236}">
                <a16:creationId xmlns:a16="http://schemas.microsoft.com/office/drawing/2014/main" id="{C38D8094-E0C6-E848-9D05-3DBF7D02FDBC}"/>
              </a:ext>
            </a:extLst>
          </p:cNvPr>
          <p:cNvPicPr>
            <a:picLocks noChangeAspect="1"/>
          </p:cNvPicPr>
          <p:nvPr/>
        </p:nvPicPr>
        <p:blipFill>
          <a:blip r:embed="rId6"/>
          <a:stretch>
            <a:fillRect/>
          </a:stretch>
        </p:blipFill>
        <p:spPr>
          <a:xfrm>
            <a:off x="4243729" y="3733680"/>
            <a:ext cx="45719" cy="108064"/>
          </a:xfrm>
          <a:prstGeom prst="rect">
            <a:avLst/>
          </a:prstGeom>
        </p:spPr>
      </p:pic>
      <p:sp>
        <p:nvSpPr>
          <p:cNvPr id="2" name="Footer Placeholder 1">
            <a:extLst>
              <a:ext uri="{FF2B5EF4-FFF2-40B4-BE49-F238E27FC236}">
                <a16:creationId xmlns:a16="http://schemas.microsoft.com/office/drawing/2014/main" id="{D1F62793-4F4E-474E-91FE-7A672899B2FF}"/>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Multiclass</a:t>
            </a:r>
            <a:r>
              <a:rPr lang="zh-CN" altLang="en-US" dirty="0"/>
              <a:t> </a:t>
            </a:r>
            <a:r>
              <a:rPr lang="en-US" altLang="zh-CN" dirty="0"/>
              <a:t>Classification</a:t>
            </a:r>
          </a:p>
        </p:txBody>
      </p:sp>
    </p:spTree>
    <p:extLst>
      <p:ext uri="{BB962C8B-B14F-4D97-AF65-F5344CB8AC3E}">
        <p14:creationId xmlns:p14="http://schemas.microsoft.com/office/powerpoint/2010/main" val="398766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P spid="24" grpId="0" animBg="1"/>
      <p:bldP spid="26" grpId="0"/>
      <p:bldP spid="30" grpId="0" animBg="1"/>
      <p:bldP spid="32" grpId="0"/>
      <p:bldP spid="42" grpId="0"/>
      <p:bldP spid="4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9" y="190224"/>
            <a:ext cx="7952145" cy="523220"/>
          </a:xfrm>
          <a:prstGeom prst="rect">
            <a:avLst/>
          </a:prstGeom>
          <a:noFill/>
        </p:spPr>
        <p:txBody>
          <a:bodyPr wrap="square" rtlCol="0">
            <a:spAutoFit/>
          </a:bodyPr>
          <a:lstStyle/>
          <a:p>
            <a:r>
              <a:rPr lang="en-US" altLang="zh-CN" sz="2800" dirty="0">
                <a:solidFill>
                  <a:schemeClr val="accent2"/>
                </a:solidFill>
              </a:rPr>
              <a:t>Learning</a:t>
            </a:r>
            <a:r>
              <a:rPr lang="zh-CN" altLang="en-US" sz="2800" dirty="0">
                <a:solidFill>
                  <a:schemeClr val="accent2"/>
                </a:solidFill>
              </a:rPr>
              <a:t> </a:t>
            </a:r>
            <a:r>
              <a:rPr lang="en-US" altLang="zh-CN" sz="2800" dirty="0">
                <a:solidFill>
                  <a:schemeClr val="accent2"/>
                </a:solidFill>
              </a:rPr>
              <a:t>Problems</a:t>
            </a:r>
            <a:r>
              <a:rPr lang="zh-CN" altLang="en-US" sz="2800" dirty="0">
                <a:solidFill>
                  <a:schemeClr val="accent2"/>
                </a:solidFill>
              </a:rPr>
              <a:t> </a:t>
            </a:r>
            <a:r>
              <a:rPr lang="en-US" altLang="zh-CN" sz="2800" dirty="0">
                <a:solidFill>
                  <a:schemeClr val="accent2"/>
                </a:solidFill>
              </a:rPr>
              <a:t>with</a:t>
            </a:r>
            <a:r>
              <a:rPr lang="zh-CN" altLang="en-US" sz="2800" dirty="0">
                <a:solidFill>
                  <a:schemeClr val="accent2"/>
                </a:solidFill>
              </a:rPr>
              <a:t> </a:t>
            </a:r>
            <a:r>
              <a:rPr lang="en-US" altLang="zh-CN" sz="2800" dirty="0">
                <a:solidFill>
                  <a:schemeClr val="accent2"/>
                </a:solidFill>
              </a:rPr>
              <a:t>Structured</a:t>
            </a:r>
            <a:r>
              <a:rPr lang="zh-CN" altLang="en-US" sz="2800" dirty="0">
                <a:solidFill>
                  <a:schemeClr val="accent2"/>
                </a:solidFill>
              </a:rPr>
              <a:t> </a:t>
            </a:r>
            <a:r>
              <a:rPr lang="en-US" altLang="zh-CN" sz="2800" dirty="0">
                <a:solidFill>
                  <a:schemeClr val="accent2"/>
                </a:solidFill>
              </a:rPr>
              <a:t>Output</a:t>
            </a:r>
            <a:r>
              <a:rPr lang="zh-CN" altLang="en-US" sz="2800" dirty="0">
                <a:solidFill>
                  <a:schemeClr val="accent2"/>
                </a:solidFill>
              </a:rPr>
              <a:t> </a:t>
            </a:r>
            <a:r>
              <a:rPr lang="en-US" altLang="zh-CN" sz="2800" dirty="0">
                <a:solidFill>
                  <a:schemeClr val="accent2"/>
                </a:solidFill>
              </a:rPr>
              <a:t>and</a:t>
            </a:r>
            <a:r>
              <a:rPr lang="zh-CN" altLang="en-US" sz="2800" dirty="0">
                <a:solidFill>
                  <a:schemeClr val="accent2"/>
                </a:solidFill>
              </a:rPr>
              <a:t> </a:t>
            </a:r>
            <a:r>
              <a:rPr lang="en-US" altLang="zh-CN" sz="2800" dirty="0">
                <a:solidFill>
                  <a:schemeClr val="accent2"/>
                </a:solidFill>
              </a:rPr>
              <a:t>Input</a:t>
            </a:r>
            <a:endParaRPr lang="en-US" sz="28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84" name="Rectangle 83">
            <a:extLst>
              <a:ext uri="{FF2B5EF4-FFF2-40B4-BE49-F238E27FC236}">
                <a16:creationId xmlns:a16="http://schemas.microsoft.com/office/drawing/2014/main" id="{9266D43F-7E2F-48F7-BB60-B50EF632BE64}"/>
              </a:ext>
            </a:extLst>
          </p:cNvPr>
          <p:cNvSpPr/>
          <p:nvPr/>
        </p:nvSpPr>
        <p:spPr>
          <a:xfrm>
            <a:off x="2772597" y="1071571"/>
            <a:ext cx="7486100" cy="646331"/>
          </a:xfrm>
          <a:prstGeom prst="rect">
            <a:avLst/>
          </a:prstGeom>
        </p:spPr>
        <p:txBody>
          <a:bodyPr wrap="square">
            <a:spAutoFit/>
          </a:bodyPr>
          <a:lstStyle/>
          <a:p>
            <a:r>
              <a:rPr lang="en-US" altLang="zh-CN" sz="2000" dirty="0">
                <a:solidFill>
                  <a:schemeClr val="accent2"/>
                </a:solidFill>
              </a:rPr>
              <a:t>Multilabel</a:t>
            </a:r>
            <a:r>
              <a:rPr lang="zh-CN" altLang="en-US" sz="2000" dirty="0">
                <a:solidFill>
                  <a:schemeClr val="accent2"/>
                </a:solidFill>
              </a:rPr>
              <a:t> </a:t>
            </a:r>
            <a:r>
              <a:rPr lang="en-US" altLang="zh-CN" sz="2000" dirty="0">
                <a:solidFill>
                  <a:schemeClr val="accent2"/>
                </a:solidFill>
              </a:rPr>
              <a:t>Classification</a:t>
            </a:r>
            <a:r>
              <a:rPr lang="en-US" sz="2000" dirty="0">
                <a:solidFill>
                  <a:schemeClr val="accent2"/>
                </a:solidFill>
              </a:rPr>
              <a:t> </a:t>
            </a:r>
            <a:r>
              <a:rPr lang="en-US" sz="1600" dirty="0">
                <a:solidFill>
                  <a:schemeClr val="tx1">
                    <a:lumMod val="50000"/>
                    <a:lumOff val="50000"/>
                  </a:schemeClr>
                </a:solidFill>
              </a:rPr>
              <a:t>(</a:t>
            </a:r>
            <a:r>
              <a:rPr lang="en-US" altLang="zh-CN" sz="1600" dirty="0">
                <a:solidFill>
                  <a:schemeClr val="tx1">
                    <a:lumMod val="50000"/>
                    <a:lumOff val="50000"/>
                  </a:schemeClr>
                </a:solidFill>
              </a:rPr>
              <a:t>Zhang</a:t>
            </a:r>
            <a:r>
              <a:rPr lang="zh-CN" altLang="en-US" sz="1600" dirty="0">
                <a:solidFill>
                  <a:schemeClr val="tx1">
                    <a:lumMod val="50000"/>
                    <a:lumOff val="50000"/>
                  </a:schemeClr>
                </a:solidFill>
              </a:rPr>
              <a:t> </a:t>
            </a:r>
            <a:r>
              <a:rPr lang="en-US" altLang="zh-CN" sz="1600" dirty="0">
                <a:solidFill>
                  <a:schemeClr val="tx1">
                    <a:lumMod val="50000"/>
                    <a:lumOff val="50000"/>
                  </a:schemeClr>
                </a:solidFill>
              </a:rPr>
              <a:t>et.</a:t>
            </a:r>
            <a:r>
              <a:rPr lang="zh-CN" altLang="en-US" sz="1600" dirty="0">
                <a:solidFill>
                  <a:schemeClr val="tx1">
                    <a:lumMod val="50000"/>
                    <a:lumOff val="50000"/>
                  </a:schemeClr>
                </a:solidFill>
              </a:rPr>
              <a:t> </a:t>
            </a:r>
            <a:r>
              <a:rPr lang="en-US" altLang="zh-CN" sz="1600" dirty="0">
                <a:solidFill>
                  <a:schemeClr val="tx1">
                    <a:lumMod val="50000"/>
                    <a:lumOff val="50000"/>
                  </a:schemeClr>
                </a:solidFill>
              </a:rPr>
              <a:t>al.,</a:t>
            </a:r>
            <a:r>
              <a:rPr lang="zh-CN" altLang="en-US" sz="1600" dirty="0">
                <a:solidFill>
                  <a:schemeClr val="tx1">
                    <a:lumMod val="50000"/>
                    <a:lumOff val="50000"/>
                  </a:schemeClr>
                </a:solidFill>
              </a:rPr>
              <a:t> </a:t>
            </a:r>
            <a:r>
              <a:rPr lang="en-US" altLang="zh-CN" sz="1600" dirty="0">
                <a:solidFill>
                  <a:schemeClr val="tx1">
                    <a:lumMod val="50000"/>
                    <a:lumOff val="50000"/>
                  </a:schemeClr>
                </a:solidFill>
              </a:rPr>
              <a:t>2007;</a:t>
            </a:r>
            <a:r>
              <a:rPr lang="zh-CN" altLang="en-US" sz="1600" dirty="0">
                <a:solidFill>
                  <a:schemeClr val="tx1">
                    <a:lumMod val="50000"/>
                    <a:lumOff val="50000"/>
                  </a:schemeClr>
                </a:solidFill>
              </a:rPr>
              <a:t> </a:t>
            </a:r>
            <a:r>
              <a:rPr lang="en-US" sz="1600" dirty="0" err="1">
                <a:solidFill>
                  <a:schemeClr val="tx1">
                    <a:lumMod val="50000"/>
                    <a:lumOff val="50000"/>
                  </a:schemeClr>
                </a:solidFill>
              </a:rPr>
              <a:t>Tsoumakas</a:t>
            </a:r>
            <a:r>
              <a:rPr lang="zh-CN" altLang="en-US" sz="1600" dirty="0">
                <a:solidFill>
                  <a:schemeClr val="tx1">
                    <a:lumMod val="50000"/>
                    <a:lumOff val="50000"/>
                  </a:schemeClr>
                </a:solidFill>
              </a:rPr>
              <a:t> </a:t>
            </a:r>
            <a:r>
              <a:rPr lang="en-US" altLang="zh-CN" sz="1600" dirty="0" err="1">
                <a:solidFill>
                  <a:schemeClr val="tx1">
                    <a:lumMod val="50000"/>
                    <a:lumOff val="50000"/>
                  </a:schemeClr>
                </a:solidFill>
              </a:rPr>
              <a:t>et.al</a:t>
            </a:r>
            <a:r>
              <a:rPr lang="en-US" altLang="zh-CN" sz="1600" dirty="0">
                <a:solidFill>
                  <a:schemeClr val="tx1">
                    <a:lumMod val="50000"/>
                    <a:lumOff val="50000"/>
                  </a:schemeClr>
                </a:solidFill>
              </a:rPr>
              <a:t>.</a:t>
            </a:r>
            <a:r>
              <a:rPr lang="zh-CN" altLang="en-US" sz="1600" dirty="0">
                <a:solidFill>
                  <a:schemeClr val="tx1">
                    <a:lumMod val="50000"/>
                    <a:lumOff val="50000"/>
                  </a:schemeClr>
                </a:solidFill>
              </a:rPr>
              <a:t> </a:t>
            </a:r>
            <a:r>
              <a:rPr lang="en-US" altLang="zh-CN" sz="1600" dirty="0">
                <a:solidFill>
                  <a:schemeClr val="tx1">
                    <a:lumMod val="50000"/>
                    <a:lumOff val="50000"/>
                  </a:schemeClr>
                </a:solidFill>
              </a:rPr>
              <a:t>2009;</a:t>
            </a:r>
            <a:r>
              <a:rPr lang="zh-CN" altLang="en-US" sz="1600" dirty="0">
                <a:solidFill>
                  <a:schemeClr val="tx1">
                    <a:lumMod val="50000"/>
                    <a:lumOff val="50000"/>
                  </a:schemeClr>
                </a:solidFill>
              </a:rPr>
              <a:t> </a:t>
            </a:r>
            <a:r>
              <a:rPr lang="en-US" sz="1600" dirty="0" err="1">
                <a:solidFill>
                  <a:schemeClr val="tx1">
                    <a:lumMod val="50000"/>
                    <a:lumOff val="50000"/>
                  </a:schemeClr>
                </a:solidFill>
              </a:rPr>
              <a:t>Behpour</a:t>
            </a:r>
            <a:r>
              <a:rPr lang="zh-CN" altLang="en-US" sz="1600" dirty="0">
                <a:solidFill>
                  <a:schemeClr val="tx1">
                    <a:lumMod val="50000"/>
                    <a:lumOff val="50000"/>
                  </a:schemeClr>
                </a:solidFill>
              </a:rPr>
              <a:t> </a:t>
            </a:r>
            <a:r>
              <a:rPr lang="en-US" altLang="zh-CN" sz="1600" dirty="0" err="1">
                <a:solidFill>
                  <a:schemeClr val="tx1">
                    <a:lumMod val="50000"/>
                    <a:lumOff val="50000"/>
                  </a:schemeClr>
                </a:solidFill>
              </a:rPr>
              <a:t>et.al</a:t>
            </a:r>
            <a:r>
              <a:rPr lang="en-US" altLang="zh-CN" sz="1600" dirty="0">
                <a:solidFill>
                  <a:schemeClr val="tx1">
                    <a:lumMod val="50000"/>
                    <a:lumOff val="50000"/>
                  </a:schemeClr>
                </a:solidFill>
              </a:rPr>
              <a:t>.,</a:t>
            </a:r>
            <a:r>
              <a:rPr lang="zh-CN" altLang="en-US" sz="1600" dirty="0">
                <a:solidFill>
                  <a:schemeClr val="tx1">
                    <a:lumMod val="50000"/>
                    <a:lumOff val="50000"/>
                  </a:schemeClr>
                </a:solidFill>
              </a:rPr>
              <a:t> </a:t>
            </a:r>
            <a:r>
              <a:rPr lang="en-US" altLang="zh-CN" sz="1600" dirty="0">
                <a:solidFill>
                  <a:schemeClr val="tx1">
                    <a:lumMod val="50000"/>
                    <a:lumOff val="50000"/>
                  </a:schemeClr>
                </a:solidFill>
              </a:rPr>
              <a:t>2018</a:t>
            </a:r>
            <a:r>
              <a:rPr lang="en-US" sz="1600" dirty="0">
                <a:solidFill>
                  <a:schemeClr val="tx1">
                    <a:lumMod val="50000"/>
                    <a:lumOff val="50000"/>
                  </a:schemeClr>
                </a:solidFill>
              </a:rPr>
              <a:t>)</a:t>
            </a:r>
          </a:p>
        </p:txBody>
      </p:sp>
      <p:sp>
        <p:nvSpPr>
          <p:cNvPr id="54" name="Oval 53">
            <a:extLst>
              <a:ext uri="{FF2B5EF4-FFF2-40B4-BE49-F238E27FC236}">
                <a16:creationId xmlns:a16="http://schemas.microsoft.com/office/drawing/2014/main" id="{DE355B6F-A9B1-42BC-A991-36556ADB0CED}"/>
              </a:ext>
            </a:extLst>
          </p:cNvPr>
          <p:cNvSpPr/>
          <p:nvPr/>
        </p:nvSpPr>
        <p:spPr>
          <a:xfrm>
            <a:off x="2537939" y="1164592"/>
            <a:ext cx="234658" cy="2346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Rectangle 67">
            <a:extLst>
              <a:ext uri="{FF2B5EF4-FFF2-40B4-BE49-F238E27FC236}">
                <a16:creationId xmlns:a16="http://schemas.microsoft.com/office/drawing/2014/main" id="{1B37C2BF-D605-486A-8163-5C1BB7009309}"/>
              </a:ext>
            </a:extLst>
          </p:cNvPr>
          <p:cNvSpPr/>
          <p:nvPr/>
        </p:nvSpPr>
        <p:spPr>
          <a:xfrm>
            <a:off x="2772597" y="3484397"/>
            <a:ext cx="9037795" cy="400110"/>
          </a:xfrm>
          <a:prstGeom prst="rect">
            <a:avLst/>
          </a:prstGeom>
        </p:spPr>
        <p:txBody>
          <a:bodyPr wrap="none">
            <a:spAutoFit/>
          </a:bodyPr>
          <a:lstStyle/>
          <a:p>
            <a:r>
              <a:rPr lang="en-US" sz="2000" dirty="0">
                <a:solidFill>
                  <a:schemeClr val="accent2"/>
                </a:solidFill>
              </a:rPr>
              <a:t>Correspondence between images </a:t>
            </a:r>
            <a:r>
              <a:rPr lang="en-US" sz="1600" dirty="0">
                <a:solidFill>
                  <a:schemeClr val="tx1">
                    <a:lumMod val="50000"/>
                    <a:lumOff val="50000"/>
                  </a:schemeClr>
                </a:solidFill>
              </a:rPr>
              <a:t>(</a:t>
            </a:r>
            <a:r>
              <a:rPr lang="en-US" sz="1600" dirty="0" err="1">
                <a:solidFill>
                  <a:schemeClr val="tx1">
                    <a:lumMod val="50000"/>
                    <a:lumOff val="50000"/>
                  </a:schemeClr>
                </a:solidFill>
              </a:rPr>
              <a:t>Belongie</a:t>
            </a:r>
            <a:r>
              <a:rPr lang="en-US" sz="1600" dirty="0">
                <a:solidFill>
                  <a:schemeClr val="tx1">
                    <a:lumMod val="50000"/>
                    <a:lumOff val="50000"/>
                  </a:schemeClr>
                </a:solidFill>
              </a:rPr>
              <a:t> et. al., 2002; </a:t>
            </a:r>
            <a:r>
              <a:rPr lang="en-US" sz="1600" dirty="0" err="1">
                <a:solidFill>
                  <a:schemeClr val="tx1">
                    <a:lumMod val="50000"/>
                    <a:lumOff val="50000"/>
                  </a:schemeClr>
                </a:solidFill>
              </a:rPr>
              <a:t>Dellaert</a:t>
            </a:r>
            <a:r>
              <a:rPr lang="en-US" sz="1600" dirty="0">
                <a:solidFill>
                  <a:schemeClr val="tx1">
                    <a:lumMod val="50000"/>
                    <a:lumOff val="50000"/>
                  </a:schemeClr>
                </a:solidFill>
              </a:rPr>
              <a:t> et. al., 2003</a:t>
            </a:r>
            <a:r>
              <a:rPr lang="en-US" altLang="zh-CN" sz="1600" dirty="0">
                <a:solidFill>
                  <a:schemeClr val="tx1">
                    <a:lumMod val="50000"/>
                    <a:lumOff val="50000"/>
                  </a:schemeClr>
                </a:solidFill>
              </a:rPr>
              <a:t>,</a:t>
            </a:r>
            <a:r>
              <a:rPr lang="zh-CN" altLang="en-US" sz="1600" dirty="0">
                <a:solidFill>
                  <a:schemeClr val="tx1">
                    <a:lumMod val="50000"/>
                    <a:lumOff val="50000"/>
                  </a:schemeClr>
                </a:solidFill>
              </a:rPr>
              <a:t> </a:t>
            </a:r>
            <a:r>
              <a:rPr lang="en-US" altLang="zh-CN" sz="1600" dirty="0" err="1">
                <a:solidFill>
                  <a:schemeClr val="tx1">
                    <a:lumMod val="50000"/>
                    <a:lumOff val="50000"/>
                  </a:schemeClr>
                </a:solidFill>
              </a:rPr>
              <a:t>Fathony</a:t>
            </a:r>
            <a:r>
              <a:rPr lang="zh-CN" altLang="en-US" sz="1600" dirty="0">
                <a:solidFill>
                  <a:schemeClr val="tx1">
                    <a:lumMod val="50000"/>
                    <a:lumOff val="50000"/>
                  </a:schemeClr>
                </a:solidFill>
              </a:rPr>
              <a:t> </a:t>
            </a:r>
            <a:r>
              <a:rPr lang="en-US" altLang="zh-CN" sz="1600" dirty="0">
                <a:solidFill>
                  <a:schemeClr val="tx1">
                    <a:lumMod val="50000"/>
                    <a:lumOff val="50000"/>
                  </a:schemeClr>
                </a:solidFill>
              </a:rPr>
              <a:t>et.</a:t>
            </a:r>
            <a:r>
              <a:rPr lang="zh-CN" altLang="en-US" sz="1600" dirty="0">
                <a:solidFill>
                  <a:schemeClr val="tx1">
                    <a:lumMod val="50000"/>
                    <a:lumOff val="50000"/>
                  </a:schemeClr>
                </a:solidFill>
              </a:rPr>
              <a:t> </a:t>
            </a:r>
            <a:r>
              <a:rPr lang="en-US" altLang="zh-CN" sz="1600" dirty="0">
                <a:solidFill>
                  <a:schemeClr val="tx1">
                    <a:lumMod val="50000"/>
                    <a:lumOff val="50000"/>
                  </a:schemeClr>
                </a:solidFill>
              </a:rPr>
              <a:t>al.,</a:t>
            </a:r>
            <a:r>
              <a:rPr lang="zh-CN" altLang="en-US" sz="1600" dirty="0">
                <a:solidFill>
                  <a:schemeClr val="tx1">
                    <a:lumMod val="50000"/>
                    <a:lumOff val="50000"/>
                  </a:schemeClr>
                </a:solidFill>
              </a:rPr>
              <a:t> </a:t>
            </a:r>
            <a:r>
              <a:rPr lang="en-US" altLang="zh-CN" sz="1600" dirty="0">
                <a:solidFill>
                  <a:schemeClr val="tx1">
                    <a:lumMod val="50000"/>
                    <a:lumOff val="50000"/>
                  </a:schemeClr>
                </a:solidFill>
              </a:rPr>
              <a:t>2018</a:t>
            </a:r>
            <a:r>
              <a:rPr lang="en-US" sz="1600" dirty="0">
                <a:solidFill>
                  <a:schemeClr val="tx1">
                    <a:lumMod val="50000"/>
                    <a:lumOff val="50000"/>
                  </a:schemeClr>
                </a:solidFill>
              </a:rPr>
              <a:t>)</a:t>
            </a:r>
          </a:p>
        </p:txBody>
      </p:sp>
      <p:sp>
        <p:nvSpPr>
          <p:cNvPr id="70" name="Oval 69">
            <a:extLst>
              <a:ext uri="{FF2B5EF4-FFF2-40B4-BE49-F238E27FC236}">
                <a16:creationId xmlns:a16="http://schemas.microsoft.com/office/drawing/2014/main" id="{69176E17-7104-43B5-A3C7-4DDBAE613DED}"/>
              </a:ext>
            </a:extLst>
          </p:cNvPr>
          <p:cNvSpPr/>
          <p:nvPr/>
        </p:nvSpPr>
        <p:spPr>
          <a:xfrm>
            <a:off x="2537939" y="3571841"/>
            <a:ext cx="234658" cy="2346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17" name="Picture 16" descr="A picture containing outdoor, building, sky, road&#10;&#10;Description generated with very high confidence">
            <a:extLst>
              <a:ext uri="{FF2B5EF4-FFF2-40B4-BE49-F238E27FC236}">
                <a16:creationId xmlns:a16="http://schemas.microsoft.com/office/drawing/2014/main" id="{4D4C58B6-CD99-4ADA-AF7E-97D22A4C4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999" y="3979468"/>
            <a:ext cx="3840480" cy="1440732"/>
          </a:xfrm>
          <a:prstGeom prst="rect">
            <a:avLst/>
          </a:prstGeom>
        </p:spPr>
      </p:pic>
      <p:sp>
        <p:nvSpPr>
          <p:cNvPr id="9" name="Slide Number Placeholder 8">
            <a:extLst>
              <a:ext uri="{FF2B5EF4-FFF2-40B4-BE49-F238E27FC236}">
                <a16:creationId xmlns:a16="http://schemas.microsoft.com/office/drawing/2014/main" id="{76AA176F-E4F5-7145-9EF3-BABB9E2935D5}"/>
              </a:ext>
            </a:extLst>
          </p:cNvPr>
          <p:cNvSpPr>
            <a:spLocks noGrp="1"/>
          </p:cNvSpPr>
          <p:nvPr>
            <p:ph type="sldNum" sz="quarter" idx="12"/>
          </p:nvPr>
        </p:nvSpPr>
        <p:spPr/>
        <p:txBody>
          <a:bodyPr/>
          <a:lstStyle/>
          <a:p>
            <a:r>
              <a:rPr lang="en-US" altLang="zh-CN" dirty="0"/>
              <a:t>2</a:t>
            </a:r>
            <a:endParaRPr lang="en-US" dirty="0"/>
          </a:p>
        </p:txBody>
      </p:sp>
      <p:pic>
        <p:nvPicPr>
          <p:cNvPr id="13" name="Picture 12" descr="A boat on a body of water&#10;&#10;Description automatically generated">
            <a:extLst>
              <a:ext uri="{FF2B5EF4-FFF2-40B4-BE49-F238E27FC236}">
                <a16:creationId xmlns:a16="http://schemas.microsoft.com/office/drawing/2014/main" id="{5C6E6D2D-114C-E443-9365-0DA225405D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0068" y="1731831"/>
            <a:ext cx="3440732" cy="1641771"/>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BF3472FD-9230-C04C-8206-903193A02C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1201" y="1731831"/>
            <a:ext cx="2889395" cy="1667751"/>
          </a:xfrm>
          <a:prstGeom prst="rect">
            <a:avLst/>
          </a:prstGeom>
        </p:spPr>
      </p:pic>
      <p:sp>
        <p:nvSpPr>
          <p:cNvPr id="4" name="Footer Placeholder 3">
            <a:extLst>
              <a:ext uri="{FF2B5EF4-FFF2-40B4-BE49-F238E27FC236}">
                <a16:creationId xmlns:a16="http://schemas.microsoft.com/office/drawing/2014/main" id="{43AC6FB1-7B66-D44C-B795-CEB4E1C00C63}"/>
              </a:ext>
            </a:extLst>
          </p:cNvPr>
          <p:cNvSpPr>
            <a:spLocks noGrp="1"/>
          </p:cNvSpPr>
          <p:nvPr>
            <p:ph type="ftr" sz="quarter" idx="11"/>
          </p:nvPr>
        </p:nvSpPr>
        <p:spPr/>
        <p:txBody>
          <a:bodyPr/>
          <a:lstStyle/>
          <a:p>
            <a:r>
              <a:rPr lang="en-US" altLang="zh-CN" dirty="0"/>
              <a:t>The</a:t>
            </a:r>
            <a:r>
              <a:rPr lang="zh-CN" altLang="en-US" dirty="0"/>
              <a:t> </a:t>
            </a:r>
            <a:r>
              <a:rPr lang="en-US" altLang="zh-CN" dirty="0"/>
              <a:t>Hard</a:t>
            </a:r>
            <a:r>
              <a:rPr lang="zh-CN" altLang="en-US" dirty="0"/>
              <a:t> </a:t>
            </a:r>
            <a:r>
              <a:rPr lang="en-US" altLang="zh-CN" dirty="0"/>
              <a:t>Learning</a:t>
            </a:r>
            <a:r>
              <a:rPr lang="zh-CN" altLang="en-US" dirty="0"/>
              <a:t> </a:t>
            </a:r>
            <a:r>
              <a:rPr lang="en-US" altLang="zh-CN" dirty="0"/>
              <a:t>Problem</a:t>
            </a:r>
            <a:endParaRPr lang="en-US" dirty="0"/>
          </a:p>
        </p:txBody>
      </p:sp>
    </p:spTree>
    <p:extLst>
      <p:ext uri="{BB962C8B-B14F-4D97-AF65-F5344CB8AC3E}">
        <p14:creationId xmlns:p14="http://schemas.microsoft.com/office/powerpoint/2010/main" val="162801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sz="2800" dirty="0">
                <a:solidFill>
                  <a:schemeClr val="accent2"/>
                </a:solidFill>
              </a:rPr>
              <a:t>Adversarial</a:t>
            </a:r>
            <a:r>
              <a:rPr lang="zh-CN" altLang="en-US" sz="2800" dirty="0">
                <a:solidFill>
                  <a:schemeClr val="accent2"/>
                </a:solidFill>
              </a:rPr>
              <a:t> </a:t>
            </a:r>
            <a:r>
              <a:rPr lang="en-US" altLang="zh-CN" sz="2800" dirty="0">
                <a:solidFill>
                  <a:schemeClr val="accent2"/>
                </a:solidFill>
              </a:rPr>
              <a:t>Multiway</a:t>
            </a:r>
            <a:r>
              <a:rPr lang="zh-CN" altLang="en-US" sz="2800" dirty="0">
                <a:solidFill>
                  <a:schemeClr val="accent2"/>
                </a:solidFill>
              </a:rPr>
              <a:t> </a:t>
            </a:r>
            <a:r>
              <a:rPr lang="en-US" altLang="zh-CN" sz="2800" dirty="0">
                <a:solidFill>
                  <a:schemeClr val="accent2"/>
                </a:solidFill>
              </a:rPr>
              <a:t>Cut</a:t>
            </a:r>
            <a:endParaRPr lang="en-US" sz="20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22" name="Rectangle 21">
            <a:extLst>
              <a:ext uri="{FF2B5EF4-FFF2-40B4-BE49-F238E27FC236}">
                <a16:creationId xmlns:a16="http://schemas.microsoft.com/office/drawing/2014/main" id="{C01FCFA1-3945-46DD-ACD1-474B26D1C727}"/>
              </a:ext>
            </a:extLst>
          </p:cNvPr>
          <p:cNvSpPr/>
          <p:nvPr/>
        </p:nvSpPr>
        <p:spPr>
          <a:xfrm>
            <a:off x="2437554" y="1021421"/>
            <a:ext cx="6617404" cy="400110"/>
          </a:xfrm>
          <a:prstGeom prst="rect">
            <a:avLst/>
          </a:prstGeom>
        </p:spPr>
        <p:txBody>
          <a:bodyPr wrap="square">
            <a:spAutoFit/>
          </a:bodyPr>
          <a:lstStyle/>
          <a:p>
            <a:r>
              <a:rPr lang="en-US" altLang="zh-CN" sz="2000" dirty="0">
                <a:solidFill>
                  <a:srgbClr val="0F6FC6"/>
                </a:solidFill>
              </a:rPr>
              <a:t>Adversary’s</a:t>
            </a:r>
            <a:r>
              <a:rPr lang="zh-CN" altLang="en-US" sz="2000" dirty="0">
                <a:solidFill>
                  <a:srgbClr val="0F6FC6"/>
                </a:solidFill>
              </a:rPr>
              <a:t> </a:t>
            </a:r>
            <a:r>
              <a:rPr lang="en-US" altLang="zh-CN" sz="2000" dirty="0">
                <a:solidFill>
                  <a:srgbClr val="0F6FC6"/>
                </a:solidFill>
              </a:rPr>
              <a:t>Best</a:t>
            </a:r>
            <a:r>
              <a:rPr lang="zh-CN" altLang="en-US" sz="2000" dirty="0">
                <a:solidFill>
                  <a:srgbClr val="0F6FC6"/>
                </a:solidFill>
              </a:rPr>
              <a:t> </a:t>
            </a:r>
            <a:r>
              <a:rPr lang="en-US" altLang="zh-CN" sz="2000" dirty="0">
                <a:solidFill>
                  <a:srgbClr val="0F6FC6"/>
                </a:solidFill>
              </a:rPr>
              <a:t>Response</a:t>
            </a:r>
            <a:r>
              <a:rPr lang="zh-CN" altLang="en-US" sz="2000" dirty="0">
                <a:solidFill>
                  <a:srgbClr val="0F6FC6"/>
                </a:solidFill>
              </a:rPr>
              <a:t> </a:t>
            </a:r>
            <a:endParaRPr lang="en-US" altLang="zh-CN" sz="2000" dirty="0">
              <a:solidFill>
                <a:srgbClr val="0F6FC6"/>
              </a:solidFill>
            </a:endParaRPr>
          </a:p>
        </p:txBody>
      </p:sp>
      <p:sp>
        <p:nvSpPr>
          <p:cNvPr id="8" name="Slide Number Placeholder 7">
            <a:extLst>
              <a:ext uri="{FF2B5EF4-FFF2-40B4-BE49-F238E27FC236}">
                <a16:creationId xmlns:a16="http://schemas.microsoft.com/office/drawing/2014/main" id="{AE9BB168-86A8-554D-84D7-4F6FA1ED2E6B}"/>
              </a:ext>
            </a:extLst>
          </p:cNvPr>
          <p:cNvSpPr>
            <a:spLocks noGrp="1"/>
          </p:cNvSpPr>
          <p:nvPr>
            <p:ph type="sldNum" sz="quarter" idx="12"/>
          </p:nvPr>
        </p:nvSpPr>
        <p:spPr/>
        <p:txBody>
          <a:bodyPr/>
          <a:lstStyle/>
          <a:p>
            <a:fld id="{C0F2A647-71D5-4304-8070-CBC681FF56EE}" type="slidenum">
              <a:rPr lang="en-US" smtClean="0"/>
              <a:t>29</a:t>
            </a:fld>
            <a:endParaRPr lang="en-US" dirty="0"/>
          </a:p>
        </p:txBody>
      </p:sp>
      <p:sp>
        <p:nvSpPr>
          <p:cNvPr id="42" name="Oval 41">
            <a:extLst>
              <a:ext uri="{FF2B5EF4-FFF2-40B4-BE49-F238E27FC236}">
                <a16:creationId xmlns:a16="http://schemas.microsoft.com/office/drawing/2014/main" id="{8D2E7099-221A-7A43-9A58-DDCC3CBEEB8C}"/>
              </a:ext>
            </a:extLst>
          </p:cNvPr>
          <p:cNvSpPr/>
          <p:nvPr/>
        </p:nvSpPr>
        <p:spPr>
          <a:xfrm>
            <a:off x="5520773" y="4428000"/>
            <a:ext cx="393180" cy="393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3" name="Oval 42">
            <a:extLst>
              <a:ext uri="{FF2B5EF4-FFF2-40B4-BE49-F238E27FC236}">
                <a16:creationId xmlns:a16="http://schemas.microsoft.com/office/drawing/2014/main" id="{C6D42530-E02C-E34C-A4F0-17462843372E}"/>
              </a:ext>
            </a:extLst>
          </p:cNvPr>
          <p:cNvSpPr/>
          <p:nvPr/>
        </p:nvSpPr>
        <p:spPr>
          <a:xfrm>
            <a:off x="6977708" y="4427995"/>
            <a:ext cx="393180" cy="393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4" name="Oval 43">
            <a:extLst>
              <a:ext uri="{FF2B5EF4-FFF2-40B4-BE49-F238E27FC236}">
                <a16:creationId xmlns:a16="http://schemas.microsoft.com/office/drawing/2014/main" id="{2E77DFA5-B0DF-D74C-9A88-97D51439E72D}"/>
              </a:ext>
            </a:extLst>
          </p:cNvPr>
          <p:cNvSpPr/>
          <p:nvPr/>
        </p:nvSpPr>
        <p:spPr>
          <a:xfrm>
            <a:off x="5520773" y="5807158"/>
            <a:ext cx="393180" cy="393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5" name="Oval 44">
            <a:extLst>
              <a:ext uri="{FF2B5EF4-FFF2-40B4-BE49-F238E27FC236}">
                <a16:creationId xmlns:a16="http://schemas.microsoft.com/office/drawing/2014/main" id="{65C49DFB-01CF-C548-A4FF-D3382C9DF0EB}"/>
              </a:ext>
            </a:extLst>
          </p:cNvPr>
          <p:cNvSpPr/>
          <p:nvPr/>
        </p:nvSpPr>
        <p:spPr>
          <a:xfrm>
            <a:off x="6977708" y="5819758"/>
            <a:ext cx="393180" cy="393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nvGrpSpPr>
          <p:cNvPr id="46" name="Group 45">
            <a:extLst>
              <a:ext uri="{FF2B5EF4-FFF2-40B4-BE49-F238E27FC236}">
                <a16:creationId xmlns:a16="http://schemas.microsoft.com/office/drawing/2014/main" id="{B112B1DC-3498-CF43-9967-1770B353B460}"/>
              </a:ext>
            </a:extLst>
          </p:cNvPr>
          <p:cNvGrpSpPr/>
          <p:nvPr/>
        </p:nvGrpSpPr>
        <p:grpSpPr>
          <a:xfrm>
            <a:off x="5717362" y="4624585"/>
            <a:ext cx="1317926" cy="1391761"/>
            <a:chOff x="5192507" y="3858942"/>
            <a:chExt cx="1181025" cy="1247202"/>
          </a:xfrm>
        </p:grpSpPr>
        <p:cxnSp>
          <p:nvCxnSpPr>
            <p:cNvPr id="47" name="Straight Connector 46">
              <a:extLst>
                <a:ext uri="{FF2B5EF4-FFF2-40B4-BE49-F238E27FC236}">
                  <a16:creationId xmlns:a16="http://schemas.microsoft.com/office/drawing/2014/main" id="{D06E9A2C-382B-D840-8ECA-A084C6A87DAB}"/>
                </a:ext>
              </a:extLst>
            </p:cNvPr>
            <p:cNvCxnSpPr>
              <a:cxnSpLocks/>
              <a:stCxn id="42" idx="6"/>
              <a:endCxn id="43" idx="2"/>
            </p:cNvCxnSpPr>
            <p:nvPr/>
          </p:nvCxnSpPr>
          <p:spPr>
            <a:xfrm flipV="1">
              <a:off x="5368677" y="3858942"/>
              <a:ext cx="953256" cy="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F320FB4D-C3A9-5440-BB1B-6292F9632F2F}"/>
                </a:ext>
              </a:extLst>
            </p:cNvPr>
            <p:cNvCxnSpPr>
              <a:cxnSpLocks/>
              <a:stCxn id="44" idx="6"/>
              <a:endCxn id="45" idx="2"/>
            </p:cNvCxnSpPr>
            <p:nvPr/>
          </p:nvCxnSpPr>
          <p:spPr>
            <a:xfrm>
              <a:off x="5368678" y="5094853"/>
              <a:ext cx="953257" cy="1129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AB3D867C-648A-994A-A8F1-48D0ECB12273}"/>
                </a:ext>
              </a:extLst>
            </p:cNvPr>
            <p:cNvCxnSpPr>
              <a:cxnSpLocks/>
              <a:stCxn id="42" idx="5"/>
              <a:endCxn id="45" idx="1"/>
            </p:cNvCxnSpPr>
            <p:nvPr/>
          </p:nvCxnSpPr>
          <p:spPr>
            <a:xfrm>
              <a:off x="5317078" y="3983516"/>
              <a:ext cx="1056454" cy="99805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Connector 49">
              <a:extLst>
                <a:ext uri="{FF2B5EF4-FFF2-40B4-BE49-F238E27FC236}">
                  <a16:creationId xmlns:a16="http://schemas.microsoft.com/office/drawing/2014/main" id="{6CEC0C51-06A7-0E4F-9132-6DF70F599D59}"/>
                </a:ext>
              </a:extLst>
            </p:cNvPr>
            <p:cNvCxnSpPr>
              <a:cxnSpLocks/>
              <a:stCxn id="44" idx="0"/>
              <a:endCxn id="42" idx="4"/>
            </p:cNvCxnSpPr>
            <p:nvPr/>
          </p:nvCxnSpPr>
          <p:spPr>
            <a:xfrm flipV="1">
              <a:off x="5192507" y="4035115"/>
              <a:ext cx="0" cy="88356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51" name="Straight Connector 50">
            <a:extLst>
              <a:ext uri="{FF2B5EF4-FFF2-40B4-BE49-F238E27FC236}">
                <a16:creationId xmlns:a16="http://schemas.microsoft.com/office/drawing/2014/main" id="{5D85F99A-C7E7-E746-9C9E-1CDCBF1DC989}"/>
              </a:ext>
            </a:extLst>
          </p:cNvPr>
          <p:cNvCxnSpPr>
            <a:cxnSpLocks/>
            <a:stCxn id="43" idx="4"/>
            <a:endCxn id="45" idx="0"/>
          </p:cNvCxnSpPr>
          <p:nvPr/>
        </p:nvCxnSpPr>
        <p:spPr>
          <a:xfrm>
            <a:off x="7174298" y="4821176"/>
            <a:ext cx="0" cy="99858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Connector 51">
            <a:extLst>
              <a:ext uri="{FF2B5EF4-FFF2-40B4-BE49-F238E27FC236}">
                <a16:creationId xmlns:a16="http://schemas.microsoft.com/office/drawing/2014/main" id="{98333844-EF06-6B4E-9542-0D22A3B8423E}"/>
              </a:ext>
            </a:extLst>
          </p:cNvPr>
          <p:cNvCxnSpPr>
            <a:cxnSpLocks/>
            <a:stCxn id="43" idx="3"/>
            <a:endCxn id="44" idx="7"/>
          </p:cNvCxnSpPr>
          <p:nvPr/>
        </p:nvCxnSpPr>
        <p:spPr>
          <a:xfrm flipH="1">
            <a:off x="5856374" y="4763596"/>
            <a:ext cx="1178915" cy="110114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C3E30EFF-4DB6-C948-9F60-7C7348410A69}"/>
              </a:ext>
            </a:extLst>
          </p:cNvPr>
          <p:cNvSpPr/>
          <p:nvPr/>
        </p:nvSpPr>
        <p:spPr>
          <a:xfrm>
            <a:off x="6280315" y="3760319"/>
            <a:ext cx="393180" cy="39318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4" name="Oval 53">
            <a:extLst>
              <a:ext uri="{FF2B5EF4-FFF2-40B4-BE49-F238E27FC236}">
                <a16:creationId xmlns:a16="http://schemas.microsoft.com/office/drawing/2014/main" id="{F424A5BB-01CF-0D4B-A131-6FE82CB6A6D9}"/>
              </a:ext>
            </a:extLst>
          </p:cNvPr>
          <p:cNvSpPr/>
          <p:nvPr/>
        </p:nvSpPr>
        <p:spPr>
          <a:xfrm flipH="1">
            <a:off x="4416422" y="5156765"/>
            <a:ext cx="390923" cy="39318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55" name="Oval 54">
            <a:extLst>
              <a:ext uri="{FF2B5EF4-FFF2-40B4-BE49-F238E27FC236}">
                <a16:creationId xmlns:a16="http://schemas.microsoft.com/office/drawing/2014/main" id="{4B62705C-E1C9-094A-8077-E3855656BBB1}"/>
              </a:ext>
            </a:extLst>
          </p:cNvPr>
          <p:cNvSpPr/>
          <p:nvPr/>
        </p:nvSpPr>
        <p:spPr>
          <a:xfrm>
            <a:off x="8247458" y="5175386"/>
            <a:ext cx="393180" cy="39318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6" name="Straight Connector 55">
            <a:extLst>
              <a:ext uri="{FF2B5EF4-FFF2-40B4-BE49-F238E27FC236}">
                <a16:creationId xmlns:a16="http://schemas.microsoft.com/office/drawing/2014/main" id="{192F88F7-72CE-F146-B0C4-57C6A1D93CF3}"/>
              </a:ext>
            </a:extLst>
          </p:cNvPr>
          <p:cNvCxnSpPr>
            <a:cxnSpLocks/>
            <a:stCxn id="42" idx="0"/>
            <a:endCxn id="53" idx="2"/>
          </p:cNvCxnSpPr>
          <p:nvPr/>
        </p:nvCxnSpPr>
        <p:spPr>
          <a:xfrm flipV="1">
            <a:off x="5717363" y="3956909"/>
            <a:ext cx="562952" cy="47109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a16="http://schemas.microsoft.com/office/drawing/2014/main" id="{AC76FB25-4070-CC48-BF76-42A8F99DF819}"/>
              </a:ext>
            </a:extLst>
          </p:cNvPr>
          <p:cNvCxnSpPr>
            <a:cxnSpLocks/>
            <a:stCxn id="54" idx="0"/>
            <a:endCxn id="42" idx="2"/>
          </p:cNvCxnSpPr>
          <p:nvPr/>
        </p:nvCxnSpPr>
        <p:spPr>
          <a:xfrm flipV="1">
            <a:off x="4611883" y="4624590"/>
            <a:ext cx="908890" cy="53217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Straight Connector 58">
            <a:extLst>
              <a:ext uri="{FF2B5EF4-FFF2-40B4-BE49-F238E27FC236}">
                <a16:creationId xmlns:a16="http://schemas.microsoft.com/office/drawing/2014/main" id="{31F35ACB-0738-694A-83A8-70B2A1A30C61}"/>
              </a:ext>
            </a:extLst>
          </p:cNvPr>
          <p:cNvCxnSpPr>
            <a:cxnSpLocks/>
            <a:stCxn id="42" idx="6"/>
            <a:endCxn id="55" idx="2"/>
          </p:cNvCxnSpPr>
          <p:nvPr/>
        </p:nvCxnSpPr>
        <p:spPr>
          <a:xfrm>
            <a:off x="5913953" y="4624590"/>
            <a:ext cx="2333505" cy="74738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138A2665-052C-7448-8D37-2420D9D613F1}"/>
              </a:ext>
            </a:extLst>
          </p:cNvPr>
          <p:cNvCxnSpPr>
            <a:cxnSpLocks/>
            <a:stCxn id="43" idx="5"/>
            <a:endCxn id="55" idx="1"/>
          </p:cNvCxnSpPr>
          <p:nvPr/>
        </p:nvCxnSpPr>
        <p:spPr>
          <a:xfrm>
            <a:off x="7313308" y="4763595"/>
            <a:ext cx="991730" cy="46937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908069BE-0239-6D43-9CC0-2DD708BE928A}"/>
              </a:ext>
            </a:extLst>
          </p:cNvPr>
          <p:cNvCxnSpPr>
            <a:cxnSpLocks/>
            <a:stCxn id="53" idx="6"/>
            <a:endCxn id="43" idx="0"/>
          </p:cNvCxnSpPr>
          <p:nvPr/>
        </p:nvCxnSpPr>
        <p:spPr>
          <a:xfrm>
            <a:off x="6673495" y="3956909"/>
            <a:ext cx="500803" cy="47108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C817690B-8EFB-BB44-B58B-95C7C72753C2}"/>
              </a:ext>
            </a:extLst>
          </p:cNvPr>
          <p:cNvCxnSpPr>
            <a:cxnSpLocks/>
            <a:stCxn id="44" idx="7"/>
            <a:endCxn id="53" idx="3"/>
          </p:cNvCxnSpPr>
          <p:nvPr/>
        </p:nvCxnSpPr>
        <p:spPr>
          <a:xfrm flipV="1">
            <a:off x="5856373" y="4095919"/>
            <a:ext cx="481522" cy="176881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Connector 62">
            <a:extLst>
              <a:ext uri="{FF2B5EF4-FFF2-40B4-BE49-F238E27FC236}">
                <a16:creationId xmlns:a16="http://schemas.microsoft.com/office/drawing/2014/main" id="{A6BC73EE-20B9-8044-ADF6-29A232DD7974}"/>
              </a:ext>
            </a:extLst>
          </p:cNvPr>
          <p:cNvCxnSpPr>
            <a:cxnSpLocks/>
            <a:stCxn id="45" idx="1"/>
            <a:endCxn id="53" idx="5"/>
          </p:cNvCxnSpPr>
          <p:nvPr/>
        </p:nvCxnSpPr>
        <p:spPr>
          <a:xfrm flipH="1" flipV="1">
            <a:off x="6615915" y="4095919"/>
            <a:ext cx="419373" cy="178141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4" name="Straight Connector 63">
            <a:extLst>
              <a:ext uri="{FF2B5EF4-FFF2-40B4-BE49-F238E27FC236}">
                <a16:creationId xmlns:a16="http://schemas.microsoft.com/office/drawing/2014/main" id="{98F58204-B04A-BA4D-A542-54E7A6FB92E9}"/>
              </a:ext>
            </a:extLst>
          </p:cNvPr>
          <p:cNvCxnSpPr>
            <a:cxnSpLocks/>
            <a:stCxn id="54" idx="2"/>
            <a:endCxn id="43" idx="3"/>
          </p:cNvCxnSpPr>
          <p:nvPr/>
        </p:nvCxnSpPr>
        <p:spPr>
          <a:xfrm flipV="1">
            <a:off x="4807345" y="4763595"/>
            <a:ext cx="2227943" cy="58976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BCE7357A-F3F7-9749-AA34-2168E6FB5C99}"/>
              </a:ext>
            </a:extLst>
          </p:cNvPr>
          <p:cNvCxnSpPr>
            <a:cxnSpLocks/>
            <a:stCxn id="54" idx="4"/>
            <a:endCxn id="44" idx="2"/>
          </p:cNvCxnSpPr>
          <p:nvPr/>
        </p:nvCxnSpPr>
        <p:spPr>
          <a:xfrm>
            <a:off x="4611883" y="5549945"/>
            <a:ext cx="908890" cy="45380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1CEFBBB3-5CE9-0944-87FA-1BF004281AA7}"/>
              </a:ext>
            </a:extLst>
          </p:cNvPr>
          <p:cNvCxnSpPr>
            <a:cxnSpLocks/>
            <a:stCxn id="54" idx="3"/>
            <a:endCxn id="45" idx="2"/>
          </p:cNvCxnSpPr>
          <p:nvPr/>
        </p:nvCxnSpPr>
        <p:spPr>
          <a:xfrm>
            <a:off x="4750096" y="5492365"/>
            <a:ext cx="2227612" cy="52398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06F00609-CB40-D448-B4F8-405FE9F0E479}"/>
              </a:ext>
            </a:extLst>
          </p:cNvPr>
          <p:cNvCxnSpPr>
            <a:cxnSpLocks/>
            <a:stCxn id="44" idx="6"/>
            <a:endCxn id="55" idx="3"/>
          </p:cNvCxnSpPr>
          <p:nvPr/>
        </p:nvCxnSpPr>
        <p:spPr>
          <a:xfrm flipV="1">
            <a:off x="5913953" y="5510986"/>
            <a:ext cx="2391085" cy="49276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D71931CC-CB62-AA43-9B67-5F3020BF471F}"/>
              </a:ext>
            </a:extLst>
          </p:cNvPr>
          <p:cNvCxnSpPr>
            <a:cxnSpLocks/>
            <a:stCxn id="45" idx="6"/>
            <a:endCxn id="55" idx="4"/>
          </p:cNvCxnSpPr>
          <p:nvPr/>
        </p:nvCxnSpPr>
        <p:spPr>
          <a:xfrm flipV="1">
            <a:off x="7370888" y="5568566"/>
            <a:ext cx="1073160" cy="44778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9" name="Arc 68">
            <a:extLst>
              <a:ext uri="{FF2B5EF4-FFF2-40B4-BE49-F238E27FC236}">
                <a16:creationId xmlns:a16="http://schemas.microsoft.com/office/drawing/2014/main" id="{5D04E408-17AE-8841-8F70-13987A2C467A}"/>
              </a:ext>
            </a:extLst>
          </p:cNvPr>
          <p:cNvSpPr/>
          <p:nvPr/>
        </p:nvSpPr>
        <p:spPr>
          <a:xfrm>
            <a:off x="3941421" y="4485580"/>
            <a:ext cx="1194977" cy="613412"/>
          </a:xfrm>
          <a:prstGeom prst="arc">
            <a:avLst/>
          </a:prstGeom>
          <a:ln>
            <a:solidFill>
              <a:srgbClr val="0F6FC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Arc 71">
            <a:extLst>
              <a:ext uri="{FF2B5EF4-FFF2-40B4-BE49-F238E27FC236}">
                <a16:creationId xmlns:a16="http://schemas.microsoft.com/office/drawing/2014/main" id="{84FA73D9-287F-6842-848B-DA30C09573CA}"/>
              </a:ext>
            </a:extLst>
          </p:cNvPr>
          <p:cNvSpPr/>
          <p:nvPr/>
        </p:nvSpPr>
        <p:spPr>
          <a:xfrm>
            <a:off x="4771218" y="3857796"/>
            <a:ext cx="1194977" cy="613412"/>
          </a:xfrm>
          <a:prstGeom prst="arc">
            <a:avLst>
              <a:gd name="adj1" fmla="val 18079613"/>
              <a:gd name="adj2" fmla="val 0"/>
            </a:avLst>
          </a:prstGeom>
          <a:ln>
            <a:solidFill>
              <a:srgbClr val="0F6FC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Arc 72">
            <a:extLst>
              <a:ext uri="{FF2B5EF4-FFF2-40B4-BE49-F238E27FC236}">
                <a16:creationId xmlns:a16="http://schemas.microsoft.com/office/drawing/2014/main" id="{E6E186A8-533B-0946-93D2-C308058E2D01}"/>
              </a:ext>
            </a:extLst>
          </p:cNvPr>
          <p:cNvSpPr/>
          <p:nvPr/>
        </p:nvSpPr>
        <p:spPr>
          <a:xfrm flipH="1">
            <a:off x="7690318" y="4508524"/>
            <a:ext cx="1480915" cy="884084"/>
          </a:xfrm>
          <a:prstGeom prst="arc">
            <a:avLst>
              <a:gd name="adj1" fmla="val 18079613"/>
              <a:gd name="adj2" fmla="val 0"/>
            </a:avLst>
          </a:prstGeom>
          <a:ln>
            <a:solidFill>
              <a:srgbClr val="0F6FC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a:extLst>
              <a:ext uri="{FF2B5EF4-FFF2-40B4-BE49-F238E27FC236}">
                <a16:creationId xmlns:a16="http://schemas.microsoft.com/office/drawing/2014/main" id="{5164117E-E7CF-2245-9F52-B81C9B81916C}"/>
              </a:ext>
            </a:extLst>
          </p:cNvPr>
          <p:cNvSpPr/>
          <p:nvPr/>
        </p:nvSpPr>
        <p:spPr>
          <a:xfrm flipH="1">
            <a:off x="6823313" y="3963812"/>
            <a:ext cx="1480915" cy="1317741"/>
          </a:xfrm>
          <a:prstGeom prst="arc">
            <a:avLst>
              <a:gd name="adj1" fmla="val 18079613"/>
              <a:gd name="adj2" fmla="val 0"/>
            </a:avLst>
          </a:prstGeom>
          <a:ln>
            <a:solidFill>
              <a:srgbClr val="0F6FC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3" name="Picture 92">
            <a:extLst>
              <a:ext uri="{FF2B5EF4-FFF2-40B4-BE49-F238E27FC236}">
                <a16:creationId xmlns:a16="http://schemas.microsoft.com/office/drawing/2014/main" id="{13EB076E-22DD-E24B-A068-82E327A833E4}"/>
              </a:ext>
            </a:extLst>
          </p:cNvPr>
          <p:cNvPicPr>
            <a:picLocks noChangeAspect="1"/>
          </p:cNvPicPr>
          <p:nvPr/>
        </p:nvPicPr>
        <p:blipFill>
          <a:blip r:embed="rId3"/>
          <a:stretch>
            <a:fillRect/>
          </a:stretch>
        </p:blipFill>
        <p:spPr>
          <a:xfrm>
            <a:off x="3201229" y="1573761"/>
            <a:ext cx="6763383" cy="2014625"/>
          </a:xfrm>
          <a:prstGeom prst="rect">
            <a:avLst/>
          </a:prstGeom>
        </p:spPr>
      </p:pic>
      <p:pic>
        <p:nvPicPr>
          <p:cNvPr id="97" name="Picture 96">
            <a:extLst>
              <a:ext uri="{FF2B5EF4-FFF2-40B4-BE49-F238E27FC236}">
                <a16:creationId xmlns:a16="http://schemas.microsoft.com/office/drawing/2014/main" id="{B94BBBC1-2602-9E43-A8C0-80DDD94D6DF6}"/>
              </a:ext>
            </a:extLst>
          </p:cNvPr>
          <p:cNvPicPr>
            <a:picLocks noChangeAspect="1"/>
          </p:cNvPicPr>
          <p:nvPr/>
        </p:nvPicPr>
        <p:blipFill>
          <a:blip r:embed="rId4"/>
          <a:stretch>
            <a:fillRect/>
          </a:stretch>
        </p:blipFill>
        <p:spPr>
          <a:xfrm>
            <a:off x="3658538" y="4381591"/>
            <a:ext cx="809425" cy="207977"/>
          </a:xfrm>
          <a:prstGeom prst="rect">
            <a:avLst/>
          </a:prstGeom>
        </p:spPr>
      </p:pic>
      <p:pic>
        <p:nvPicPr>
          <p:cNvPr id="98" name="Picture 97">
            <a:extLst>
              <a:ext uri="{FF2B5EF4-FFF2-40B4-BE49-F238E27FC236}">
                <a16:creationId xmlns:a16="http://schemas.microsoft.com/office/drawing/2014/main" id="{A1A59B63-8FF0-4C4C-B4F0-266DB2197E74}"/>
              </a:ext>
            </a:extLst>
          </p:cNvPr>
          <p:cNvPicPr>
            <a:picLocks noChangeAspect="1"/>
          </p:cNvPicPr>
          <p:nvPr/>
        </p:nvPicPr>
        <p:blipFill>
          <a:blip r:embed="rId5"/>
          <a:stretch>
            <a:fillRect/>
          </a:stretch>
        </p:blipFill>
        <p:spPr>
          <a:xfrm>
            <a:off x="4611883" y="3772827"/>
            <a:ext cx="901700" cy="234950"/>
          </a:xfrm>
          <a:prstGeom prst="rect">
            <a:avLst/>
          </a:prstGeom>
        </p:spPr>
      </p:pic>
      <p:pic>
        <p:nvPicPr>
          <p:cNvPr id="99" name="Picture 98">
            <a:extLst>
              <a:ext uri="{FF2B5EF4-FFF2-40B4-BE49-F238E27FC236}">
                <a16:creationId xmlns:a16="http://schemas.microsoft.com/office/drawing/2014/main" id="{9E19BA27-C582-2E4D-8C2C-B13B163C90DD}"/>
              </a:ext>
            </a:extLst>
          </p:cNvPr>
          <p:cNvPicPr>
            <a:picLocks noChangeAspect="1"/>
          </p:cNvPicPr>
          <p:nvPr/>
        </p:nvPicPr>
        <p:blipFill>
          <a:blip r:embed="rId6"/>
          <a:stretch>
            <a:fillRect/>
          </a:stretch>
        </p:blipFill>
        <p:spPr>
          <a:xfrm>
            <a:off x="8252923" y="4374615"/>
            <a:ext cx="911007" cy="237375"/>
          </a:xfrm>
          <a:prstGeom prst="rect">
            <a:avLst/>
          </a:prstGeom>
        </p:spPr>
      </p:pic>
      <p:pic>
        <p:nvPicPr>
          <p:cNvPr id="100" name="Picture 99">
            <a:extLst>
              <a:ext uri="{FF2B5EF4-FFF2-40B4-BE49-F238E27FC236}">
                <a16:creationId xmlns:a16="http://schemas.microsoft.com/office/drawing/2014/main" id="{09D728DD-2174-C043-9147-B2E46CF16037}"/>
              </a:ext>
            </a:extLst>
          </p:cNvPr>
          <p:cNvPicPr>
            <a:picLocks noChangeAspect="1"/>
          </p:cNvPicPr>
          <p:nvPr/>
        </p:nvPicPr>
        <p:blipFill>
          <a:blip r:embed="rId7"/>
          <a:stretch>
            <a:fillRect/>
          </a:stretch>
        </p:blipFill>
        <p:spPr>
          <a:xfrm>
            <a:off x="7242686" y="3795372"/>
            <a:ext cx="2232881" cy="309670"/>
          </a:xfrm>
          <a:prstGeom prst="rect">
            <a:avLst/>
          </a:prstGeom>
        </p:spPr>
      </p:pic>
      <p:sp>
        <p:nvSpPr>
          <p:cNvPr id="2" name="Footer Placeholder 1">
            <a:extLst>
              <a:ext uri="{FF2B5EF4-FFF2-40B4-BE49-F238E27FC236}">
                <a16:creationId xmlns:a16="http://schemas.microsoft.com/office/drawing/2014/main" id="{9D5CF23B-C5A1-8142-B44A-F38F0F8AA3FD}"/>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Multiclass</a:t>
            </a:r>
            <a:r>
              <a:rPr lang="zh-CN" altLang="en-US" dirty="0"/>
              <a:t> </a:t>
            </a:r>
            <a:r>
              <a:rPr lang="en-US" altLang="zh-CN" dirty="0"/>
              <a:t>Classification</a:t>
            </a:r>
          </a:p>
        </p:txBody>
      </p:sp>
    </p:spTree>
    <p:extLst>
      <p:ext uri="{BB962C8B-B14F-4D97-AF65-F5344CB8AC3E}">
        <p14:creationId xmlns:p14="http://schemas.microsoft.com/office/powerpoint/2010/main" val="208540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53" grpId="0" animBg="1"/>
      <p:bldP spid="54" grpId="0" animBg="1"/>
      <p:bldP spid="55" grpId="0" animBg="1"/>
      <p:bldP spid="69" grpId="0" animBg="1"/>
      <p:bldP spid="72" grpId="0" animBg="1"/>
      <p:bldP spid="73" grpId="0" animBg="1"/>
      <p:bldP spid="7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sz="2800" dirty="0">
                <a:solidFill>
                  <a:schemeClr val="accent2"/>
                </a:solidFill>
              </a:rPr>
              <a:t>Adversarial</a:t>
            </a:r>
            <a:r>
              <a:rPr lang="zh-CN" altLang="en-US" sz="2800" dirty="0">
                <a:solidFill>
                  <a:schemeClr val="accent2"/>
                </a:solidFill>
              </a:rPr>
              <a:t> </a:t>
            </a:r>
            <a:r>
              <a:rPr lang="en-US" altLang="zh-CN" sz="2800" dirty="0">
                <a:solidFill>
                  <a:schemeClr val="accent2"/>
                </a:solidFill>
              </a:rPr>
              <a:t>Multiway</a:t>
            </a:r>
            <a:r>
              <a:rPr lang="zh-CN" altLang="en-US" sz="2800" dirty="0">
                <a:solidFill>
                  <a:schemeClr val="accent2"/>
                </a:solidFill>
              </a:rPr>
              <a:t> </a:t>
            </a:r>
            <a:r>
              <a:rPr lang="en-US" altLang="zh-CN" sz="2800" dirty="0">
                <a:solidFill>
                  <a:schemeClr val="accent2"/>
                </a:solidFill>
              </a:rPr>
              <a:t>Cut</a:t>
            </a:r>
            <a:endParaRPr lang="en-US" sz="20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22" name="Rectangle 21">
            <a:extLst>
              <a:ext uri="{FF2B5EF4-FFF2-40B4-BE49-F238E27FC236}">
                <a16:creationId xmlns:a16="http://schemas.microsoft.com/office/drawing/2014/main" id="{C01FCFA1-3945-46DD-ACD1-474B26D1C727}"/>
              </a:ext>
            </a:extLst>
          </p:cNvPr>
          <p:cNvSpPr/>
          <p:nvPr/>
        </p:nvSpPr>
        <p:spPr>
          <a:xfrm>
            <a:off x="2437554" y="1021421"/>
            <a:ext cx="6617404" cy="400110"/>
          </a:xfrm>
          <a:prstGeom prst="rect">
            <a:avLst/>
          </a:prstGeom>
        </p:spPr>
        <p:txBody>
          <a:bodyPr wrap="square">
            <a:spAutoFit/>
          </a:bodyPr>
          <a:lstStyle/>
          <a:p>
            <a:r>
              <a:rPr lang="en-US" altLang="zh-CN" sz="2000" dirty="0">
                <a:solidFill>
                  <a:srgbClr val="0F6FC6"/>
                </a:solidFill>
              </a:rPr>
              <a:t>Predictor’s</a:t>
            </a:r>
            <a:r>
              <a:rPr lang="zh-CN" altLang="en-US" sz="2000" dirty="0">
                <a:solidFill>
                  <a:srgbClr val="0F6FC6"/>
                </a:solidFill>
              </a:rPr>
              <a:t> </a:t>
            </a:r>
            <a:r>
              <a:rPr lang="en-US" altLang="zh-CN" sz="2000" dirty="0">
                <a:solidFill>
                  <a:srgbClr val="0F6FC6"/>
                </a:solidFill>
              </a:rPr>
              <a:t>Best</a:t>
            </a:r>
            <a:r>
              <a:rPr lang="zh-CN" altLang="en-US" sz="2000" dirty="0">
                <a:solidFill>
                  <a:srgbClr val="0F6FC6"/>
                </a:solidFill>
              </a:rPr>
              <a:t> </a:t>
            </a:r>
            <a:r>
              <a:rPr lang="en-US" altLang="zh-CN" sz="2000" dirty="0">
                <a:solidFill>
                  <a:srgbClr val="0F6FC6"/>
                </a:solidFill>
              </a:rPr>
              <a:t>Response</a:t>
            </a:r>
            <a:r>
              <a:rPr lang="zh-CN" altLang="en-US" sz="2000" dirty="0">
                <a:solidFill>
                  <a:srgbClr val="0F6FC6"/>
                </a:solidFill>
              </a:rPr>
              <a:t> </a:t>
            </a:r>
            <a:endParaRPr lang="en-US" altLang="zh-CN" sz="2000" dirty="0">
              <a:solidFill>
                <a:srgbClr val="0F6FC6"/>
              </a:solidFill>
            </a:endParaRPr>
          </a:p>
        </p:txBody>
      </p:sp>
      <p:sp>
        <p:nvSpPr>
          <p:cNvPr id="8" name="Slide Number Placeholder 7">
            <a:extLst>
              <a:ext uri="{FF2B5EF4-FFF2-40B4-BE49-F238E27FC236}">
                <a16:creationId xmlns:a16="http://schemas.microsoft.com/office/drawing/2014/main" id="{AE9BB168-86A8-554D-84D7-4F6FA1ED2E6B}"/>
              </a:ext>
            </a:extLst>
          </p:cNvPr>
          <p:cNvSpPr>
            <a:spLocks noGrp="1"/>
          </p:cNvSpPr>
          <p:nvPr>
            <p:ph type="sldNum" sz="quarter" idx="12"/>
          </p:nvPr>
        </p:nvSpPr>
        <p:spPr/>
        <p:txBody>
          <a:bodyPr/>
          <a:lstStyle/>
          <a:p>
            <a:fld id="{C0F2A647-71D5-4304-8070-CBC681FF56EE}" type="slidenum">
              <a:rPr lang="en-US" smtClean="0"/>
              <a:t>30</a:t>
            </a:fld>
            <a:endParaRPr lang="en-US" dirty="0"/>
          </a:p>
        </p:txBody>
      </p:sp>
      <p:pic>
        <p:nvPicPr>
          <p:cNvPr id="2" name="Picture 1">
            <a:extLst>
              <a:ext uri="{FF2B5EF4-FFF2-40B4-BE49-F238E27FC236}">
                <a16:creationId xmlns:a16="http://schemas.microsoft.com/office/drawing/2014/main" id="{CDB76848-BBDF-3F40-AEDC-37D90090FAC8}"/>
              </a:ext>
            </a:extLst>
          </p:cNvPr>
          <p:cNvPicPr>
            <a:picLocks noChangeAspect="1"/>
          </p:cNvPicPr>
          <p:nvPr/>
        </p:nvPicPr>
        <p:blipFill>
          <a:blip r:embed="rId3"/>
          <a:stretch>
            <a:fillRect/>
          </a:stretch>
        </p:blipFill>
        <p:spPr>
          <a:xfrm>
            <a:off x="4299241" y="1701039"/>
            <a:ext cx="4311360" cy="1663498"/>
          </a:xfrm>
          <a:prstGeom prst="rect">
            <a:avLst/>
          </a:prstGeom>
        </p:spPr>
      </p:pic>
      <p:pic>
        <p:nvPicPr>
          <p:cNvPr id="3" name="Picture 2">
            <a:extLst>
              <a:ext uri="{FF2B5EF4-FFF2-40B4-BE49-F238E27FC236}">
                <a16:creationId xmlns:a16="http://schemas.microsoft.com/office/drawing/2014/main" id="{BD74309E-9222-EA4B-85A6-A4DD6D3E504C}"/>
              </a:ext>
            </a:extLst>
          </p:cNvPr>
          <p:cNvPicPr>
            <a:picLocks noChangeAspect="1"/>
          </p:cNvPicPr>
          <p:nvPr/>
        </p:nvPicPr>
        <p:blipFill>
          <a:blip r:embed="rId4"/>
          <a:stretch>
            <a:fillRect/>
          </a:stretch>
        </p:blipFill>
        <p:spPr>
          <a:xfrm>
            <a:off x="4758092" y="4677242"/>
            <a:ext cx="3073943" cy="366688"/>
          </a:xfrm>
          <a:prstGeom prst="rect">
            <a:avLst/>
          </a:prstGeom>
        </p:spPr>
      </p:pic>
      <p:sp>
        <p:nvSpPr>
          <p:cNvPr id="70" name="Rectangle 69">
            <a:extLst>
              <a:ext uri="{FF2B5EF4-FFF2-40B4-BE49-F238E27FC236}">
                <a16:creationId xmlns:a16="http://schemas.microsoft.com/office/drawing/2014/main" id="{861B590B-910B-844B-9FA9-4DC668286976}"/>
              </a:ext>
            </a:extLst>
          </p:cNvPr>
          <p:cNvSpPr/>
          <p:nvPr/>
        </p:nvSpPr>
        <p:spPr>
          <a:xfrm>
            <a:off x="2424302" y="3988440"/>
            <a:ext cx="6617404" cy="400110"/>
          </a:xfrm>
          <a:prstGeom prst="rect">
            <a:avLst/>
          </a:prstGeom>
        </p:spPr>
        <p:txBody>
          <a:bodyPr wrap="square">
            <a:spAutoFit/>
          </a:bodyPr>
          <a:lstStyle/>
          <a:p>
            <a:r>
              <a:rPr lang="en-US" altLang="zh-CN" sz="2000" dirty="0">
                <a:solidFill>
                  <a:srgbClr val="00B050"/>
                </a:solidFill>
              </a:rPr>
              <a:t>Simply</a:t>
            </a:r>
            <a:r>
              <a:rPr lang="zh-CN" altLang="en-US" sz="2000" dirty="0">
                <a:solidFill>
                  <a:srgbClr val="00B050"/>
                </a:solidFill>
              </a:rPr>
              <a:t> </a:t>
            </a:r>
            <a:r>
              <a:rPr lang="en-US" altLang="zh-CN" sz="2000" dirty="0">
                <a:solidFill>
                  <a:srgbClr val="00B050"/>
                </a:solidFill>
              </a:rPr>
              <a:t>pick</a:t>
            </a:r>
            <a:r>
              <a:rPr lang="zh-CN" altLang="en-US" sz="2000" dirty="0">
                <a:solidFill>
                  <a:srgbClr val="00B050"/>
                </a:solidFill>
              </a:rPr>
              <a:t> </a:t>
            </a:r>
            <a:r>
              <a:rPr lang="en-US" altLang="zh-CN" sz="2000" dirty="0">
                <a:solidFill>
                  <a:srgbClr val="00B050"/>
                </a:solidFill>
              </a:rPr>
              <a:t>the</a:t>
            </a:r>
            <a:r>
              <a:rPr lang="zh-CN" altLang="en-US" sz="2000" dirty="0">
                <a:solidFill>
                  <a:srgbClr val="00B050"/>
                </a:solidFill>
              </a:rPr>
              <a:t> </a:t>
            </a:r>
            <a:r>
              <a:rPr lang="en-US" altLang="zh-CN" sz="2000" dirty="0">
                <a:solidFill>
                  <a:srgbClr val="00B050"/>
                </a:solidFill>
              </a:rPr>
              <a:t>label</a:t>
            </a:r>
            <a:r>
              <a:rPr lang="zh-CN" altLang="en-US" sz="2000" dirty="0">
                <a:solidFill>
                  <a:srgbClr val="00B050"/>
                </a:solidFill>
              </a:rPr>
              <a:t> </a:t>
            </a:r>
            <a:r>
              <a:rPr lang="en-US" altLang="zh-CN" sz="2000" dirty="0">
                <a:solidFill>
                  <a:srgbClr val="00B050"/>
                </a:solidFill>
              </a:rPr>
              <a:t>with</a:t>
            </a:r>
            <a:r>
              <a:rPr lang="zh-CN" altLang="en-US" sz="2000" dirty="0">
                <a:solidFill>
                  <a:srgbClr val="00B050"/>
                </a:solidFill>
              </a:rPr>
              <a:t> </a:t>
            </a:r>
            <a:r>
              <a:rPr lang="en-US" altLang="zh-CN" sz="2000" dirty="0">
                <a:solidFill>
                  <a:srgbClr val="00B050"/>
                </a:solidFill>
              </a:rPr>
              <a:t>highest</a:t>
            </a:r>
            <a:r>
              <a:rPr lang="zh-CN" altLang="en-US" sz="2000" dirty="0">
                <a:solidFill>
                  <a:srgbClr val="00B050"/>
                </a:solidFill>
              </a:rPr>
              <a:t> </a:t>
            </a:r>
            <a:r>
              <a:rPr lang="en-US" altLang="zh-CN" sz="2000" dirty="0">
                <a:solidFill>
                  <a:srgbClr val="00B050"/>
                </a:solidFill>
              </a:rPr>
              <a:t>conditional</a:t>
            </a:r>
            <a:r>
              <a:rPr lang="zh-CN" altLang="en-US" sz="2000" dirty="0">
                <a:solidFill>
                  <a:srgbClr val="00B050"/>
                </a:solidFill>
              </a:rPr>
              <a:t> </a:t>
            </a:r>
            <a:r>
              <a:rPr lang="en-US" altLang="zh-CN" sz="2000" dirty="0">
                <a:solidFill>
                  <a:srgbClr val="00B050"/>
                </a:solidFill>
              </a:rPr>
              <a:t>probability</a:t>
            </a:r>
          </a:p>
        </p:txBody>
      </p:sp>
      <p:cxnSp>
        <p:nvCxnSpPr>
          <p:cNvPr id="15" name="Straight Arrow Connector 14">
            <a:extLst>
              <a:ext uri="{FF2B5EF4-FFF2-40B4-BE49-F238E27FC236}">
                <a16:creationId xmlns:a16="http://schemas.microsoft.com/office/drawing/2014/main" id="{08C9AE13-8EC9-6E40-B841-0B1834067F4D}"/>
              </a:ext>
            </a:extLst>
          </p:cNvPr>
          <p:cNvCxnSpPr/>
          <p:nvPr/>
        </p:nvCxnSpPr>
        <p:spPr>
          <a:xfrm>
            <a:off x="8401878" y="3364537"/>
            <a:ext cx="543339" cy="253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9842C89-AA63-1E4D-B81C-4636F0D3AEE3}"/>
              </a:ext>
            </a:extLst>
          </p:cNvPr>
          <p:cNvCxnSpPr>
            <a:cxnSpLocks/>
          </p:cNvCxnSpPr>
          <p:nvPr/>
        </p:nvCxnSpPr>
        <p:spPr>
          <a:xfrm flipV="1">
            <a:off x="8401878" y="3869635"/>
            <a:ext cx="543339" cy="889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827100A1-FE13-E443-9585-CD74A04DF81E}"/>
                  </a:ext>
                </a:extLst>
              </p:cNvPr>
              <p:cNvSpPr/>
              <p:nvPr/>
            </p:nvSpPr>
            <p:spPr>
              <a:xfrm>
                <a:off x="9000499" y="3383604"/>
                <a:ext cx="1644720" cy="839076"/>
              </a:xfrm>
              <a:prstGeom prst="rect">
                <a:avLst/>
              </a:prstGeom>
            </p:spPr>
            <p:txBody>
              <a:bodyPr wrap="square">
                <a:spAutoFit/>
              </a:bodyPr>
              <a:lstStyle/>
              <a:p>
                <a:r>
                  <a:rPr lang="en-US" altLang="zh-CN" sz="1600" dirty="0">
                    <a:solidFill>
                      <a:srgbClr val="FFC000"/>
                    </a:solidFill>
                  </a:rPr>
                  <a:t>Only</a:t>
                </a:r>
                <a:r>
                  <a:rPr lang="zh-CN" altLang="en-US" sz="1600" dirty="0">
                    <a:solidFill>
                      <a:srgbClr val="FFC000"/>
                    </a:solidFill>
                  </a:rPr>
                  <a:t> </a:t>
                </a:r>
                <a:r>
                  <a:rPr lang="en-US" altLang="zh-CN" sz="1600" dirty="0">
                    <a:solidFill>
                      <a:srgbClr val="FFC000"/>
                    </a:solidFill>
                  </a:rPr>
                  <a:t>the</a:t>
                </a:r>
                <a:r>
                  <a:rPr lang="zh-CN" altLang="en-US" sz="1600" dirty="0">
                    <a:solidFill>
                      <a:srgbClr val="FFC000"/>
                    </a:solidFill>
                  </a:rPr>
                  <a:t> </a:t>
                </a:r>
                <a14:m>
                  <m:oMath xmlns:m="http://schemas.openxmlformats.org/officeDocument/2006/math">
                    <m:acc>
                      <m:accPr>
                        <m:chr m:val="̌"/>
                        <m:ctrlPr>
                          <a:rPr lang="zh-CN" altLang="en-US" sz="1600" i="1" smtClean="0">
                            <a:solidFill>
                              <a:srgbClr val="FFC000"/>
                            </a:solidFill>
                            <a:latin typeface="Cambria Math" panose="02040503050406030204" pitchFamily="18" charset="0"/>
                          </a:rPr>
                        </m:ctrlPr>
                      </m:accPr>
                      <m:e>
                        <m:r>
                          <a:rPr lang="en-US" altLang="zh-CN" sz="1600" b="0" i="1" smtClean="0">
                            <a:solidFill>
                              <a:srgbClr val="FFC000"/>
                            </a:solidFill>
                            <a:latin typeface="Cambria Math" panose="02040503050406030204" pitchFamily="18" charset="0"/>
                          </a:rPr>
                          <m:t>𝑃</m:t>
                        </m:r>
                      </m:e>
                    </m:acc>
                    <m:d>
                      <m:dPr>
                        <m:ctrlPr>
                          <a:rPr lang="en-US" altLang="zh-CN" sz="1600" b="0" i="1" smtClean="0">
                            <a:solidFill>
                              <a:srgbClr val="FFC000"/>
                            </a:solidFill>
                            <a:latin typeface="Cambria Math" panose="02040503050406030204" pitchFamily="18" charset="0"/>
                          </a:rPr>
                        </m:ctrlPr>
                      </m:dPr>
                      <m:e>
                        <m:acc>
                          <m:accPr>
                            <m:chr m:val="̌"/>
                            <m:ctrlPr>
                              <a:rPr lang="en-US" altLang="zh-CN" sz="1600" b="0" i="1" smtClean="0">
                                <a:solidFill>
                                  <a:srgbClr val="FFC000"/>
                                </a:solidFill>
                                <a:latin typeface="Cambria Math" panose="02040503050406030204" pitchFamily="18" charset="0"/>
                              </a:rPr>
                            </m:ctrlPr>
                          </m:accPr>
                          <m:e>
                            <m:r>
                              <a:rPr lang="en-US" altLang="zh-CN" sz="1600" b="0" i="1" smtClean="0">
                                <a:solidFill>
                                  <a:srgbClr val="FFC000"/>
                                </a:solidFill>
                                <a:latin typeface="Cambria Math" panose="02040503050406030204" pitchFamily="18" charset="0"/>
                              </a:rPr>
                              <m:t>𝑦</m:t>
                            </m:r>
                          </m:e>
                        </m:acc>
                      </m:e>
                      <m:e>
                        <m:r>
                          <a:rPr lang="en-US" altLang="zh-CN" sz="1600" b="0" i="1" smtClean="0">
                            <a:solidFill>
                              <a:srgbClr val="FFC000"/>
                            </a:solidFill>
                            <a:latin typeface="Cambria Math" panose="02040503050406030204" pitchFamily="18" charset="0"/>
                          </a:rPr>
                          <m:t>𝑥</m:t>
                        </m:r>
                      </m:e>
                    </m:d>
                  </m:oMath>
                </a14:m>
                <a:r>
                  <a:rPr lang="zh-CN" altLang="en-US" sz="1600" dirty="0">
                    <a:solidFill>
                      <a:srgbClr val="FFC000"/>
                    </a:solidFill>
                  </a:rPr>
                  <a:t> </a:t>
                </a:r>
                <a:r>
                  <a:rPr lang="en-US" altLang="zh-CN" sz="1600" dirty="0">
                    <a:solidFill>
                      <a:srgbClr val="FFC000"/>
                    </a:solidFill>
                  </a:rPr>
                  <a:t>where</a:t>
                </a:r>
                <a:r>
                  <a:rPr lang="zh-CN" altLang="en-US" sz="1600" dirty="0">
                    <a:solidFill>
                      <a:srgbClr val="FFC000"/>
                    </a:solidFill>
                  </a:rPr>
                  <a:t> </a:t>
                </a:r>
                <a14:m>
                  <m:oMath xmlns:m="http://schemas.openxmlformats.org/officeDocument/2006/math">
                    <m:acc>
                      <m:accPr>
                        <m:chr m:val="̌"/>
                        <m:ctrlPr>
                          <a:rPr lang="zh-CN" altLang="en-US" sz="1600" i="1" smtClean="0">
                            <a:solidFill>
                              <a:srgbClr val="FFC000"/>
                            </a:solidFill>
                            <a:latin typeface="Cambria Math" panose="02040503050406030204" pitchFamily="18" charset="0"/>
                          </a:rPr>
                        </m:ctrlPr>
                      </m:accPr>
                      <m:e>
                        <m:r>
                          <a:rPr lang="en-US" altLang="zh-CN" sz="1600" b="0" i="1" smtClean="0">
                            <a:solidFill>
                              <a:srgbClr val="FFC000"/>
                            </a:solidFill>
                            <a:latin typeface="Cambria Math" panose="02040503050406030204" pitchFamily="18" charset="0"/>
                          </a:rPr>
                          <m:t>𝑦</m:t>
                        </m:r>
                      </m:e>
                    </m:acc>
                    <m:r>
                      <a:rPr lang="en-US" altLang="zh-CN" sz="1600" b="0" i="1" smtClean="0">
                        <a:solidFill>
                          <a:srgbClr val="FFC000"/>
                        </a:solidFill>
                        <a:latin typeface="Cambria Math" panose="02040503050406030204" pitchFamily="18" charset="0"/>
                      </a:rPr>
                      <m:t>=</m:t>
                    </m:r>
                    <m:sSub>
                      <m:sSubPr>
                        <m:ctrlPr>
                          <a:rPr lang="en-US" altLang="zh-CN" sz="1600" i="1" smtClean="0">
                            <a:solidFill>
                              <a:srgbClr val="FFC000"/>
                            </a:solidFill>
                            <a:latin typeface="Cambria Math" panose="02040503050406030204" pitchFamily="18" charset="0"/>
                          </a:rPr>
                        </m:ctrlPr>
                      </m:sSubPr>
                      <m:e>
                        <m:acc>
                          <m:accPr>
                            <m:chr m:val="̂"/>
                            <m:ctrlPr>
                              <a:rPr lang="en-US" altLang="zh-CN" sz="1600" i="1">
                                <a:solidFill>
                                  <a:srgbClr val="FFC000"/>
                                </a:solidFill>
                                <a:latin typeface="Cambria Math" panose="02040503050406030204" pitchFamily="18" charset="0"/>
                              </a:rPr>
                            </m:ctrlPr>
                          </m:accPr>
                          <m:e>
                            <m:r>
                              <a:rPr lang="en-US" altLang="zh-CN" sz="1600" i="1">
                                <a:solidFill>
                                  <a:srgbClr val="FFC000"/>
                                </a:solidFill>
                                <a:latin typeface="Cambria Math" panose="02040503050406030204" pitchFamily="18" charset="0"/>
                              </a:rPr>
                              <m:t>𝑦</m:t>
                            </m:r>
                          </m:e>
                        </m:acc>
                      </m:e>
                      <m:sub>
                        <m:r>
                          <a:rPr lang="en-US" altLang="zh-CN" sz="1600" b="0" i="1" smtClean="0">
                            <a:solidFill>
                              <a:srgbClr val="FFC000"/>
                            </a:solidFill>
                            <a:latin typeface="Cambria Math" panose="02040503050406030204" pitchFamily="18" charset="0"/>
                          </a:rPr>
                          <m:t>𝑖</m:t>
                        </m:r>
                      </m:sub>
                    </m:sSub>
                    <m:r>
                      <a:rPr lang="zh-CN" altLang="en-US" sz="1600" b="0" i="1" smtClean="0">
                        <a:solidFill>
                          <a:srgbClr val="FFC000"/>
                        </a:solidFill>
                        <a:latin typeface="Cambria Math" panose="02040503050406030204" pitchFamily="18" charset="0"/>
                      </a:rPr>
                      <m:t> </m:t>
                    </m:r>
                  </m:oMath>
                </a14:m>
                <a:r>
                  <a:rPr lang="en-US" altLang="zh-CN" sz="1600" dirty="0">
                    <a:solidFill>
                      <a:srgbClr val="FFC000"/>
                    </a:solidFill>
                  </a:rPr>
                  <a:t>will</a:t>
                </a:r>
                <a:r>
                  <a:rPr lang="zh-CN" altLang="en-US" sz="1600" dirty="0">
                    <a:solidFill>
                      <a:srgbClr val="FFC000"/>
                    </a:solidFill>
                  </a:rPr>
                  <a:t> </a:t>
                </a:r>
                <a:r>
                  <a:rPr lang="en-US" altLang="zh-CN" sz="1600" dirty="0">
                    <a:solidFill>
                      <a:srgbClr val="FFC000"/>
                    </a:solidFill>
                  </a:rPr>
                  <a:t>be</a:t>
                </a:r>
                <a:r>
                  <a:rPr lang="zh-CN" altLang="en-US" sz="1600" dirty="0">
                    <a:solidFill>
                      <a:srgbClr val="FFC000"/>
                    </a:solidFill>
                  </a:rPr>
                  <a:t> </a:t>
                </a:r>
                <a:r>
                  <a:rPr lang="en-US" altLang="zh-CN" sz="1600" dirty="0">
                    <a:solidFill>
                      <a:srgbClr val="FFC000"/>
                    </a:solidFill>
                  </a:rPr>
                  <a:t>omitted.</a:t>
                </a:r>
              </a:p>
            </p:txBody>
          </p:sp>
        </mc:Choice>
        <mc:Fallback xmlns="">
          <p:sp>
            <p:nvSpPr>
              <p:cNvPr id="76" name="Rectangle 75">
                <a:extLst>
                  <a:ext uri="{FF2B5EF4-FFF2-40B4-BE49-F238E27FC236}">
                    <a16:creationId xmlns:a16="http://schemas.microsoft.com/office/drawing/2014/main" id="{827100A1-FE13-E443-9585-CD74A04DF81E}"/>
                  </a:ext>
                </a:extLst>
              </p:cNvPr>
              <p:cNvSpPr>
                <a:spLocks noRot="1" noChangeAspect="1" noMove="1" noResize="1" noEditPoints="1" noAdjustHandles="1" noChangeArrowheads="1" noChangeShapeType="1" noTextEdit="1"/>
              </p:cNvSpPr>
              <p:nvPr/>
            </p:nvSpPr>
            <p:spPr>
              <a:xfrm>
                <a:off x="9000499" y="3383604"/>
                <a:ext cx="1644720" cy="839076"/>
              </a:xfrm>
              <a:prstGeom prst="rect">
                <a:avLst/>
              </a:prstGeom>
              <a:blipFill>
                <a:blip r:embed="rId5"/>
                <a:stretch>
                  <a:fillRect l="-1538" r="-1538" b="-7463"/>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877162CA-2D72-6F4A-AB4D-D5174B43C04D}"/>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Multiclass</a:t>
            </a:r>
            <a:r>
              <a:rPr lang="zh-CN" altLang="en-US" dirty="0"/>
              <a:t> </a:t>
            </a:r>
            <a:r>
              <a:rPr lang="en-US" altLang="zh-CN" dirty="0"/>
              <a:t>Classification</a:t>
            </a:r>
          </a:p>
        </p:txBody>
      </p:sp>
    </p:spTree>
    <p:extLst>
      <p:ext uri="{BB962C8B-B14F-4D97-AF65-F5344CB8AC3E}">
        <p14:creationId xmlns:p14="http://schemas.microsoft.com/office/powerpoint/2010/main" val="83605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sz="2800" dirty="0">
                <a:solidFill>
                  <a:schemeClr val="accent2"/>
                </a:solidFill>
              </a:rPr>
              <a:t>Experiment Results</a:t>
            </a:r>
            <a:endParaRPr lang="en-US" sz="2800" baseline="30000" dirty="0"/>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4" name="Slide Number Placeholder 3">
            <a:extLst>
              <a:ext uri="{FF2B5EF4-FFF2-40B4-BE49-F238E27FC236}">
                <a16:creationId xmlns:a16="http://schemas.microsoft.com/office/drawing/2014/main" id="{6C3F4A38-896F-B940-BD08-E345518BAECA}"/>
              </a:ext>
            </a:extLst>
          </p:cNvPr>
          <p:cNvSpPr>
            <a:spLocks noGrp="1"/>
          </p:cNvSpPr>
          <p:nvPr>
            <p:ph type="sldNum" sz="quarter" idx="12"/>
          </p:nvPr>
        </p:nvSpPr>
        <p:spPr/>
        <p:txBody>
          <a:bodyPr/>
          <a:lstStyle/>
          <a:p>
            <a:fld id="{C0F2A647-71D5-4304-8070-CBC681FF56EE}" type="slidenum">
              <a:rPr lang="en-US" smtClean="0"/>
              <a:t>31</a:t>
            </a:fld>
            <a:endParaRPr lang="en-US" dirty="0"/>
          </a:p>
        </p:txBody>
      </p:sp>
      <p:sp>
        <p:nvSpPr>
          <p:cNvPr id="15" name="Rectangle 14">
            <a:extLst>
              <a:ext uri="{FF2B5EF4-FFF2-40B4-BE49-F238E27FC236}">
                <a16:creationId xmlns:a16="http://schemas.microsoft.com/office/drawing/2014/main" id="{CC448594-C07B-4241-950F-8B1BF7FDFCD5}"/>
              </a:ext>
            </a:extLst>
          </p:cNvPr>
          <p:cNvSpPr/>
          <p:nvPr/>
        </p:nvSpPr>
        <p:spPr>
          <a:xfrm>
            <a:off x="3284920" y="4100900"/>
            <a:ext cx="6220886" cy="400110"/>
          </a:xfrm>
          <a:prstGeom prst="rect">
            <a:avLst/>
          </a:prstGeom>
        </p:spPr>
        <p:txBody>
          <a:bodyPr wrap="square">
            <a:spAutoFit/>
          </a:bodyPr>
          <a:lstStyle/>
          <a:p>
            <a:r>
              <a:rPr lang="en-US" altLang="zh-CN" sz="2000" dirty="0">
                <a:solidFill>
                  <a:srgbClr val="0F6FC6"/>
                </a:solidFill>
              </a:rPr>
              <a:t>Add</a:t>
            </a:r>
            <a:r>
              <a:rPr lang="zh-CN" altLang="en-US" sz="2000" dirty="0">
                <a:solidFill>
                  <a:srgbClr val="0F6FC6"/>
                </a:solidFill>
              </a:rPr>
              <a:t> </a:t>
            </a:r>
            <a:r>
              <a:rPr lang="en-US" altLang="zh-CN" sz="2000" dirty="0">
                <a:solidFill>
                  <a:srgbClr val="0F6FC6"/>
                </a:solidFill>
              </a:rPr>
              <a:t>pairwise</a:t>
            </a:r>
            <a:r>
              <a:rPr lang="zh-CN" altLang="en-US" sz="2000" dirty="0">
                <a:solidFill>
                  <a:srgbClr val="0F6FC6"/>
                </a:solidFill>
              </a:rPr>
              <a:t> </a:t>
            </a:r>
            <a:r>
              <a:rPr lang="en-US" altLang="zh-CN" sz="2000" dirty="0">
                <a:solidFill>
                  <a:srgbClr val="0F6FC6"/>
                </a:solidFill>
              </a:rPr>
              <a:t>features</a:t>
            </a:r>
            <a:r>
              <a:rPr lang="zh-CN" altLang="en-US" sz="2000" dirty="0">
                <a:solidFill>
                  <a:srgbClr val="0F6FC6"/>
                </a:solidFill>
              </a:rPr>
              <a:t> </a:t>
            </a:r>
            <a:r>
              <a:rPr lang="en-US" altLang="zh-CN" sz="2000" dirty="0">
                <a:solidFill>
                  <a:srgbClr val="0F6FC6"/>
                </a:solidFill>
              </a:rPr>
              <a:t>to</a:t>
            </a:r>
            <a:r>
              <a:rPr lang="zh-CN" altLang="en-US" sz="2000" dirty="0">
                <a:solidFill>
                  <a:srgbClr val="0F6FC6"/>
                </a:solidFill>
              </a:rPr>
              <a:t> </a:t>
            </a:r>
            <a:r>
              <a:rPr lang="en-US" altLang="zh-CN" sz="2000" dirty="0">
                <a:solidFill>
                  <a:srgbClr val="0F6FC6"/>
                </a:solidFill>
              </a:rPr>
              <a:t>normal</a:t>
            </a:r>
            <a:r>
              <a:rPr lang="zh-CN" altLang="en-US" sz="2000" dirty="0">
                <a:solidFill>
                  <a:srgbClr val="0F6FC6"/>
                </a:solidFill>
              </a:rPr>
              <a:t> </a:t>
            </a:r>
            <a:r>
              <a:rPr lang="en-US" altLang="zh-CN" sz="2000" dirty="0">
                <a:solidFill>
                  <a:srgbClr val="0F6FC6"/>
                </a:solidFill>
              </a:rPr>
              <a:t>multiclass</a:t>
            </a:r>
            <a:r>
              <a:rPr lang="zh-CN" altLang="en-US" sz="2000" dirty="0">
                <a:solidFill>
                  <a:srgbClr val="0F6FC6"/>
                </a:solidFill>
              </a:rPr>
              <a:t> </a:t>
            </a:r>
            <a:r>
              <a:rPr lang="en-US" altLang="zh-CN" sz="2000" dirty="0">
                <a:solidFill>
                  <a:srgbClr val="0F6FC6"/>
                </a:solidFill>
              </a:rPr>
              <a:t>classification</a:t>
            </a:r>
            <a:r>
              <a:rPr lang="zh-CN" altLang="en-US" sz="2000" dirty="0">
                <a:solidFill>
                  <a:srgbClr val="0F6FC6"/>
                </a:solidFill>
              </a:rPr>
              <a:t> </a:t>
            </a:r>
            <a:endParaRPr lang="en-US" altLang="zh-CN" sz="2000" dirty="0">
              <a:solidFill>
                <a:srgbClr val="0F6FC6"/>
              </a:solidFill>
            </a:endParaRPr>
          </a:p>
        </p:txBody>
      </p:sp>
      <p:pic>
        <p:nvPicPr>
          <p:cNvPr id="7" name="Picture 6">
            <a:extLst>
              <a:ext uri="{FF2B5EF4-FFF2-40B4-BE49-F238E27FC236}">
                <a16:creationId xmlns:a16="http://schemas.microsoft.com/office/drawing/2014/main" id="{144C86F6-6CD1-4BE1-8554-FEB5E71585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0678" y="4640948"/>
            <a:ext cx="3999923" cy="293432"/>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40E7F1C0-E81F-40D3-93A0-34944DAFF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4920" y="824893"/>
            <a:ext cx="6220887" cy="2983610"/>
          </a:xfrm>
          <a:prstGeom prst="rect">
            <a:avLst/>
          </a:prstGeom>
        </p:spPr>
      </p:pic>
      <p:pic>
        <p:nvPicPr>
          <p:cNvPr id="12" name="Picture 11">
            <a:extLst>
              <a:ext uri="{FF2B5EF4-FFF2-40B4-BE49-F238E27FC236}">
                <a16:creationId xmlns:a16="http://schemas.microsoft.com/office/drawing/2014/main" id="{07FFD103-C9C9-41B7-9FAD-56E37511AB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2417" y="5414509"/>
            <a:ext cx="7772209" cy="802207"/>
          </a:xfrm>
          <a:prstGeom prst="rect">
            <a:avLst/>
          </a:prstGeom>
        </p:spPr>
      </p:pic>
      <p:sp>
        <p:nvSpPr>
          <p:cNvPr id="29" name="Rectangle 28">
            <a:extLst>
              <a:ext uri="{FF2B5EF4-FFF2-40B4-BE49-F238E27FC236}">
                <a16:creationId xmlns:a16="http://schemas.microsoft.com/office/drawing/2014/main" id="{857F5C91-6679-4643-AC00-8AEBFDA2D60B}"/>
              </a:ext>
            </a:extLst>
          </p:cNvPr>
          <p:cNvSpPr/>
          <p:nvPr/>
        </p:nvSpPr>
        <p:spPr>
          <a:xfrm>
            <a:off x="3284920" y="4967175"/>
            <a:ext cx="6220886" cy="400110"/>
          </a:xfrm>
          <a:prstGeom prst="rect">
            <a:avLst/>
          </a:prstGeom>
        </p:spPr>
        <p:txBody>
          <a:bodyPr wrap="square">
            <a:spAutoFit/>
          </a:bodyPr>
          <a:lstStyle/>
          <a:p>
            <a:r>
              <a:rPr lang="en-US" altLang="zh-CN" sz="2000" dirty="0">
                <a:solidFill>
                  <a:srgbClr val="00B050"/>
                </a:solidFill>
              </a:rPr>
              <a:t>Adversary’s Best Response</a:t>
            </a:r>
          </a:p>
        </p:txBody>
      </p:sp>
      <p:sp>
        <p:nvSpPr>
          <p:cNvPr id="2" name="Footer Placeholder 1">
            <a:extLst>
              <a:ext uri="{FF2B5EF4-FFF2-40B4-BE49-F238E27FC236}">
                <a16:creationId xmlns:a16="http://schemas.microsoft.com/office/drawing/2014/main" id="{C60A91BA-9DDA-DA48-B516-9DD9FE57CA58}"/>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Multiclass</a:t>
            </a:r>
            <a:r>
              <a:rPr lang="zh-CN" altLang="en-US" dirty="0"/>
              <a:t> </a:t>
            </a:r>
            <a:r>
              <a:rPr lang="en-US" altLang="zh-CN" dirty="0"/>
              <a:t>Classification</a:t>
            </a:r>
          </a:p>
        </p:txBody>
      </p:sp>
    </p:spTree>
    <p:extLst>
      <p:ext uri="{BB962C8B-B14F-4D97-AF65-F5344CB8AC3E}">
        <p14:creationId xmlns:p14="http://schemas.microsoft.com/office/powerpoint/2010/main" val="255978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3D275F75-6215-AD49-BBB4-B4CC56251729}"/>
              </a:ext>
            </a:extLst>
          </p:cNvPr>
          <p:cNvSpPr txBox="1"/>
          <p:nvPr/>
        </p:nvSpPr>
        <p:spPr>
          <a:xfrm>
            <a:off x="4639324" y="1110250"/>
            <a:ext cx="1930697" cy="338554"/>
          </a:xfrm>
          <a:prstGeom prst="rect">
            <a:avLst/>
          </a:prstGeom>
          <a:noFill/>
        </p:spPr>
        <p:txBody>
          <a:bodyPr wrap="square" rtlCol="0">
            <a:spAutoFit/>
          </a:bodyPr>
          <a:lstStyle/>
          <a:p>
            <a:r>
              <a:rPr lang="en-US" altLang="zh-CN" sz="1600" dirty="0">
                <a:solidFill>
                  <a:srgbClr val="FFC000"/>
                </a:solidFill>
              </a:rPr>
              <a:t>No</a:t>
            </a:r>
            <a:r>
              <a:rPr lang="zh-CN" altLang="en-US" sz="1600" dirty="0">
                <a:solidFill>
                  <a:srgbClr val="FFC000"/>
                </a:solidFill>
              </a:rPr>
              <a:t> </a:t>
            </a:r>
            <a:r>
              <a:rPr lang="en-US" altLang="zh-CN" sz="1600" dirty="0">
                <a:solidFill>
                  <a:srgbClr val="FFC000"/>
                </a:solidFill>
              </a:rPr>
              <a:t>pairwise</a:t>
            </a:r>
            <a:r>
              <a:rPr lang="zh-CN" altLang="en-US" sz="1600" dirty="0">
                <a:solidFill>
                  <a:srgbClr val="FFC000"/>
                </a:solidFill>
              </a:rPr>
              <a:t> </a:t>
            </a:r>
            <a:r>
              <a:rPr lang="en-US" altLang="zh-CN" sz="1600" dirty="0">
                <a:solidFill>
                  <a:srgbClr val="FFC000"/>
                </a:solidFill>
              </a:rPr>
              <a:t>feature</a:t>
            </a:r>
            <a:endParaRPr lang="en-US" sz="1600" dirty="0">
              <a:solidFill>
                <a:srgbClr val="FFC000"/>
              </a:solidFill>
            </a:endParaRPr>
          </a:p>
        </p:txBody>
      </p:sp>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sz="2800" dirty="0">
                <a:solidFill>
                  <a:schemeClr val="accent2"/>
                </a:solidFill>
              </a:rPr>
              <a:t>Experiment Results</a:t>
            </a:r>
            <a:endParaRPr lang="en-US" sz="2800" baseline="30000" dirty="0"/>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8878937" y="2496261"/>
            <a:ext cx="184731" cy="369332"/>
          </a:xfrm>
          <a:prstGeom prst="rect">
            <a:avLst/>
          </a:prstGeom>
        </p:spPr>
        <p:txBody>
          <a:bodyPr wrap="none">
            <a:spAutoFit/>
          </a:bodyPr>
          <a:lstStyle/>
          <a:p>
            <a:endParaRPr lang="en-US" u="sng" dirty="0"/>
          </a:p>
        </p:txBody>
      </p:sp>
      <p:sp>
        <p:nvSpPr>
          <p:cNvPr id="19" name="Rectangle 18">
            <a:extLst>
              <a:ext uri="{FF2B5EF4-FFF2-40B4-BE49-F238E27FC236}">
                <a16:creationId xmlns:a16="http://schemas.microsoft.com/office/drawing/2014/main" id="{CEDB5BC9-84B0-4147-88B5-A2250176639D}"/>
              </a:ext>
            </a:extLst>
          </p:cNvPr>
          <p:cNvSpPr/>
          <p:nvPr/>
        </p:nvSpPr>
        <p:spPr>
          <a:xfrm>
            <a:off x="1399535" y="4498210"/>
            <a:ext cx="2253809" cy="2062103"/>
          </a:xfrm>
          <a:prstGeom prst="rect">
            <a:avLst/>
          </a:prstGeom>
        </p:spPr>
        <p:txBody>
          <a:bodyPr wrap="square">
            <a:spAutoFit/>
          </a:bodyPr>
          <a:lstStyle/>
          <a:p>
            <a:r>
              <a:rPr lang="en-US" altLang="zh-CN" sz="3600" dirty="0">
                <a:solidFill>
                  <a:srgbClr val="7030A0"/>
                </a:solidFill>
              </a:rPr>
              <a:t>ALL</a:t>
            </a:r>
            <a:r>
              <a:rPr lang="en-US" sz="2400" dirty="0">
                <a:solidFill>
                  <a:srgbClr val="7030A0"/>
                </a:solidFill>
              </a:rPr>
              <a:t> </a:t>
            </a:r>
            <a:r>
              <a:rPr lang="en-US" sz="2000" dirty="0">
                <a:solidFill>
                  <a:srgbClr val="7030A0"/>
                </a:solidFill>
              </a:rPr>
              <a:t>pairs of dataset</a:t>
            </a:r>
          </a:p>
          <a:p>
            <a:r>
              <a:rPr lang="en-US" altLang="zh-CN" sz="2400" dirty="0">
                <a:solidFill>
                  <a:srgbClr val="C00000"/>
                </a:solidFill>
              </a:rPr>
              <a:t>Adding</a:t>
            </a:r>
            <a:r>
              <a:rPr lang="zh-CN" altLang="en-US" sz="2400" dirty="0">
                <a:solidFill>
                  <a:srgbClr val="C00000"/>
                </a:solidFill>
              </a:rPr>
              <a:t> </a:t>
            </a:r>
            <a:r>
              <a:rPr lang="en-US" altLang="zh-CN" sz="2400" dirty="0">
                <a:solidFill>
                  <a:srgbClr val="C00000"/>
                </a:solidFill>
              </a:rPr>
              <a:t>pairwise</a:t>
            </a:r>
            <a:r>
              <a:rPr lang="zh-CN" altLang="en-US" sz="2400" dirty="0">
                <a:solidFill>
                  <a:srgbClr val="C00000"/>
                </a:solidFill>
              </a:rPr>
              <a:t> </a:t>
            </a:r>
            <a:r>
              <a:rPr lang="en-US" altLang="zh-CN" sz="2400" dirty="0">
                <a:solidFill>
                  <a:srgbClr val="C00000"/>
                </a:solidFill>
              </a:rPr>
              <a:t>feature</a:t>
            </a:r>
            <a:r>
              <a:rPr lang="zh-CN" altLang="en-US" sz="2400" dirty="0">
                <a:solidFill>
                  <a:srgbClr val="C00000"/>
                </a:solidFill>
              </a:rPr>
              <a:t> </a:t>
            </a:r>
            <a:r>
              <a:rPr lang="en-US" altLang="zh-CN" sz="2400" dirty="0">
                <a:solidFill>
                  <a:srgbClr val="C00000"/>
                </a:solidFill>
              </a:rPr>
              <a:t>increase</a:t>
            </a:r>
            <a:r>
              <a:rPr lang="zh-CN" altLang="en-US" sz="2400" dirty="0">
                <a:solidFill>
                  <a:srgbClr val="C00000"/>
                </a:solidFill>
              </a:rPr>
              <a:t> </a:t>
            </a:r>
            <a:r>
              <a:rPr lang="en-US" altLang="zh-CN" sz="2400" dirty="0">
                <a:solidFill>
                  <a:srgbClr val="C00000"/>
                </a:solidFill>
              </a:rPr>
              <a:t>accuracy</a:t>
            </a:r>
            <a:endParaRPr lang="en-US" sz="2400" dirty="0">
              <a:solidFill>
                <a:srgbClr val="C00000"/>
              </a:solidFill>
            </a:endParaRPr>
          </a:p>
        </p:txBody>
      </p:sp>
      <p:sp>
        <p:nvSpPr>
          <p:cNvPr id="20" name="Rectangle 19">
            <a:extLst>
              <a:ext uri="{FF2B5EF4-FFF2-40B4-BE49-F238E27FC236}">
                <a16:creationId xmlns:a16="http://schemas.microsoft.com/office/drawing/2014/main" id="{EECA3DB1-FD23-4A92-8E6E-5303EDCAD59D}"/>
              </a:ext>
            </a:extLst>
          </p:cNvPr>
          <p:cNvSpPr/>
          <p:nvPr/>
        </p:nvSpPr>
        <p:spPr>
          <a:xfrm>
            <a:off x="5008849" y="5035100"/>
            <a:ext cx="2631499" cy="954107"/>
          </a:xfrm>
          <a:prstGeom prst="rect">
            <a:avLst/>
          </a:prstGeom>
        </p:spPr>
        <p:txBody>
          <a:bodyPr wrap="square">
            <a:spAutoFit/>
          </a:bodyPr>
          <a:lstStyle/>
          <a:p>
            <a:r>
              <a:rPr lang="en-US" sz="3600" dirty="0">
                <a:solidFill>
                  <a:srgbClr val="7030A0"/>
                </a:solidFill>
              </a:rPr>
              <a:t>8</a:t>
            </a:r>
            <a:r>
              <a:rPr lang="en-US" sz="2400" dirty="0">
                <a:solidFill>
                  <a:srgbClr val="7030A0"/>
                </a:solidFill>
              </a:rPr>
              <a:t> </a:t>
            </a:r>
            <a:r>
              <a:rPr lang="en-US" sz="2000" dirty="0">
                <a:solidFill>
                  <a:srgbClr val="7030A0"/>
                </a:solidFill>
              </a:rPr>
              <a:t>pairs of results</a:t>
            </a:r>
          </a:p>
          <a:p>
            <a:r>
              <a:rPr lang="en-US" altLang="zh-CN" sz="2000" dirty="0">
                <a:solidFill>
                  <a:srgbClr val="C00000"/>
                </a:solidFill>
              </a:rPr>
              <a:t>outperform</a:t>
            </a:r>
            <a:r>
              <a:rPr lang="zh-CN" altLang="en-US" sz="2000" dirty="0">
                <a:solidFill>
                  <a:srgbClr val="C00000"/>
                </a:solidFill>
              </a:rPr>
              <a:t> </a:t>
            </a:r>
            <a:r>
              <a:rPr lang="en-US" sz="2000" dirty="0">
                <a:solidFill>
                  <a:srgbClr val="C00000"/>
                </a:solidFill>
              </a:rPr>
              <a:t>SSVM</a:t>
            </a:r>
          </a:p>
        </p:txBody>
      </p:sp>
      <p:sp>
        <p:nvSpPr>
          <p:cNvPr id="23" name="Rectangle 22">
            <a:extLst>
              <a:ext uri="{FF2B5EF4-FFF2-40B4-BE49-F238E27FC236}">
                <a16:creationId xmlns:a16="http://schemas.microsoft.com/office/drawing/2014/main" id="{86FA3011-4511-4B24-BD99-F3B1BE14C9EC}"/>
              </a:ext>
            </a:extLst>
          </p:cNvPr>
          <p:cNvSpPr/>
          <p:nvPr/>
        </p:nvSpPr>
        <p:spPr>
          <a:xfrm>
            <a:off x="8610601" y="5144921"/>
            <a:ext cx="2345040" cy="738664"/>
          </a:xfrm>
          <a:prstGeom prst="rect">
            <a:avLst/>
          </a:prstGeom>
        </p:spPr>
        <p:txBody>
          <a:bodyPr wrap="square">
            <a:spAutoFit/>
          </a:bodyPr>
          <a:lstStyle/>
          <a:p>
            <a:r>
              <a:rPr lang="en-US" altLang="zh-CN" sz="2400" dirty="0">
                <a:solidFill>
                  <a:srgbClr val="7030A0"/>
                </a:solidFill>
              </a:rPr>
              <a:t>1</a:t>
            </a:r>
            <a:r>
              <a:rPr lang="en-US" dirty="0">
                <a:solidFill>
                  <a:srgbClr val="7030A0"/>
                </a:solidFill>
              </a:rPr>
              <a:t> pair of result</a:t>
            </a:r>
          </a:p>
          <a:p>
            <a:r>
              <a:rPr lang="en-US" dirty="0">
                <a:solidFill>
                  <a:srgbClr val="C00000"/>
                </a:solidFill>
              </a:rPr>
              <a:t>worse than SSVM</a:t>
            </a:r>
          </a:p>
        </p:txBody>
      </p:sp>
      <p:sp>
        <p:nvSpPr>
          <p:cNvPr id="4" name="Slide Number Placeholder 3">
            <a:extLst>
              <a:ext uri="{FF2B5EF4-FFF2-40B4-BE49-F238E27FC236}">
                <a16:creationId xmlns:a16="http://schemas.microsoft.com/office/drawing/2014/main" id="{6C3F4A38-896F-B940-BD08-E345518BAECA}"/>
              </a:ext>
            </a:extLst>
          </p:cNvPr>
          <p:cNvSpPr>
            <a:spLocks noGrp="1"/>
          </p:cNvSpPr>
          <p:nvPr>
            <p:ph type="sldNum" sz="quarter" idx="12"/>
          </p:nvPr>
        </p:nvSpPr>
        <p:spPr/>
        <p:txBody>
          <a:bodyPr/>
          <a:lstStyle/>
          <a:p>
            <a:fld id="{C0F2A647-71D5-4304-8070-CBC681FF56EE}" type="slidenum">
              <a:rPr lang="en-US" smtClean="0"/>
              <a:t>32</a:t>
            </a:fld>
            <a:endParaRPr lang="en-US" dirty="0"/>
          </a:p>
        </p:txBody>
      </p:sp>
      <p:sp>
        <p:nvSpPr>
          <p:cNvPr id="21" name="Rectangle 20">
            <a:extLst>
              <a:ext uri="{FF2B5EF4-FFF2-40B4-BE49-F238E27FC236}">
                <a16:creationId xmlns:a16="http://schemas.microsoft.com/office/drawing/2014/main" id="{019D3C71-4301-A843-B450-244B3F1D637F}"/>
              </a:ext>
            </a:extLst>
          </p:cNvPr>
          <p:cNvSpPr/>
          <p:nvPr/>
        </p:nvSpPr>
        <p:spPr>
          <a:xfrm>
            <a:off x="2464015" y="1038539"/>
            <a:ext cx="2062849" cy="400110"/>
          </a:xfrm>
          <a:prstGeom prst="rect">
            <a:avLst/>
          </a:prstGeom>
        </p:spPr>
        <p:txBody>
          <a:bodyPr wrap="square">
            <a:spAutoFit/>
          </a:bodyPr>
          <a:lstStyle/>
          <a:p>
            <a:r>
              <a:rPr lang="en-US" altLang="zh-CN" sz="2000" dirty="0">
                <a:solidFill>
                  <a:srgbClr val="00B050"/>
                </a:solidFill>
              </a:rPr>
              <a:t>Average</a:t>
            </a:r>
            <a:r>
              <a:rPr lang="zh-CN" altLang="en-US" sz="2000" dirty="0">
                <a:solidFill>
                  <a:srgbClr val="00B050"/>
                </a:solidFill>
              </a:rPr>
              <a:t> </a:t>
            </a:r>
            <a:r>
              <a:rPr lang="en-US" altLang="zh-CN" sz="2000" dirty="0">
                <a:solidFill>
                  <a:srgbClr val="00B050"/>
                </a:solidFill>
              </a:rPr>
              <a:t>accuracy</a:t>
            </a:r>
          </a:p>
        </p:txBody>
      </p:sp>
      <p:sp>
        <p:nvSpPr>
          <p:cNvPr id="22" name="Rectangle 21">
            <a:extLst>
              <a:ext uri="{FF2B5EF4-FFF2-40B4-BE49-F238E27FC236}">
                <a16:creationId xmlns:a16="http://schemas.microsoft.com/office/drawing/2014/main" id="{73A079E6-FAAE-B44C-A224-C61067BC84CC}"/>
              </a:ext>
            </a:extLst>
          </p:cNvPr>
          <p:cNvSpPr/>
          <p:nvPr/>
        </p:nvSpPr>
        <p:spPr>
          <a:xfrm>
            <a:off x="4410010" y="1653896"/>
            <a:ext cx="2356445" cy="2662178"/>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DE2DAE-BDF1-BB4F-B016-007F58B2F130}"/>
              </a:ext>
            </a:extLst>
          </p:cNvPr>
          <p:cNvCxnSpPr>
            <a:cxnSpLocks/>
            <a:stCxn id="22" idx="0"/>
            <a:endCxn id="28" idx="2"/>
          </p:cNvCxnSpPr>
          <p:nvPr/>
        </p:nvCxnSpPr>
        <p:spPr>
          <a:xfrm flipV="1">
            <a:off x="5588233" y="1448804"/>
            <a:ext cx="16440" cy="205092"/>
          </a:xfrm>
          <a:prstGeom prst="straightConnector1">
            <a:avLst/>
          </a:prstGeom>
          <a:ln w="254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2E1FCED-C199-A14E-9840-7176482505EC}"/>
              </a:ext>
            </a:extLst>
          </p:cNvPr>
          <p:cNvSpPr txBox="1"/>
          <p:nvPr/>
        </p:nvSpPr>
        <p:spPr>
          <a:xfrm>
            <a:off x="7127558" y="1126755"/>
            <a:ext cx="2017414" cy="338554"/>
          </a:xfrm>
          <a:prstGeom prst="rect">
            <a:avLst/>
          </a:prstGeom>
          <a:noFill/>
        </p:spPr>
        <p:txBody>
          <a:bodyPr wrap="square" rtlCol="0">
            <a:spAutoFit/>
          </a:bodyPr>
          <a:lstStyle/>
          <a:p>
            <a:r>
              <a:rPr lang="en-US" altLang="zh-CN" sz="1600" dirty="0">
                <a:solidFill>
                  <a:schemeClr val="accent6">
                    <a:lumMod val="60000"/>
                    <a:lumOff val="40000"/>
                  </a:schemeClr>
                </a:solidFill>
              </a:rPr>
              <a:t>With</a:t>
            </a:r>
            <a:r>
              <a:rPr lang="zh-CN" altLang="en-US" sz="1600" dirty="0">
                <a:solidFill>
                  <a:schemeClr val="accent6">
                    <a:lumMod val="60000"/>
                    <a:lumOff val="40000"/>
                  </a:schemeClr>
                </a:solidFill>
              </a:rPr>
              <a:t> </a:t>
            </a:r>
            <a:r>
              <a:rPr lang="en-US" altLang="zh-CN" sz="1600" dirty="0">
                <a:solidFill>
                  <a:schemeClr val="accent6">
                    <a:lumMod val="60000"/>
                    <a:lumOff val="40000"/>
                  </a:schemeClr>
                </a:solidFill>
              </a:rPr>
              <a:t>pairwise</a:t>
            </a:r>
            <a:r>
              <a:rPr lang="zh-CN" altLang="en-US" sz="1600" dirty="0">
                <a:solidFill>
                  <a:schemeClr val="accent6">
                    <a:lumMod val="60000"/>
                    <a:lumOff val="40000"/>
                  </a:schemeClr>
                </a:solidFill>
              </a:rPr>
              <a:t> </a:t>
            </a:r>
            <a:r>
              <a:rPr lang="en-US" altLang="zh-CN" sz="1600" dirty="0">
                <a:solidFill>
                  <a:schemeClr val="accent6">
                    <a:lumMod val="60000"/>
                    <a:lumOff val="40000"/>
                  </a:schemeClr>
                </a:solidFill>
              </a:rPr>
              <a:t>feature</a:t>
            </a:r>
            <a:endParaRPr lang="en-US" sz="1600" dirty="0">
              <a:solidFill>
                <a:schemeClr val="accent6">
                  <a:lumMod val="60000"/>
                  <a:lumOff val="40000"/>
                </a:schemeClr>
              </a:solidFill>
            </a:endParaRPr>
          </a:p>
        </p:txBody>
      </p:sp>
      <p:sp>
        <p:nvSpPr>
          <p:cNvPr id="34" name="Rectangle 33">
            <a:extLst>
              <a:ext uri="{FF2B5EF4-FFF2-40B4-BE49-F238E27FC236}">
                <a16:creationId xmlns:a16="http://schemas.microsoft.com/office/drawing/2014/main" id="{FC721E82-DFAC-D34A-8B08-D85BDED115B9}"/>
              </a:ext>
            </a:extLst>
          </p:cNvPr>
          <p:cNvSpPr/>
          <p:nvPr/>
        </p:nvSpPr>
        <p:spPr>
          <a:xfrm>
            <a:off x="6766455" y="1664423"/>
            <a:ext cx="2706739" cy="2662178"/>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36" name="Straight Arrow Connector 35">
            <a:extLst>
              <a:ext uri="{FF2B5EF4-FFF2-40B4-BE49-F238E27FC236}">
                <a16:creationId xmlns:a16="http://schemas.microsoft.com/office/drawing/2014/main" id="{170D1906-6571-454A-80AE-FE9F50BBEFC3}"/>
              </a:ext>
            </a:extLst>
          </p:cNvPr>
          <p:cNvCxnSpPr>
            <a:cxnSpLocks/>
            <a:stCxn id="34" idx="0"/>
            <a:endCxn id="33" idx="2"/>
          </p:cNvCxnSpPr>
          <p:nvPr/>
        </p:nvCxnSpPr>
        <p:spPr>
          <a:xfrm flipV="1">
            <a:off x="8119825" y="1465309"/>
            <a:ext cx="16440" cy="199114"/>
          </a:xfrm>
          <a:prstGeom prst="straightConnector1">
            <a:avLst/>
          </a:prstGeom>
          <a:ln w="25400">
            <a:solidFill>
              <a:schemeClr val="accent6">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06EEB1D6-20FE-B444-9CC7-3B333C50003E}"/>
              </a:ext>
            </a:extLst>
          </p:cNvPr>
          <p:cNvSpPr/>
          <p:nvPr/>
        </p:nvSpPr>
        <p:spPr>
          <a:xfrm>
            <a:off x="6738381" y="2205496"/>
            <a:ext cx="2706736" cy="2108777"/>
          </a:xfrm>
          <a:prstGeom prst="rect">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D4C8E0C-C8B5-F348-B0AA-D5BA1E3B96FA}"/>
              </a:ext>
            </a:extLst>
          </p:cNvPr>
          <p:cNvSpPr/>
          <p:nvPr/>
        </p:nvSpPr>
        <p:spPr>
          <a:xfrm>
            <a:off x="6766456" y="1966584"/>
            <a:ext cx="2706737" cy="266182"/>
          </a:xfrm>
          <a:prstGeom prst="rect">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10;&#10;Description automatically generated with medium confidence">
            <a:extLst>
              <a:ext uri="{FF2B5EF4-FFF2-40B4-BE49-F238E27FC236}">
                <a16:creationId xmlns:a16="http://schemas.microsoft.com/office/drawing/2014/main" id="{F7DA8DD5-6A5D-48BE-BC62-030E47D8A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5199" y="1658543"/>
            <a:ext cx="6697995" cy="2672706"/>
          </a:xfrm>
          <a:prstGeom prst="rect">
            <a:avLst/>
          </a:prstGeom>
        </p:spPr>
      </p:pic>
      <p:sp>
        <p:nvSpPr>
          <p:cNvPr id="2" name="Footer Placeholder 1">
            <a:extLst>
              <a:ext uri="{FF2B5EF4-FFF2-40B4-BE49-F238E27FC236}">
                <a16:creationId xmlns:a16="http://schemas.microsoft.com/office/drawing/2014/main" id="{C780C260-5781-B74A-B609-D830F6BCA188}"/>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Multiclass</a:t>
            </a:r>
            <a:r>
              <a:rPr lang="zh-CN" altLang="en-US" dirty="0"/>
              <a:t> </a:t>
            </a:r>
            <a:r>
              <a:rPr lang="en-US" altLang="zh-CN" dirty="0"/>
              <a:t>Classification</a:t>
            </a:r>
          </a:p>
        </p:txBody>
      </p:sp>
    </p:spTree>
    <p:extLst>
      <p:ext uri="{BB962C8B-B14F-4D97-AF65-F5344CB8AC3E}">
        <p14:creationId xmlns:p14="http://schemas.microsoft.com/office/powerpoint/2010/main" val="151713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37"/>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19" grpId="0"/>
      <p:bldP spid="20" grpId="0"/>
      <p:bldP spid="23" grpId="0"/>
      <p:bldP spid="22" grpId="0" animBg="1"/>
      <p:bldP spid="22" grpId="1" animBg="1"/>
      <p:bldP spid="33" grpId="0"/>
      <p:bldP spid="33" grpId="1"/>
      <p:bldP spid="34" grpId="0" animBg="1"/>
      <p:bldP spid="34" grpId="1" animBg="1"/>
      <p:bldP spid="37" grpId="0" animBg="1"/>
      <p:bldP spid="37" grpId="1" animBg="1"/>
      <p:bldP spid="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9" y="190223"/>
            <a:ext cx="6398289" cy="523220"/>
          </a:xfrm>
          <a:prstGeom prst="rect">
            <a:avLst/>
          </a:prstGeom>
          <a:noFill/>
        </p:spPr>
        <p:txBody>
          <a:bodyPr wrap="square" rtlCol="0">
            <a:spAutoFit/>
          </a:bodyPr>
          <a:lstStyle/>
          <a:p>
            <a:r>
              <a:rPr lang="en-US" altLang="zh-CN" sz="2800" dirty="0">
                <a:solidFill>
                  <a:schemeClr val="accent2"/>
                </a:solidFill>
              </a:rPr>
              <a:t>Outline</a:t>
            </a:r>
            <a:endParaRPr lang="en-US" sz="2800" dirty="0">
              <a:solidFill>
                <a:schemeClr val="accent2"/>
              </a:solidFill>
            </a:endParaRPr>
          </a:p>
        </p:txBody>
      </p:sp>
      <p:sp>
        <p:nvSpPr>
          <p:cNvPr id="40" name="Rectangle 39">
            <a:extLst>
              <a:ext uri="{FF2B5EF4-FFF2-40B4-BE49-F238E27FC236}">
                <a16:creationId xmlns:a16="http://schemas.microsoft.com/office/drawing/2014/main" id="{D3DDAC0F-FDA7-4409-ABD1-A6A2E264650C}"/>
              </a:ext>
            </a:extLst>
          </p:cNvPr>
          <p:cNvSpPr/>
          <p:nvPr/>
        </p:nvSpPr>
        <p:spPr>
          <a:xfrm>
            <a:off x="11380711" y="5443744"/>
            <a:ext cx="184731" cy="369332"/>
          </a:xfrm>
          <a:prstGeom prst="rect">
            <a:avLst/>
          </a:prstGeom>
        </p:spPr>
        <p:txBody>
          <a:bodyPr wrap="none">
            <a:spAutoFit/>
          </a:bodyPr>
          <a:lstStyle/>
          <a:p>
            <a:endParaRPr lang="en-US" u="sng" dirty="0"/>
          </a:p>
        </p:txBody>
      </p:sp>
      <p:sp>
        <p:nvSpPr>
          <p:cNvPr id="2" name="TextBox 1">
            <a:extLst>
              <a:ext uri="{FF2B5EF4-FFF2-40B4-BE49-F238E27FC236}">
                <a16:creationId xmlns:a16="http://schemas.microsoft.com/office/drawing/2014/main" id="{BC660AE0-29B4-8540-9D10-4B770456929C}"/>
              </a:ext>
            </a:extLst>
          </p:cNvPr>
          <p:cNvSpPr txBox="1"/>
          <p:nvPr/>
        </p:nvSpPr>
        <p:spPr>
          <a:xfrm>
            <a:off x="2576320" y="1104095"/>
            <a:ext cx="6034281" cy="4708981"/>
          </a:xfrm>
          <a:prstGeom prst="rect">
            <a:avLst/>
          </a:prstGeom>
          <a:noFill/>
        </p:spPr>
        <p:txBody>
          <a:bodyPr wrap="none" rtlCol="0">
            <a:spAutoFit/>
          </a:bodyPr>
          <a:lstStyle/>
          <a:p>
            <a:r>
              <a:rPr lang="en-US" altLang="zh-CN" sz="2400" dirty="0">
                <a:solidFill>
                  <a:schemeClr val="bg1">
                    <a:lumMod val="65000"/>
                  </a:schemeClr>
                </a:solidFill>
              </a:rPr>
              <a:t>The Hard Learning Problems</a:t>
            </a:r>
          </a:p>
          <a:p>
            <a:endParaRPr lang="en-US" altLang="zh-CN" sz="2400" dirty="0">
              <a:solidFill>
                <a:schemeClr val="tx1">
                  <a:lumMod val="50000"/>
                  <a:lumOff val="50000"/>
                </a:schemeClr>
              </a:solidFill>
            </a:endParaRPr>
          </a:p>
          <a:p>
            <a:r>
              <a:rPr lang="en-US" altLang="zh-CN" sz="2400" dirty="0">
                <a:solidFill>
                  <a:schemeClr val="bg1">
                    <a:lumMod val="65000"/>
                  </a:schemeClr>
                </a:solidFill>
              </a:rPr>
              <a:t>Structure Learning Methods</a:t>
            </a:r>
          </a:p>
          <a:p>
            <a:endParaRPr lang="en-US" altLang="zh-CN" sz="2400" dirty="0">
              <a:solidFill>
                <a:schemeClr val="bg1">
                  <a:lumMod val="65000"/>
                </a:schemeClr>
              </a:solidFill>
            </a:endParaRPr>
          </a:p>
          <a:p>
            <a:r>
              <a:rPr lang="en-US" altLang="zh-CN" sz="2400" dirty="0">
                <a:solidFill>
                  <a:schemeClr val="bg1">
                    <a:lumMod val="65000"/>
                  </a:schemeClr>
                </a:solidFill>
              </a:rPr>
              <a:t>Adversarial</a:t>
            </a:r>
            <a:r>
              <a:rPr lang="zh-CN" altLang="en-US" sz="2400" dirty="0">
                <a:solidFill>
                  <a:schemeClr val="bg1">
                    <a:lumMod val="65000"/>
                  </a:schemeClr>
                </a:solidFill>
              </a:rPr>
              <a:t> </a:t>
            </a:r>
            <a:r>
              <a:rPr lang="en-US" altLang="zh-CN" sz="2400" dirty="0">
                <a:solidFill>
                  <a:schemeClr val="bg1">
                    <a:lumMod val="65000"/>
                  </a:schemeClr>
                </a:solidFill>
              </a:rPr>
              <a:t>Learning</a:t>
            </a:r>
            <a:r>
              <a:rPr lang="zh-CN" altLang="en-US" sz="2400" dirty="0">
                <a:solidFill>
                  <a:schemeClr val="bg1">
                    <a:lumMod val="65000"/>
                  </a:schemeClr>
                </a:solidFill>
              </a:rPr>
              <a:t> </a:t>
            </a:r>
            <a:r>
              <a:rPr lang="en-US" altLang="zh-CN" sz="2400" dirty="0">
                <a:solidFill>
                  <a:schemeClr val="bg1">
                    <a:lumMod val="65000"/>
                  </a:schemeClr>
                </a:solidFill>
              </a:rPr>
              <a:t>–</a:t>
            </a:r>
            <a:r>
              <a:rPr lang="zh-CN" altLang="en-US" sz="2400" dirty="0">
                <a:solidFill>
                  <a:schemeClr val="bg1">
                    <a:lumMod val="65000"/>
                  </a:schemeClr>
                </a:solidFill>
              </a:rPr>
              <a:t> </a:t>
            </a:r>
            <a:r>
              <a:rPr lang="en-US" altLang="zh-CN" sz="2400" dirty="0">
                <a:solidFill>
                  <a:schemeClr val="bg1">
                    <a:lumMod val="65000"/>
                  </a:schemeClr>
                </a:solidFill>
              </a:rPr>
              <a:t>General</a:t>
            </a:r>
          </a:p>
          <a:p>
            <a:endParaRPr lang="en-US" altLang="zh-CN" sz="2400" dirty="0">
              <a:solidFill>
                <a:schemeClr val="bg1">
                  <a:lumMod val="65000"/>
                </a:schemeClr>
              </a:solidFill>
            </a:endParaRPr>
          </a:p>
          <a:p>
            <a:r>
              <a:rPr lang="en-US" altLang="zh-CN" sz="2400" dirty="0">
                <a:solidFill>
                  <a:schemeClr val="bg1">
                    <a:lumMod val="65000"/>
                  </a:schemeClr>
                </a:solidFill>
              </a:rPr>
              <a:t>Adversarial</a:t>
            </a:r>
            <a:r>
              <a:rPr lang="zh-CN" altLang="en-US" sz="2400" dirty="0">
                <a:solidFill>
                  <a:schemeClr val="bg1">
                    <a:lumMod val="65000"/>
                  </a:schemeClr>
                </a:solidFill>
              </a:rPr>
              <a:t> </a:t>
            </a:r>
            <a:r>
              <a:rPr lang="en-US" altLang="zh-CN" sz="2400" dirty="0">
                <a:solidFill>
                  <a:schemeClr val="bg1">
                    <a:lumMod val="65000"/>
                  </a:schemeClr>
                </a:solidFill>
              </a:rPr>
              <a:t>Learning</a:t>
            </a:r>
            <a:r>
              <a:rPr lang="zh-CN" altLang="en-US" sz="2400" dirty="0">
                <a:solidFill>
                  <a:schemeClr val="bg1">
                    <a:lumMod val="65000"/>
                  </a:schemeClr>
                </a:solidFill>
              </a:rPr>
              <a:t> </a:t>
            </a:r>
            <a:r>
              <a:rPr lang="en-US" altLang="zh-CN" sz="2400" dirty="0">
                <a:solidFill>
                  <a:schemeClr val="bg1">
                    <a:lumMod val="65000"/>
                  </a:schemeClr>
                </a:solidFill>
              </a:rPr>
              <a:t>-</a:t>
            </a:r>
            <a:r>
              <a:rPr lang="zh-CN" altLang="en-US" sz="2400" dirty="0">
                <a:solidFill>
                  <a:schemeClr val="bg1">
                    <a:lumMod val="65000"/>
                  </a:schemeClr>
                </a:solidFill>
              </a:rPr>
              <a:t> </a:t>
            </a:r>
            <a:r>
              <a:rPr lang="en-US" altLang="zh-CN" sz="2400" dirty="0">
                <a:solidFill>
                  <a:schemeClr val="bg1">
                    <a:lumMod val="65000"/>
                  </a:schemeClr>
                </a:solidFill>
              </a:rPr>
              <a:t>Multiclass</a:t>
            </a:r>
            <a:r>
              <a:rPr lang="zh-CN" altLang="en-US" sz="2400" dirty="0">
                <a:solidFill>
                  <a:schemeClr val="bg1">
                    <a:lumMod val="65000"/>
                  </a:schemeClr>
                </a:solidFill>
              </a:rPr>
              <a:t> </a:t>
            </a:r>
            <a:r>
              <a:rPr lang="en-US" altLang="zh-CN" sz="2400" dirty="0">
                <a:solidFill>
                  <a:schemeClr val="bg1">
                    <a:lumMod val="65000"/>
                  </a:schemeClr>
                </a:solidFill>
              </a:rPr>
              <a:t>Classification</a:t>
            </a:r>
          </a:p>
          <a:p>
            <a:r>
              <a:rPr lang="zh-CN" altLang="en-US" sz="2400" dirty="0">
                <a:solidFill>
                  <a:schemeClr val="bg1">
                    <a:lumMod val="65000"/>
                  </a:schemeClr>
                </a:solidFill>
              </a:rPr>
              <a:t> </a:t>
            </a:r>
            <a:endParaRPr lang="en-US" altLang="zh-CN" sz="2400" dirty="0">
              <a:solidFill>
                <a:schemeClr val="bg1">
                  <a:lumMod val="65000"/>
                </a:schemeClr>
              </a:solidFill>
            </a:endParaRPr>
          </a:p>
          <a:p>
            <a:r>
              <a:rPr lang="en-US" altLang="zh-CN" sz="2400" dirty="0">
                <a:solidFill>
                  <a:schemeClr val="tx1">
                    <a:lumMod val="65000"/>
                    <a:lumOff val="35000"/>
                  </a:schemeClr>
                </a:solidFill>
              </a:rPr>
              <a:t>Adversarial</a:t>
            </a:r>
            <a:r>
              <a:rPr lang="zh-CN" altLang="en-US" sz="2400" dirty="0">
                <a:solidFill>
                  <a:schemeClr val="tx1">
                    <a:lumMod val="65000"/>
                    <a:lumOff val="35000"/>
                  </a:schemeClr>
                </a:solidFill>
              </a:rPr>
              <a:t> </a:t>
            </a:r>
            <a:r>
              <a:rPr lang="en-US" altLang="zh-CN" sz="2400" dirty="0">
                <a:solidFill>
                  <a:schemeClr val="tx1">
                    <a:lumMod val="65000"/>
                    <a:lumOff val="35000"/>
                  </a:schemeClr>
                </a:solidFill>
              </a:rPr>
              <a:t>Learning</a:t>
            </a:r>
            <a:r>
              <a:rPr lang="zh-CN" altLang="en-US" sz="2400" dirty="0">
                <a:solidFill>
                  <a:schemeClr val="tx1">
                    <a:lumMod val="65000"/>
                    <a:lumOff val="35000"/>
                  </a:schemeClr>
                </a:solidFill>
              </a:rPr>
              <a:t> </a:t>
            </a:r>
            <a:r>
              <a:rPr lang="en-US" altLang="zh-CN" sz="2400" dirty="0">
                <a:solidFill>
                  <a:schemeClr val="tx1">
                    <a:lumMod val="65000"/>
                    <a:lumOff val="35000"/>
                  </a:schemeClr>
                </a:solidFill>
              </a:rPr>
              <a:t>–</a:t>
            </a:r>
            <a:r>
              <a:rPr lang="zh-CN" altLang="en-US" sz="2400" dirty="0">
                <a:solidFill>
                  <a:schemeClr val="tx1">
                    <a:lumMod val="65000"/>
                    <a:lumOff val="35000"/>
                  </a:schemeClr>
                </a:solidFill>
              </a:rPr>
              <a:t> </a:t>
            </a:r>
            <a:r>
              <a:rPr lang="en-US" altLang="zh-CN" sz="2400" dirty="0">
                <a:solidFill>
                  <a:schemeClr val="tx1">
                    <a:lumMod val="65000"/>
                    <a:lumOff val="35000"/>
                  </a:schemeClr>
                </a:solidFill>
              </a:rPr>
              <a:t>3</a:t>
            </a:r>
            <a:r>
              <a:rPr lang="zh-CN" altLang="en-US" sz="2400" dirty="0">
                <a:solidFill>
                  <a:schemeClr val="tx1">
                    <a:lumMod val="65000"/>
                    <a:lumOff val="35000"/>
                  </a:schemeClr>
                </a:solidFill>
              </a:rPr>
              <a:t> </a:t>
            </a:r>
            <a:r>
              <a:rPr lang="en-US" altLang="zh-CN" sz="2400" dirty="0">
                <a:solidFill>
                  <a:schemeClr val="tx1">
                    <a:lumMod val="65000"/>
                    <a:lumOff val="35000"/>
                  </a:schemeClr>
                </a:solidFill>
              </a:rPr>
              <a:t>Dimensional</a:t>
            </a:r>
            <a:r>
              <a:rPr lang="zh-CN" altLang="en-US" sz="2400" dirty="0">
                <a:solidFill>
                  <a:schemeClr val="tx1">
                    <a:lumMod val="65000"/>
                    <a:lumOff val="35000"/>
                  </a:schemeClr>
                </a:solidFill>
              </a:rPr>
              <a:t> </a:t>
            </a:r>
            <a:r>
              <a:rPr lang="en-US" altLang="zh-CN" sz="2400" dirty="0">
                <a:solidFill>
                  <a:schemeClr val="tx1">
                    <a:lumMod val="65000"/>
                    <a:lumOff val="35000"/>
                  </a:schemeClr>
                </a:solidFill>
              </a:rPr>
              <a:t>Matching</a:t>
            </a:r>
          </a:p>
          <a:p>
            <a:endParaRPr lang="en-US" altLang="zh-CN" sz="2400" dirty="0">
              <a:solidFill>
                <a:schemeClr val="bg1">
                  <a:lumMod val="65000"/>
                </a:schemeClr>
              </a:solidFill>
            </a:endParaRPr>
          </a:p>
          <a:p>
            <a:r>
              <a:rPr lang="en-US" altLang="zh-CN" sz="2400" dirty="0">
                <a:solidFill>
                  <a:schemeClr val="bg1">
                    <a:lumMod val="65000"/>
                  </a:schemeClr>
                </a:solidFill>
              </a:rPr>
              <a:t>Conclusion</a:t>
            </a:r>
            <a:r>
              <a:rPr lang="zh-CN" altLang="en-US" sz="2400" dirty="0">
                <a:solidFill>
                  <a:schemeClr val="bg1">
                    <a:lumMod val="65000"/>
                  </a:schemeClr>
                </a:solidFill>
              </a:rPr>
              <a:t> </a:t>
            </a:r>
            <a:r>
              <a:rPr lang="en-US" altLang="zh-CN" sz="2400" dirty="0">
                <a:solidFill>
                  <a:schemeClr val="bg1">
                    <a:lumMod val="65000"/>
                  </a:schemeClr>
                </a:solidFill>
              </a:rPr>
              <a:t>and</a:t>
            </a:r>
            <a:r>
              <a:rPr lang="zh-CN" altLang="en-US" sz="2400" dirty="0">
                <a:solidFill>
                  <a:schemeClr val="bg1">
                    <a:lumMod val="65000"/>
                  </a:schemeClr>
                </a:solidFill>
              </a:rPr>
              <a:t> </a:t>
            </a:r>
            <a:r>
              <a:rPr lang="en-US" altLang="zh-CN" sz="2400" dirty="0">
                <a:solidFill>
                  <a:schemeClr val="bg1">
                    <a:lumMod val="65000"/>
                  </a:schemeClr>
                </a:solidFill>
              </a:rPr>
              <a:t>Future</a:t>
            </a:r>
            <a:r>
              <a:rPr lang="zh-CN" altLang="en-US" sz="2400" dirty="0">
                <a:solidFill>
                  <a:schemeClr val="bg1">
                    <a:lumMod val="65000"/>
                  </a:schemeClr>
                </a:solidFill>
              </a:rPr>
              <a:t> </a:t>
            </a:r>
            <a:r>
              <a:rPr lang="en-US" altLang="zh-CN" sz="2400" dirty="0">
                <a:solidFill>
                  <a:schemeClr val="bg1">
                    <a:lumMod val="65000"/>
                  </a:schemeClr>
                </a:solidFill>
              </a:rPr>
              <a:t>Works</a:t>
            </a:r>
          </a:p>
          <a:p>
            <a:endParaRPr lang="en-US" altLang="zh-CN" dirty="0"/>
          </a:p>
          <a:p>
            <a:endParaRPr lang="en-US" dirty="0"/>
          </a:p>
        </p:txBody>
      </p:sp>
      <p:sp>
        <p:nvSpPr>
          <p:cNvPr id="3" name="Slide Number Placeholder 2">
            <a:extLst>
              <a:ext uri="{FF2B5EF4-FFF2-40B4-BE49-F238E27FC236}">
                <a16:creationId xmlns:a16="http://schemas.microsoft.com/office/drawing/2014/main" id="{25B264FE-FA53-1545-88FD-7F45F9A35FB7}"/>
              </a:ext>
            </a:extLst>
          </p:cNvPr>
          <p:cNvSpPr>
            <a:spLocks noGrp="1"/>
          </p:cNvSpPr>
          <p:nvPr>
            <p:ph type="sldNum" sz="quarter" idx="12"/>
          </p:nvPr>
        </p:nvSpPr>
        <p:spPr/>
        <p:txBody>
          <a:bodyPr/>
          <a:lstStyle/>
          <a:p>
            <a:fld id="{C0F2A647-71D5-4304-8070-CBC681FF56EE}" type="slidenum">
              <a:rPr lang="en-US" smtClean="0"/>
              <a:t>33</a:t>
            </a:fld>
            <a:endParaRPr lang="en-US" dirty="0"/>
          </a:p>
        </p:txBody>
      </p:sp>
      <p:sp>
        <p:nvSpPr>
          <p:cNvPr id="5" name="Footer Placeholder 4">
            <a:extLst>
              <a:ext uri="{FF2B5EF4-FFF2-40B4-BE49-F238E27FC236}">
                <a16:creationId xmlns:a16="http://schemas.microsoft.com/office/drawing/2014/main" id="{5A85DBDA-8B5C-7340-9F7A-598F03A8CF2B}"/>
              </a:ext>
            </a:extLst>
          </p:cNvPr>
          <p:cNvSpPr>
            <a:spLocks noGrp="1"/>
          </p:cNvSpPr>
          <p:nvPr>
            <p:ph type="ftr" sz="quarter" idx="11"/>
          </p:nvPr>
        </p:nvSpPr>
        <p:spPr/>
        <p:txBody>
          <a:bodyPr/>
          <a:lstStyle/>
          <a:p>
            <a:r>
              <a:rPr lang="en-US"/>
              <a:t>Outline</a:t>
            </a:r>
          </a:p>
        </p:txBody>
      </p:sp>
    </p:spTree>
    <p:extLst>
      <p:ext uri="{BB962C8B-B14F-4D97-AF65-F5344CB8AC3E}">
        <p14:creationId xmlns:p14="http://schemas.microsoft.com/office/powerpoint/2010/main" val="3268962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9" y="190223"/>
            <a:ext cx="6398289" cy="523220"/>
          </a:xfrm>
          <a:prstGeom prst="rect">
            <a:avLst/>
          </a:prstGeom>
          <a:noFill/>
        </p:spPr>
        <p:txBody>
          <a:bodyPr wrap="square" rtlCol="0">
            <a:spAutoFit/>
          </a:bodyPr>
          <a:lstStyle/>
          <a:p>
            <a:r>
              <a:rPr lang="en-US" altLang="zh-CN" sz="2800" dirty="0">
                <a:solidFill>
                  <a:schemeClr val="accent2"/>
                </a:solidFill>
              </a:rPr>
              <a:t>Model</a:t>
            </a:r>
            <a:r>
              <a:rPr lang="zh-CN" altLang="en-US" sz="2800" dirty="0">
                <a:solidFill>
                  <a:schemeClr val="accent2"/>
                </a:solidFill>
              </a:rPr>
              <a:t> </a:t>
            </a:r>
            <a:r>
              <a:rPr lang="en-US" altLang="zh-CN" sz="2800" dirty="0">
                <a:solidFill>
                  <a:schemeClr val="accent2"/>
                </a:solidFill>
              </a:rPr>
              <a:t>Presetting</a:t>
            </a:r>
            <a:endParaRPr lang="en-US" sz="28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82596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825966" y="652089"/>
            <a:ext cx="184731" cy="369332"/>
          </a:xfrm>
          <a:prstGeom prst="rect">
            <a:avLst/>
          </a:prstGeom>
        </p:spPr>
        <p:txBody>
          <a:bodyPr wrap="none">
            <a:spAutoFit/>
          </a:bodyPr>
          <a:lstStyle/>
          <a:p>
            <a:endParaRPr lang="en-US" u="sng" dirty="0"/>
          </a:p>
        </p:txBody>
      </p:sp>
      <p:sp>
        <p:nvSpPr>
          <p:cNvPr id="9" name="Oval 8">
            <a:extLst>
              <a:ext uri="{FF2B5EF4-FFF2-40B4-BE49-F238E27FC236}">
                <a16:creationId xmlns:a16="http://schemas.microsoft.com/office/drawing/2014/main" id="{1417EABB-51D8-4293-B56B-B19B72AF47D6}"/>
              </a:ext>
            </a:extLst>
          </p:cNvPr>
          <p:cNvSpPr/>
          <p:nvPr/>
        </p:nvSpPr>
        <p:spPr>
          <a:xfrm>
            <a:off x="2232588" y="1362367"/>
            <a:ext cx="393180" cy="393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614BF7B1-CBC9-49D5-ADE2-090ECA43220F}"/>
              </a:ext>
            </a:extLst>
          </p:cNvPr>
          <p:cNvSpPr/>
          <p:nvPr/>
        </p:nvSpPr>
        <p:spPr>
          <a:xfrm>
            <a:off x="2232588" y="2093218"/>
            <a:ext cx="393180" cy="393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44822208-67B5-47C9-B975-4FE678C3F911}"/>
              </a:ext>
            </a:extLst>
          </p:cNvPr>
          <p:cNvSpPr/>
          <p:nvPr/>
        </p:nvSpPr>
        <p:spPr>
          <a:xfrm>
            <a:off x="2232588" y="2828066"/>
            <a:ext cx="393180" cy="393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2" name="Oval 21">
            <a:extLst>
              <a:ext uri="{FF2B5EF4-FFF2-40B4-BE49-F238E27FC236}">
                <a16:creationId xmlns:a16="http://schemas.microsoft.com/office/drawing/2014/main" id="{53771002-7913-47E4-B22B-DCFBA4678B67}"/>
              </a:ext>
            </a:extLst>
          </p:cNvPr>
          <p:cNvSpPr/>
          <p:nvPr/>
        </p:nvSpPr>
        <p:spPr>
          <a:xfrm>
            <a:off x="2232588" y="3558901"/>
            <a:ext cx="393180" cy="393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3" name="Oval 22">
            <a:extLst>
              <a:ext uri="{FF2B5EF4-FFF2-40B4-BE49-F238E27FC236}">
                <a16:creationId xmlns:a16="http://schemas.microsoft.com/office/drawing/2014/main" id="{DCC41346-C471-486A-85D4-9E305FFC583B}"/>
              </a:ext>
            </a:extLst>
          </p:cNvPr>
          <p:cNvSpPr/>
          <p:nvPr/>
        </p:nvSpPr>
        <p:spPr>
          <a:xfrm>
            <a:off x="4611950" y="1353297"/>
            <a:ext cx="393180" cy="3931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a:t>
            </a:r>
          </a:p>
        </p:txBody>
      </p:sp>
      <p:sp>
        <p:nvSpPr>
          <p:cNvPr id="24" name="Oval 23">
            <a:extLst>
              <a:ext uri="{FF2B5EF4-FFF2-40B4-BE49-F238E27FC236}">
                <a16:creationId xmlns:a16="http://schemas.microsoft.com/office/drawing/2014/main" id="{F11EAD15-A822-4FC2-AB4A-3A976704D2BE}"/>
              </a:ext>
            </a:extLst>
          </p:cNvPr>
          <p:cNvSpPr/>
          <p:nvPr/>
        </p:nvSpPr>
        <p:spPr>
          <a:xfrm>
            <a:off x="4611950" y="2084148"/>
            <a:ext cx="393180" cy="3931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a:t>
            </a:r>
          </a:p>
        </p:txBody>
      </p:sp>
      <p:sp>
        <p:nvSpPr>
          <p:cNvPr id="25" name="Oval 24">
            <a:extLst>
              <a:ext uri="{FF2B5EF4-FFF2-40B4-BE49-F238E27FC236}">
                <a16:creationId xmlns:a16="http://schemas.microsoft.com/office/drawing/2014/main" id="{D71ECF8C-55FE-443D-9E47-D5F8D831EA26}"/>
              </a:ext>
            </a:extLst>
          </p:cNvPr>
          <p:cNvSpPr/>
          <p:nvPr/>
        </p:nvSpPr>
        <p:spPr>
          <a:xfrm>
            <a:off x="4611950" y="2818996"/>
            <a:ext cx="393180" cy="3931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3</a:t>
            </a:r>
          </a:p>
        </p:txBody>
      </p:sp>
      <p:sp>
        <p:nvSpPr>
          <p:cNvPr id="26" name="Oval 25">
            <a:extLst>
              <a:ext uri="{FF2B5EF4-FFF2-40B4-BE49-F238E27FC236}">
                <a16:creationId xmlns:a16="http://schemas.microsoft.com/office/drawing/2014/main" id="{ED55683B-70D4-4C0C-8213-88F823F99285}"/>
              </a:ext>
            </a:extLst>
          </p:cNvPr>
          <p:cNvSpPr/>
          <p:nvPr/>
        </p:nvSpPr>
        <p:spPr>
          <a:xfrm>
            <a:off x="4611950" y="3549831"/>
            <a:ext cx="393180" cy="3931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4</a:t>
            </a:r>
          </a:p>
        </p:txBody>
      </p:sp>
      <p:cxnSp>
        <p:nvCxnSpPr>
          <p:cNvPr id="11" name="Straight Connector 10">
            <a:extLst>
              <a:ext uri="{FF2B5EF4-FFF2-40B4-BE49-F238E27FC236}">
                <a16:creationId xmlns:a16="http://schemas.microsoft.com/office/drawing/2014/main" id="{5AC5DF35-E19E-421E-9095-84F981624ED6}"/>
              </a:ext>
            </a:extLst>
          </p:cNvPr>
          <p:cNvCxnSpPr>
            <a:stCxn id="9" idx="6"/>
            <a:endCxn id="23" idx="2"/>
          </p:cNvCxnSpPr>
          <p:nvPr/>
        </p:nvCxnSpPr>
        <p:spPr>
          <a:xfrm flipV="1">
            <a:off x="2625773" y="1549887"/>
            <a:ext cx="1986181" cy="9070"/>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29" name="Straight Connector 28">
            <a:extLst>
              <a:ext uri="{FF2B5EF4-FFF2-40B4-BE49-F238E27FC236}">
                <a16:creationId xmlns:a16="http://schemas.microsoft.com/office/drawing/2014/main" id="{1DC96036-FBB6-4C5B-A852-C45E88B58832}"/>
              </a:ext>
            </a:extLst>
          </p:cNvPr>
          <p:cNvCxnSpPr>
            <a:cxnSpLocks/>
            <a:stCxn id="9" idx="6"/>
            <a:endCxn id="24" idx="2"/>
          </p:cNvCxnSpPr>
          <p:nvPr/>
        </p:nvCxnSpPr>
        <p:spPr>
          <a:xfrm>
            <a:off x="2625773" y="1558962"/>
            <a:ext cx="1986181" cy="721781"/>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32" name="Straight Connector 31">
            <a:extLst>
              <a:ext uri="{FF2B5EF4-FFF2-40B4-BE49-F238E27FC236}">
                <a16:creationId xmlns:a16="http://schemas.microsoft.com/office/drawing/2014/main" id="{9711D93B-4D42-4BD3-BB69-F0F99242DB29}"/>
              </a:ext>
            </a:extLst>
          </p:cNvPr>
          <p:cNvCxnSpPr>
            <a:cxnSpLocks/>
            <a:stCxn id="9" idx="6"/>
            <a:endCxn id="25" idx="2"/>
          </p:cNvCxnSpPr>
          <p:nvPr/>
        </p:nvCxnSpPr>
        <p:spPr>
          <a:xfrm>
            <a:off x="2625773" y="1558957"/>
            <a:ext cx="1986181" cy="1456628"/>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38" name="Straight Connector 37">
            <a:extLst>
              <a:ext uri="{FF2B5EF4-FFF2-40B4-BE49-F238E27FC236}">
                <a16:creationId xmlns:a16="http://schemas.microsoft.com/office/drawing/2014/main" id="{ADA7D1C6-9FE6-4DCE-8B7A-8B24A27A9793}"/>
              </a:ext>
            </a:extLst>
          </p:cNvPr>
          <p:cNvCxnSpPr>
            <a:cxnSpLocks/>
            <a:stCxn id="19" idx="6"/>
            <a:endCxn id="23" idx="2"/>
          </p:cNvCxnSpPr>
          <p:nvPr/>
        </p:nvCxnSpPr>
        <p:spPr>
          <a:xfrm flipV="1">
            <a:off x="2625773" y="1549892"/>
            <a:ext cx="1986181" cy="739921"/>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39" name="Straight Connector 38">
            <a:extLst>
              <a:ext uri="{FF2B5EF4-FFF2-40B4-BE49-F238E27FC236}">
                <a16:creationId xmlns:a16="http://schemas.microsoft.com/office/drawing/2014/main" id="{2FC64815-9C20-4E4F-9C1D-4725E5178112}"/>
              </a:ext>
            </a:extLst>
          </p:cNvPr>
          <p:cNvCxnSpPr>
            <a:cxnSpLocks/>
            <a:stCxn id="19" idx="6"/>
            <a:endCxn id="24" idx="2"/>
          </p:cNvCxnSpPr>
          <p:nvPr/>
        </p:nvCxnSpPr>
        <p:spPr>
          <a:xfrm flipV="1">
            <a:off x="2625773" y="2280738"/>
            <a:ext cx="1986181" cy="9070"/>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43" name="Straight Connector 42">
            <a:extLst>
              <a:ext uri="{FF2B5EF4-FFF2-40B4-BE49-F238E27FC236}">
                <a16:creationId xmlns:a16="http://schemas.microsoft.com/office/drawing/2014/main" id="{85D03C89-69FA-4E14-B7D3-E543735559C9}"/>
              </a:ext>
            </a:extLst>
          </p:cNvPr>
          <p:cNvCxnSpPr>
            <a:cxnSpLocks/>
            <a:stCxn id="19" idx="6"/>
            <a:endCxn id="26" idx="2"/>
          </p:cNvCxnSpPr>
          <p:nvPr/>
        </p:nvCxnSpPr>
        <p:spPr>
          <a:xfrm>
            <a:off x="2625773" y="2289814"/>
            <a:ext cx="1986181" cy="1456613"/>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51" name="Straight Connector 50">
            <a:extLst>
              <a:ext uri="{FF2B5EF4-FFF2-40B4-BE49-F238E27FC236}">
                <a16:creationId xmlns:a16="http://schemas.microsoft.com/office/drawing/2014/main" id="{DC5ED2CF-C96C-4AA8-BEA8-5515473CDE88}"/>
              </a:ext>
            </a:extLst>
          </p:cNvPr>
          <p:cNvCxnSpPr>
            <a:cxnSpLocks/>
            <a:stCxn id="21" idx="6"/>
            <a:endCxn id="24" idx="2"/>
          </p:cNvCxnSpPr>
          <p:nvPr/>
        </p:nvCxnSpPr>
        <p:spPr>
          <a:xfrm flipV="1">
            <a:off x="2625773" y="2280738"/>
            <a:ext cx="1986181" cy="743918"/>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52" name="Straight Connector 51">
            <a:extLst>
              <a:ext uri="{FF2B5EF4-FFF2-40B4-BE49-F238E27FC236}">
                <a16:creationId xmlns:a16="http://schemas.microsoft.com/office/drawing/2014/main" id="{C8A02263-ABFA-48FA-94BB-0B0ABF6E4113}"/>
              </a:ext>
            </a:extLst>
          </p:cNvPr>
          <p:cNvCxnSpPr>
            <a:cxnSpLocks/>
            <a:stCxn id="21" idx="6"/>
            <a:endCxn id="25" idx="2"/>
          </p:cNvCxnSpPr>
          <p:nvPr/>
        </p:nvCxnSpPr>
        <p:spPr>
          <a:xfrm flipV="1">
            <a:off x="2625773" y="3015586"/>
            <a:ext cx="1986181" cy="9070"/>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53" name="Straight Connector 52">
            <a:extLst>
              <a:ext uri="{FF2B5EF4-FFF2-40B4-BE49-F238E27FC236}">
                <a16:creationId xmlns:a16="http://schemas.microsoft.com/office/drawing/2014/main" id="{6346584E-8E99-407A-AB15-C0BDD16C0EB2}"/>
              </a:ext>
            </a:extLst>
          </p:cNvPr>
          <p:cNvCxnSpPr>
            <a:cxnSpLocks/>
            <a:stCxn id="21" idx="6"/>
            <a:endCxn id="26" idx="2"/>
          </p:cNvCxnSpPr>
          <p:nvPr/>
        </p:nvCxnSpPr>
        <p:spPr>
          <a:xfrm>
            <a:off x="2625773" y="3024661"/>
            <a:ext cx="1986181" cy="721765"/>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62" name="Straight Connector 61">
            <a:extLst>
              <a:ext uri="{FF2B5EF4-FFF2-40B4-BE49-F238E27FC236}">
                <a16:creationId xmlns:a16="http://schemas.microsoft.com/office/drawing/2014/main" id="{E3E26212-7EFD-43C0-9F0E-8771DC2B3094}"/>
              </a:ext>
            </a:extLst>
          </p:cNvPr>
          <p:cNvCxnSpPr>
            <a:cxnSpLocks/>
            <a:stCxn id="22" idx="6"/>
            <a:endCxn id="23" idx="2"/>
          </p:cNvCxnSpPr>
          <p:nvPr/>
        </p:nvCxnSpPr>
        <p:spPr>
          <a:xfrm flipV="1">
            <a:off x="2625773" y="1549887"/>
            <a:ext cx="1986181" cy="2205604"/>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64" name="Straight Connector 63">
            <a:extLst>
              <a:ext uri="{FF2B5EF4-FFF2-40B4-BE49-F238E27FC236}">
                <a16:creationId xmlns:a16="http://schemas.microsoft.com/office/drawing/2014/main" id="{24CC836E-ED6E-493C-A4D6-0485C3F996E3}"/>
              </a:ext>
            </a:extLst>
          </p:cNvPr>
          <p:cNvCxnSpPr>
            <a:cxnSpLocks/>
            <a:stCxn id="22" idx="6"/>
            <a:endCxn id="25" idx="2"/>
          </p:cNvCxnSpPr>
          <p:nvPr/>
        </p:nvCxnSpPr>
        <p:spPr>
          <a:xfrm flipV="1">
            <a:off x="2625773" y="3015586"/>
            <a:ext cx="1986181" cy="739906"/>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65" name="Straight Connector 64">
            <a:extLst>
              <a:ext uri="{FF2B5EF4-FFF2-40B4-BE49-F238E27FC236}">
                <a16:creationId xmlns:a16="http://schemas.microsoft.com/office/drawing/2014/main" id="{A5BDDBBE-E9CA-4C14-94A3-22D15F8E5334}"/>
              </a:ext>
            </a:extLst>
          </p:cNvPr>
          <p:cNvCxnSpPr>
            <a:cxnSpLocks/>
            <a:stCxn id="22" idx="6"/>
            <a:endCxn id="26" idx="2"/>
          </p:cNvCxnSpPr>
          <p:nvPr/>
        </p:nvCxnSpPr>
        <p:spPr>
          <a:xfrm flipV="1">
            <a:off x="2625773" y="3746421"/>
            <a:ext cx="1986181" cy="9070"/>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50" name="Straight Connector 49">
            <a:extLst>
              <a:ext uri="{FF2B5EF4-FFF2-40B4-BE49-F238E27FC236}">
                <a16:creationId xmlns:a16="http://schemas.microsoft.com/office/drawing/2014/main" id="{B041A51D-3CB5-43C3-9E79-419FFF0F462B}"/>
              </a:ext>
            </a:extLst>
          </p:cNvPr>
          <p:cNvCxnSpPr>
            <a:cxnSpLocks/>
            <a:stCxn id="21" idx="6"/>
            <a:endCxn id="23" idx="2"/>
          </p:cNvCxnSpPr>
          <p:nvPr/>
        </p:nvCxnSpPr>
        <p:spPr>
          <a:xfrm flipV="1">
            <a:off x="2625773" y="1549892"/>
            <a:ext cx="1986181" cy="1474769"/>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37" name="Straight Connector 36">
            <a:extLst>
              <a:ext uri="{FF2B5EF4-FFF2-40B4-BE49-F238E27FC236}">
                <a16:creationId xmlns:a16="http://schemas.microsoft.com/office/drawing/2014/main" id="{DD5672A4-4259-4B6C-9EE3-2526C79FFBD5}"/>
              </a:ext>
            </a:extLst>
          </p:cNvPr>
          <p:cNvCxnSpPr>
            <a:cxnSpLocks/>
            <a:stCxn id="9" idx="6"/>
            <a:endCxn id="26" idx="2"/>
          </p:cNvCxnSpPr>
          <p:nvPr/>
        </p:nvCxnSpPr>
        <p:spPr>
          <a:xfrm>
            <a:off x="2625773" y="1558957"/>
            <a:ext cx="1986181" cy="2187464"/>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41" name="Straight Connector 40">
            <a:extLst>
              <a:ext uri="{FF2B5EF4-FFF2-40B4-BE49-F238E27FC236}">
                <a16:creationId xmlns:a16="http://schemas.microsoft.com/office/drawing/2014/main" id="{3A0EE50D-5497-4DB8-AAF8-1C8ABF48B55C}"/>
              </a:ext>
            </a:extLst>
          </p:cNvPr>
          <p:cNvCxnSpPr>
            <a:cxnSpLocks/>
            <a:stCxn id="19" idx="6"/>
            <a:endCxn id="25" idx="2"/>
          </p:cNvCxnSpPr>
          <p:nvPr/>
        </p:nvCxnSpPr>
        <p:spPr>
          <a:xfrm>
            <a:off x="2625773" y="2289814"/>
            <a:ext cx="1986181" cy="725777"/>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63" name="Straight Connector 62">
            <a:extLst>
              <a:ext uri="{FF2B5EF4-FFF2-40B4-BE49-F238E27FC236}">
                <a16:creationId xmlns:a16="http://schemas.microsoft.com/office/drawing/2014/main" id="{42219AAD-EBDC-4C77-B951-CCE1C3BE46DE}"/>
              </a:ext>
            </a:extLst>
          </p:cNvPr>
          <p:cNvCxnSpPr>
            <a:cxnSpLocks/>
            <a:stCxn id="22" idx="6"/>
            <a:endCxn id="24" idx="2"/>
          </p:cNvCxnSpPr>
          <p:nvPr/>
        </p:nvCxnSpPr>
        <p:spPr>
          <a:xfrm flipV="1">
            <a:off x="2625773" y="2280743"/>
            <a:ext cx="1986181" cy="1474753"/>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grpSp>
        <p:nvGrpSpPr>
          <p:cNvPr id="75" name="Group 74">
            <a:extLst>
              <a:ext uri="{FF2B5EF4-FFF2-40B4-BE49-F238E27FC236}">
                <a16:creationId xmlns:a16="http://schemas.microsoft.com/office/drawing/2014/main" id="{59382A8A-B780-4458-BA44-C0282DF0F961}"/>
              </a:ext>
            </a:extLst>
          </p:cNvPr>
          <p:cNvGrpSpPr/>
          <p:nvPr/>
        </p:nvGrpSpPr>
        <p:grpSpPr>
          <a:xfrm>
            <a:off x="2635135" y="1558541"/>
            <a:ext cx="1986181" cy="2205604"/>
            <a:chOff x="2615967" y="1287539"/>
            <a:chExt cx="1779864" cy="1976494"/>
          </a:xfrm>
        </p:grpSpPr>
        <p:cxnSp>
          <p:nvCxnSpPr>
            <p:cNvPr id="76" name="Straight Connector 75">
              <a:extLst>
                <a:ext uri="{FF2B5EF4-FFF2-40B4-BE49-F238E27FC236}">
                  <a16:creationId xmlns:a16="http://schemas.microsoft.com/office/drawing/2014/main" id="{8965C939-450D-4616-BC85-08FE5A06F98A}"/>
                </a:ext>
              </a:extLst>
            </p:cNvPr>
            <p:cNvCxnSpPr>
              <a:cxnSpLocks/>
            </p:cNvCxnSpPr>
            <p:nvPr/>
          </p:nvCxnSpPr>
          <p:spPr>
            <a:xfrm flipV="1">
              <a:off x="2615967" y="1287539"/>
              <a:ext cx="1779864" cy="1321575"/>
            </a:xfrm>
            <a:prstGeom prst="line">
              <a:avLst/>
            </a:prstGeom>
            <a:ln w="38100">
              <a:solidFill>
                <a:srgbClr val="C00000"/>
              </a:solidFill>
              <a:prstDash val="solid"/>
            </a:ln>
          </p:spPr>
          <p:style>
            <a:lnRef idx="1">
              <a:schemeClr val="accent6"/>
            </a:lnRef>
            <a:fillRef idx="0">
              <a:schemeClr val="accent6"/>
            </a:fillRef>
            <a:effectRef idx="0">
              <a:schemeClr val="accent6"/>
            </a:effectRef>
            <a:fontRef idx="minor">
              <a:schemeClr val="tx1"/>
            </a:fontRef>
          </p:style>
        </p:cxnSp>
        <p:cxnSp>
          <p:nvCxnSpPr>
            <p:cNvPr id="77" name="Straight Connector 76">
              <a:extLst>
                <a:ext uri="{FF2B5EF4-FFF2-40B4-BE49-F238E27FC236}">
                  <a16:creationId xmlns:a16="http://schemas.microsoft.com/office/drawing/2014/main" id="{7EE7C8A9-0545-4098-B7A2-DEAA205D7F3F}"/>
                </a:ext>
              </a:extLst>
            </p:cNvPr>
            <p:cNvCxnSpPr>
              <a:cxnSpLocks/>
            </p:cNvCxnSpPr>
            <p:nvPr/>
          </p:nvCxnSpPr>
          <p:spPr>
            <a:xfrm>
              <a:off x="2615967" y="1295667"/>
              <a:ext cx="1779864" cy="1960238"/>
            </a:xfrm>
            <a:prstGeom prst="line">
              <a:avLst/>
            </a:prstGeom>
            <a:ln w="38100">
              <a:solidFill>
                <a:srgbClr val="C00000"/>
              </a:solidFill>
              <a:prstDash val="solid"/>
            </a:ln>
          </p:spPr>
          <p:style>
            <a:lnRef idx="1">
              <a:schemeClr val="accent6"/>
            </a:lnRef>
            <a:fillRef idx="0">
              <a:schemeClr val="accent6"/>
            </a:fillRef>
            <a:effectRef idx="0">
              <a:schemeClr val="accent6"/>
            </a:effectRef>
            <a:fontRef idx="minor">
              <a:schemeClr val="tx1"/>
            </a:fontRef>
          </p:style>
        </p:cxnSp>
        <p:cxnSp>
          <p:nvCxnSpPr>
            <p:cNvPr id="78" name="Straight Connector 77">
              <a:extLst>
                <a:ext uri="{FF2B5EF4-FFF2-40B4-BE49-F238E27FC236}">
                  <a16:creationId xmlns:a16="http://schemas.microsoft.com/office/drawing/2014/main" id="{E83F871F-97BF-40CB-AFF0-35975F56EF62}"/>
                </a:ext>
              </a:extLst>
            </p:cNvPr>
            <p:cNvCxnSpPr>
              <a:cxnSpLocks/>
            </p:cNvCxnSpPr>
            <p:nvPr/>
          </p:nvCxnSpPr>
          <p:spPr>
            <a:xfrm>
              <a:off x="2615967" y="1950600"/>
              <a:ext cx="1779864" cy="650386"/>
            </a:xfrm>
            <a:prstGeom prst="line">
              <a:avLst/>
            </a:prstGeom>
            <a:ln w="38100">
              <a:solidFill>
                <a:srgbClr val="C00000"/>
              </a:solidFill>
              <a:prstDash val="solid"/>
            </a:ln>
          </p:spPr>
          <p:style>
            <a:lnRef idx="1">
              <a:schemeClr val="accent6"/>
            </a:lnRef>
            <a:fillRef idx="0">
              <a:schemeClr val="accent6"/>
            </a:fillRef>
            <a:effectRef idx="0">
              <a:schemeClr val="accent6"/>
            </a:effectRef>
            <a:fontRef idx="minor">
              <a:schemeClr val="tx1"/>
            </a:fontRef>
          </p:style>
        </p:cxnSp>
        <p:cxnSp>
          <p:nvCxnSpPr>
            <p:cNvPr id="79" name="Straight Connector 78">
              <a:extLst>
                <a:ext uri="{FF2B5EF4-FFF2-40B4-BE49-F238E27FC236}">
                  <a16:creationId xmlns:a16="http://schemas.microsoft.com/office/drawing/2014/main" id="{AB88DC74-97A1-41E3-A6EE-E950397F3A5B}"/>
                </a:ext>
              </a:extLst>
            </p:cNvPr>
            <p:cNvCxnSpPr>
              <a:cxnSpLocks/>
            </p:cNvCxnSpPr>
            <p:nvPr/>
          </p:nvCxnSpPr>
          <p:spPr>
            <a:xfrm flipV="1">
              <a:off x="2615967" y="1942472"/>
              <a:ext cx="1779864" cy="1321561"/>
            </a:xfrm>
            <a:prstGeom prst="line">
              <a:avLst/>
            </a:prstGeom>
            <a:ln w="38100">
              <a:solidFill>
                <a:srgbClr val="C00000"/>
              </a:solidFill>
              <a:prstDash val="solid"/>
            </a:ln>
          </p:spPr>
          <p:style>
            <a:lnRef idx="1">
              <a:schemeClr val="accent6"/>
            </a:lnRef>
            <a:fillRef idx="0">
              <a:schemeClr val="accent6"/>
            </a:fillRef>
            <a:effectRef idx="0">
              <a:schemeClr val="accent6"/>
            </a:effectRef>
            <a:fontRef idx="minor">
              <a:schemeClr val="tx1"/>
            </a:fontRef>
          </p:style>
        </p:cxnSp>
      </p:grpSp>
      <p:sp>
        <p:nvSpPr>
          <p:cNvPr id="80" name="Rectangle 79">
            <a:extLst>
              <a:ext uri="{FF2B5EF4-FFF2-40B4-BE49-F238E27FC236}">
                <a16:creationId xmlns:a16="http://schemas.microsoft.com/office/drawing/2014/main" id="{0D87B07E-BA7E-48B8-AE6C-8B23591E8329}"/>
              </a:ext>
            </a:extLst>
          </p:cNvPr>
          <p:cNvSpPr/>
          <p:nvPr/>
        </p:nvSpPr>
        <p:spPr>
          <a:xfrm>
            <a:off x="2221895" y="4236296"/>
            <a:ext cx="338554" cy="369332"/>
          </a:xfrm>
          <a:prstGeom prst="rect">
            <a:avLst/>
          </a:prstGeom>
        </p:spPr>
        <p:txBody>
          <a:bodyPr wrap="none">
            <a:spAutoFit/>
          </a:bodyPr>
          <a:lstStyle/>
          <a:p>
            <a:r>
              <a:rPr lang="en-US" dirty="0">
                <a:ln w="0"/>
                <a:solidFill>
                  <a:schemeClr val="accent1"/>
                </a:solidFill>
                <a:effectLst>
                  <a:outerShdw blurRad="38100" dist="19050" dir="2700000" algn="tl" rotWithShape="0">
                    <a:schemeClr val="dk1">
                      <a:alpha val="40000"/>
                    </a:schemeClr>
                  </a:outerShdw>
                </a:effectLst>
              </a:rPr>
              <a:t>A</a:t>
            </a:r>
          </a:p>
        </p:txBody>
      </p:sp>
      <p:sp>
        <p:nvSpPr>
          <p:cNvPr id="81" name="Rectangle 80">
            <a:extLst>
              <a:ext uri="{FF2B5EF4-FFF2-40B4-BE49-F238E27FC236}">
                <a16:creationId xmlns:a16="http://schemas.microsoft.com/office/drawing/2014/main" id="{12697B99-F337-458F-8AB0-F64D417872A3}"/>
              </a:ext>
            </a:extLst>
          </p:cNvPr>
          <p:cNvSpPr/>
          <p:nvPr/>
        </p:nvSpPr>
        <p:spPr>
          <a:xfrm>
            <a:off x="4621311" y="4211572"/>
            <a:ext cx="338554" cy="369332"/>
          </a:xfrm>
          <a:prstGeom prst="rect">
            <a:avLst/>
          </a:prstGeom>
        </p:spPr>
        <p:txBody>
          <a:bodyPr wrap="none">
            <a:spAutoFit/>
          </a:bodyPr>
          <a:lstStyle/>
          <a:p>
            <a:r>
              <a:rPr lang="en-US" dirty="0">
                <a:ln w="0"/>
                <a:solidFill>
                  <a:schemeClr val="accent3"/>
                </a:solidFill>
                <a:effectLst>
                  <a:outerShdw blurRad="38100" dist="19050" dir="2700000" algn="tl" rotWithShape="0">
                    <a:schemeClr val="dk1">
                      <a:alpha val="40000"/>
                    </a:schemeClr>
                  </a:outerShdw>
                </a:effectLst>
              </a:rPr>
              <a:t>B</a:t>
            </a: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3445FEE3-5399-4889-ABBD-C6F029B57705}"/>
                  </a:ext>
                </a:extLst>
              </p:cNvPr>
              <p:cNvSpPr/>
              <p:nvPr/>
            </p:nvSpPr>
            <p:spPr>
              <a:xfrm>
                <a:off x="7633706" y="2574716"/>
                <a:ext cx="196169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𝜋</m:t>
                          </m:r>
                        </m:e>
                        <m:sub>
                          <m:r>
                            <a:rPr lang="en-US" sz="2000" i="1">
                              <a:solidFill>
                                <a:srgbClr val="C00000"/>
                              </a:solidFill>
                              <a:latin typeface="Cambria Math" panose="02040503050406030204" pitchFamily="18" charset="0"/>
                            </a:rPr>
                            <m:t>1</m:t>
                          </m:r>
                        </m:sub>
                      </m:sSub>
                      <m:r>
                        <a:rPr lang="en-US" sz="2000" i="1">
                          <a:solidFill>
                            <a:srgbClr val="C00000"/>
                          </a:solidFill>
                          <a:latin typeface="Cambria Math" panose="02040503050406030204" pitchFamily="18" charset="0"/>
                        </a:rPr>
                        <m:t>=[4, 3, 1, 2]</m:t>
                      </m:r>
                    </m:oMath>
                  </m:oMathPara>
                </a14:m>
                <a:endParaRPr lang="en-US" sz="2000" dirty="0">
                  <a:solidFill>
                    <a:srgbClr val="C00000"/>
                  </a:solidFill>
                </a:endParaRPr>
              </a:p>
            </p:txBody>
          </p:sp>
        </mc:Choice>
        <mc:Fallback xmlns="">
          <p:sp>
            <p:nvSpPr>
              <p:cNvPr id="83" name="Rectangle 82">
                <a:extLst>
                  <a:ext uri="{FF2B5EF4-FFF2-40B4-BE49-F238E27FC236}">
                    <a16:creationId xmlns:a16="http://schemas.microsoft.com/office/drawing/2014/main" id="{3445FEE3-5399-4889-ABBD-C6F029B57705}"/>
                  </a:ext>
                </a:extLst>
              </p:cNvPr>
              <p:cNvSpPr>
                <a:spLocks noRot="1" noChangeAspect="1" noMove="1" noResize="1" noEditPoints="1" noAdjustHandles="1" noChangeArrowheads="1" noChangeShapeType="1" noTextEdit="1"/>
              </p:cNvSpPr>
              <p:nvPr/>
            </p:nvSpPr>
            <p:spPr>
              <a:xfrm>
                <a:off x="7633706" y="2574716"/>
                <a:ext cx="1961691" cy="400110"/>
              </a:xfrm>
              <a:prstGeom prst="rect">
                <a:avLst/>
              </a:prstGeom>
              <a:blipFill>
                <a:blip r:embed="rId3"/>
                <a:stretch>
                  <a:fillRect b="-12500"/>
                </a:stretch>
              </a:blipFill>
            </p:spPr>
            <p:txBody>
              <a:bodyPr/>
              <a:lstStyle/>
              <a:p>
                <a:r>
                  <a:rPr lang="en-US">
                    <a:noFill/>
                  </a:rPr>
                  <a:t> </a:t>
                </a:r>
              </a:p>
            </p:txBody>
          </p:sp>
        </mc:Fallback>
      </mc:AlternateContent>
      <p:sp>
        <p:nvSpPr>
          <p:cNvPr id="84" name="Rectangle 83">
            <a:extLst>
              <a:ext uri="{FF2B5EF4-FFF2-40B4-BE49-F238E27FC236}">
                <a16:creationId xmlns:a16="http://schemas.microsoft.com/office/drawing/2014/main" id="{9266D43F-7E2F-48F7-BB60-B50EF632BE64}"/>
              </a:ext>
            </a:extLst>
          </p:cNvPr>
          <p:cNvSpPr/>
          <p:nvPr/>
        </p:nvSpPr>
        <p:spPr>
          <a:xfrm>
            <a:off x="1840662" y="4868132"/>
            <a:ext cx="1996829" cy="400110"/>
          </a:xfrm>
          <a:prstGeom prst="rect">
            <a:avLst/>
          </a:prstGeom>
        </p:spPr>
        <p:txBody>
          <a:bodyPr wrap="none">
            <a:spAutoFit/>
          </a:bodyPr>
          <a:lstStyle/>
          <a:p>
            <a:r>
              <a:rPr lang="en-US" altLang="zh-CN" sz="2000" dirty="0">
                <a:solidFill>
                  <a:srgbClr val="00B050"/>
                </a:solidFill>
              </a:rPr>
              <a:t>Additive</a:t>
            </a:r>
            <a:r>
              <a:rPr lang="zh-CN" altLang="en-US" sz="2000" dirty="0">
                <a:solidFill>
                  <a:srgbClr val="00B050"/>
                </a:solidFill>
              </a:rPr>
              <a:t> </a:t>
            </a:r>
            <a:r>
              <a:rPr lang="en-US" altLang="zh-CN" sz="2000" dirty="0">
                <a:solidFill>
                  <a:srgbClr val="00B050"/>
                </a:solidFill>
              </a:rPr>
              <a:t>features</a:t>
            </a:r>
            <a:r>
              <a:rPr lang="en-US" sz="2000" dirty="0">
                <a:solidFill>
                  <a:srgbClr val="00B050"/>
                </a:solidFill>
              </a:rPr>
              <a:t>:</a:t>
            </a:r>
          </a:p>
        </p:txBody>
      </p:sp>
      <p:sp>
        <p:nvSpPr>
          <p:cNvPr id="120" name="Freeform: Shape 119">
            <a:extLst>
              <a:ext uri="{FF2B5EF4-FFF2-40B4-BE49-F238E27FC236}">
                <a16:creationId xmlns:a16="http://schemas.microsoft.com/office/drawing/2014/main" id="{35ED70BC-EF91-471C-8EAC-20184FEEA41D}"/>
              </a:ext>
            </a:extLst>
          </p:cNvPr>
          <p:cNvSpPr/>
          <p:nvPr/>
        </p:nvSpPr>
        <p:spPr>
          <a:xfrm>
            <a:off x="3310616" y="1014015"/>
            <a:ext cx="4416969" cy="520607"/>
          </a:xfrm>
          <a:custGeom>
            <a:avLst/>
            <a:gdLst>
              <a:gd name="connsiteX0" fmla="*/ 0 w 1968500"/>
              <a:gd name="connsiteY0" fmla="*/ 623976 h 623976"/>
              <a:gd name="connsiteX1" fmla="*/ 889000 w 1968500"/>
              <a:gd name="connsiteY1" fmla="*/ 96926 h 623976"/>
              <a:gd name="connsiteX2" fmla="*/ 1968500 w 1968500"/>
              <a:gd name="connsiteY2" fmla="*/ 1676 h 623976"/>
            </a:gdLst>
            <a:ahLst/>
            <a:cxnLst>
              <a:cxn ang="0">
                <a:pos x="connsiteX0" y="connsiteY0"/>
              </a:cxn>
              <a:cxn ang="0">
                <a:pos x="connsiteX1" y="connsiteY1"/>
              </a:cxn>
              <a:cxn ang="0">
                <a:pos x="connsiteX2" y="connsiteY2"/>
              </a:cxn>
            </a:cxnLst>
            <a:rect l="l" t="t" r="r" b="b"/>
            <a:pathLst>
              <a:path w="1968500" h="623976">
                <a:moveTo>
                  <a:pt x="0" y="623976"/>
                </a:moveTo>
                <a:cubicBezTo>
                  <a:pt x="280458" y="412309"/>
                  <a:pt x="560917" y="200643"/>
                  <a:pt x="889000" y="96926"/>
                </a:cubicBezTo>
                <a:cubicBezTo>
                  <a:pt x="1217083" y="-6791"/>
                  <a:pt x="1592791" y="-2558"/>
                  <a:pt x="1968500" y="1676"/>
                </a:cubicBezTo>
              </a:path>
            </a:pathLst>
          </a:custGeom>
          <a:noFill/>
          <a:ln>
            <a:solidFill>
              <a:schemeClr val="accent5"/>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a:extLst>
              <a:ext uri="{FF2B5EF4-FFF2-40B4-BE49-F238E27FC236}">
                <a16:creationId xmlns:a16="http://schemas.microsoft.com/office/drawing/2014/main" id="{1CD3F1E8-859A-470E-9CB4-D0E9371095FD}"/>
              </a:ext>
            </a:extLst>
          </p:cNvPr>
          <p:cNvSpPr/>
          <p:nvPr/>
        </p:nvSpPr>
        <p:spPr>
          <a:xfrm>
            <a:off x="4427828" y="1176086"/>
            <a:ext cx="3351110" cy="416155"/>
          </a:xfrm>
          <a:custGeom>
            <a:avLst/>
            <a:gdLst>
              <a:gd name="connsiteX0" fmla="*/ 9403 w 1234953"/>
              <a:gd name="connsiteY0" fmla="*/ 647903 h 647903"/>
              <a:gd name="connsiteX1" fmla="*/ 142753 w 1234953"/>
              <a:gd name="connsiteY1" fmla="*/ 82753 h 647903"/>
              <a:gd name="connsiteX2" fmla="*/ 1000003 w 1234953"/>
              <a:gd name="connsiteY2" fmla="*/ 19253 h 647903"/>
              <a:gd name="connsiteX3" fmla="*/ 1234953 w 1234953"/>
              <a:gd name="connsiteY3" fmla="*/ 241503 h 647903"/>
            </a:gdLst>
            <a:ahLst/>
            <a:cxnLst>
              <a:cxn ang="0">
                <a:pos x="connsiteX0" y="connsiteY0"/>
              </a:cxn>
              <a:cxn ang="0">
                <a:pos x="connsiteX1" y="connsiteY1"/>
              </a:cxn>
              <a:cxn ang="0">
                <a:pos x="connsiteX2" y="connsiteY2"/>
              </a:cxn>
              <a:cxn ang="0">
                <a:pos x="connsiteX3" y="connsiteY3"/>
              </a:cxn>
            </a:cxnLst>
            <a:rect l="l" t="t" r="r" b="b"/>
            <a:pathLst>
              <a:path w="1234953" h="647903">
                <a:moveTo>
                  <a:pt x="9403" y="647903"/>
                </a:moveTo>
                <a:cubicBezTo>
                  <a:pt x="-6472" y="417715"/>
                  <a:pt x="-22347" y="187528"/>
                  <a:pt x="142753" y="82753"/>
                </a:cubicBezTo>
                <a:cubicBezTo>
                  <a:pt x="307853" y="-22022"/>
                  <a:pt x="817970" y="-7205"/>
                  <a:pt x="1000003" y="19253"/>
                </a:cubicBezTo>
                <a:cubicBezTo>
                  <a:pt x="1182036" y="45711"/>
                  <a:pt x="1208494" y="143607"/>
                  <a:pt x="1234953" y="241503"/>
                </a:cubicBezTo>
              </a:path>
            </a:pathLst>
          </a:custGeom>
          <a:noFill/>
          <a:ln>
            <a:solidFill>
              <a:schemeClr val="accent5"/>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Freeform: Shape 124">
            <a:extLst>
              <a:ext uri="{FF2B5EF4-FFF2-40B4-BE49-F238E27FC236}">
                <a16:creationId xmlns:a16="http://schemas.microsoft.com/office/drawing/2014/main" id="{D3EABCC0-D6FD-48CA-BA3E-0DC7499D329A}"/>
              </a:ext>
            </a:extLst>
          </p:cNvPr>
          <p:cNvSpPr/>
          <p:nvPr/>
        </p:nvSpPr>
        <p:spPr>
          <a:xfrm>
            <a:off x="3863066" y="3750772"/>
            <a:ext cx="3915872" cy="368544"/>
          </a:xfrm>
          <a:custGeom>
            <a:avLst/>
            <a:gdLst>
              <a:gd name="connsiteX0" fmla="*/ 0 w 1466850"/>
              <a:gd name="connsiteY0" fmla="*/ 0 h 356334"/>
              <a:gd name="connsiteX1" fmla="*/ 692150 w 1466850"/>
              <a:gd name="connsiteY1" fmla="*/ 330200 h 356334"/>
              <a:gd name="connsiteX2" fmla="*/ 1466850 w 1466850"/>
              <a:gd name="connsiteY2" fmla="*/ 311150 h 356334"/>
            </a:gdLst>
            <a:ahLst/>
            <a:cxnLst>
              <a:cxn ang="0">
                <a:pos x="connsiteX0" y="connsiteY0"/>
              </a:cxn>
              <a:cxn ang="0">
                <a:pos x="connsiteX1" y="connsiteY1"/>
              </a:cxn>
              <a:cxn ang="0">
                <a:pos x="connsiteX2" y="connsiteY2"/>
              </a:cxn>
            </a:cxnLst>
            <a:rect l="l" t="t" r="r" b="b"/>
            <a:pathLst>
              <a:path w="1466850" h="356334">
                <a:moveTo>
                  <a:pt x="0" y="0"/>
                </a:moveTo>
                <a:cubicBezTo>
                  <a:pt x="223837" y="139171"/>
                  <a:pt x="447675" y="278342"/>
                  <a:pt x="692150" y="330200"/>
                </a:cubicBezTo>
                <a:cubicBezTo>
                  <a:pt x="936625" y="382058"/>
                  <a:pt x="1201737" y="346604"/>
                  <a:pt x="1466850" y="311150"/>
                </a:cubicBezTo>
              </a:path>
            </a:pathLst>
          </a:custGeom>
          <a:noFill/>
          <a:ln>
            <a:solidFill>
              <a:schemeClr val="accent5"/>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FCFE7782-9706-4EC7-988A-5BE283666C0E}"/>
              </a:ext>
            </a:extLst>
          </p:cNvPr>
          <p:cNvSpPr/>
          <p:nvPr/>
        </p:nvSpPr>
        <p:spPr>
          <a:xfrm>
            <a:off x="1828677" y="5358842"/>
            <a:ext cx="3106941" cy="400110"/>
          </a:xfrm>
          <a:prstGeom prst="rect">
            <a:avLst/>
          </a:prstGeom>
        </p:spPr>
        <p:txBody>
          <a:bodyPr wrap="none">
            <a:spAutoFit/>
          </a:bodyPr>
          <a:lstStyle/>
          <a:p>
            <a:r>
              <a:rPr lang="en-US" sz="2000" dirty="0">
                <a:solidFill>
                  <a:srgbClr val="0070C0"/>
                </a:solidFill>
              </a:rPr>
              <a:t>Augme</a:t>
            </a:r>
            <a:r>
              <a:rPr lang="en-US" altLang="zh-CN" sz="2000" dirty="0">
                <a:solidFill>
                  <a:srgbClr val="0070C0"/>
                </a:solidFill>
              </a:rPr>
              <a:t>nted</a:t>
            </a:r>
            <a:r>
              <a:rPr lang="zh-CN" altLang="en-US" sz="2000" dirty="0">
                <a:solidFill>
                  <a:srgbClr val="0070C0"/>
                </a:solidFill>
              </a:rPr>
              <a:t> </a:t>
            </a:r>
            <a:r>
              <a:rPr lang="en-US" altLang="zh-CN" sz="2000" dirty="0" err="1">
                <a:solidFill>
                  <a:srgbClr val="0070C0"/>
                </a:solidFill>
              </a:rPr>
              <a:t>Hamminl</a:t>
            </a:r>
            <a:r>
              <a:rPr lang="zh-CN" altLang="en-US" sz="2000" dirty="0">
                <a:solidFill>
                  <a:srgbClr val="0070C0"/>
                </a:solidFill>
              </a:rPr>
              <a:t> </a:t>
            </a:r>
            <a:r>
              <a:rPr lang="en-US" altLang="zh-CN" sz="2000" dirty="0">
                <a:solidFill>
                  <a:srgbClr val="0070C0"/>
                </a:solidFill>
              </a:rPr>
              <a:t>loss</a:t>
            </a:r>
            <a:r>
              <a:rPr lang="zh-CN" altLang="en-US" sz="2000" dirty="0">
                <a:solidFill>
                  <a:srgbClr val="0070C0"/>
                </a:solidFill>
              </a:rPr>
              <a:t>：</a:t>
            </a:r>
            <a:endParaRPr lang="en-US" sz="2000" dirty="0">
              <a:solidFill>
                <a:srgbClr val="0070C0"/>
              </a:solidFill>
            </a:endParaRPr>
          </a:p>
        </p:txBody>
      </p:sp>
      <p:sp>
        <p:nvSpPr>
          <p:cNvPr id="54" name="Oval 53">
            <a:extLst>
              <a:ext uri="{FF2B5EF4-FFF2-40B4-BE49-F238E27FC236}">
                <a16:creationId xmlns:a16="http://schemas.microsoft.com/office/drawing/2014/main" id="{3653B230-6DB8-A44F-8DEC-3AB3909B59F0}"/>
              </a:ext>
            </a:extLst>
          </p:cNvPr>
          <p:cNvSpPr/>
          <p:nvPr/>
        </p:nvSpPr>
        <p:spPr>
          <a:xfrm>
            <a:off x="6984219" y="1334666"/>
            <a:ext cx="393180" cy="393180"/>
          </a:xfrm>
          <a:prstGeom prst="ellipse">
            <a:avLst/>
          </a:prstGeom>
          <a:solidFill>
            <a:srgbClr val="92D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a:t>
            </a:r>
          </a:p>
        </p:txBody>
      </p:sp>
      <p:sp>
        <p:nvSpPr>
          <p:cNvPr id="55" name="Oval 54">
            <a:extLst>
              <a:ext uri="{FF2B5EF4-FFF2-40B4-BE49-F238E27FC236}">
                <a16:creationId xmlns:a16="http://schemas.microsoft.com/office/drawing/2014/main" id="{CBBA9C28-559B-9D4A-8891-AB5FB526F23E}"/>
              </a:ext>
            </a:extLst>
          </p:cNvPr>
          <p:cNvSpPr/>
          <p:nvPr/>
        </p:nvSpPr>
        <p:spPr>
          <a:xfrm>
            <a:off x="6984219" y="2065517"/>
            <a:ext cx="393180" cy="393180"/>
          </a:xfrm>
          <a:prstGeom prst="ellipse">
            <a:avLst/>
          </a:prstGeom>
          <a:solidFill>
            <a:srgbClr val="92D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a:t>
            </a:r>
          </a:p>
        </p:txBody>
      </p:sp>
      <p:sp>
        <p:nvSpPr>
          <p:cNvPr id="56" name="Oval 55">
            <a:extLst>
              <a:ext uri="{FF2B5EF4-FFF2-40B4-BE49-F238E27FC236}">
                <a16:creationId xmlns:a16="http://schemas.microsoft.com/office/drawing/2014/main" id="{0BC7AF24-E905-4B47-86D8-0FF78874B631}"/>
              </a:ext>
            </a:extLst>
          </p:cNvPr>
          <p:cNvSpPr/>
          <p:nvPr/>
        </p:nvSpPr>
        <p:spPr>
          <a:xfrm>
            <a:off x="6984219" y="2800365"/>
            <a:ext cx="393180" cy="393180"/>
          </a:xfrm>
          <a:prstGeom prst="ellipse">
            <a:avLst/>
          </a:prstGeom>
          <a:solidFill>
            <a:srgbClr val="92D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3</a:t>
            </a:r>
          </a:p>
        </p:txBody>
      </p:sp>
      <p:sp>
        <p:nvSpPr>
          <p:cNvPr id="58" name="Oval 57">
            <a:extLst>
              <a:ext uri="{FF2B5EF4-FFF2-40B4-BE49-F238E27FC236}">
                <a16:creationId xmlns:a16="http://schemas.microsoft.com/office/drawing/2014/main" id="{0859C9E3-ABA1-424E-868E-99E11DBF65E3}"/>
              </a:ext>
            </a:extLst>
          </p:cNvPr>
          <p:cNvSpPr/>
          <p:nvPr/>
        </p:nvSpPr>
        <p:spPr>
          <a:xfrm>
            <a:off x="6984219" y="3531200"/>
            <a:ext cx="393180" cy="393180"/>
          </a:xfrm>
          <a:prstGeom prst="ellipse">
            <a:avLst/>
          </a:prstGeom>
          <a:solidFill>
            <a:srgbClr val="92D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4</a:t>
            </a:r>
          </a:p>
        </p:txBody>
      </p:sp>
      <p:sp>
        <p:nvSpPr>
          <p:cNvPr id="68" name="Rectangle 67">
            <a:extLst>
              <a:ext uri="{FF2B5EF4-FFF2-40B4-BE49-F238E27FC236}">
                <a16:creationId xmlns:a16="http://schemas.microsoft.com/office/drawing/2014/main" id="{785C425A-50F2-B44B-8CAD-0F9FD2E74C0C}"/>
              </a:ext>
            </a:extLst>
          </p:cNvPr>
          <p:cNvSpPr/>
          <p:nvPr/>
        </p:nvSpPr>
        <p:spPr>
          <a:xfrm>
            <a:off x="6993580" y="4192941"/>
            <a:ext cx="348172" cy="369332"/>
          </a:xfrm>
          <a:prstGeom prst="rect">
            <a:avLst/>
          </a:prstGeom>
          <a:noFill/>
          <a:ln>
            <a:noFill/>
          </a:ln>
        </p:spPr>
        <p:txBody>
          <a:bodyPr wrap="none">
            <a:spAutoFit/>
            <a:scene3d>
              <a:camera prst="orthographicFront"/>
              <a:lightRig rig="soft" dir="t">
                <a:rot lat="0" lon="0" rev="15600000"/>
              </a:lightRig>
            </a:scene3d>
            <a:sp3d extrusionH="57150" prstMaterial="softEdge">
              <a:bevelT w="25400" h="38100"/>
            </a:sp3d>
          </a:bodyPr>
          <a:lstStyle/>
          <a:p>
            <a:r>
              <a:rPr lang="en-US" dirty="0">
                <a:ln w="0"/>
                <a:solidFill>
                  <a:srgbClr val="92D050"/>
                </a:solidFill>
                <a:effectLst>
                  <a:outerShdw blurRad="38100" dist="19050" dir="2700000" algn="tl" rotWithShape="0">
                    <a:schemeClr val="dk1">
                      <a:alpha val="40000"/>
                    </a:schemeClr>
                  </a:outerShdw>
                </a:effectLst>
              </a:rPr>
              <a:t>C</a:t>
            </a:r>
            <a:endParaRPr lang="en-US" b="1" dirty="0">
              <a:ln/>
              <a:solidFill>
                <a:srgbClr val="92D050"/>
              </a:solidFill>
            </a:endParaRPr>
          </a:p>
        </p:txBody>
      </p:sp>
      <p:sp>
        <p:nvSpPr>
          <p:cNvPr id="70" name="Freeform: Shape 124">
            <a:extLst>
              <a:ext uri="{FF2B5EF4-FFF2-40B4-BE49-F238E27FC236}">
                <a16:creationId xmlns:a16="http://schemas.microsoft.com/office/drawing/2014/main" id="{38730640-FB9E-9A48-84FE-8D4C84EEFBDE}"/>
              </a:ext>
            </a:extLst>
          </p:cNvPr>
          <p:cNvSpPr/>
          <p:nvPr/>
        </p:nvSpPr>
        <p:spPr>
          <a:xfrm>
            <a:off x="5628274" y="3494853"/>
            <a:ext cx="2133332" cy="549959"/>
          </a:xfrm>
          <a:custGeom>
            <a:avLst/>
            <a:gdLst>
              <a:gd name="connsiteX0" fmla="*/ 0 w 1466850"/>
              <a:gd name="connsiteY0" fmla="*/ 0 h 356334"/>
              <a:gd name="connsiteX1" fmla="*/ 692150 w 1466850"/>
              <a:gd name="connsiteY1" fmla="*/ 330200 h 356334"/>
              <a:gd name="connsiteX2" fmla="*/ 1466850 w 1466850"/>
              <a:gd name="connsiteY2" fmla="*/ 311150 h 356334"/>
            </a:gdLst>
            <a:ahLst/>
            <a:cxnLst>
              <a:cxn ang="0">
                <a:pos x="connsiteX0" y="connsiteY0"/>
              </a:cxn>
              <a:cxn ang="0">
                <a:pos x="connsiteX1" y="connsiteY1"/>
              </a:cxn>
              <a:cxn ang="0">
                <a:pos x="connsiteX2" y="connsiteY2"/>
              </a:cxn>
            </a:cxnLst>
            <a:rect l="l" t="t" r="r" b="b"/>
            <a:pathLst>
              <a:path w="1466850" h="356334">
                <a:moveTo>
                  <a:pt x="0" y="0"/>
                </a:moveTo>
                <a:cubicBezTo>
                  <a:pt x="223837" y="139171"/>
                  <a:pt x="447675" y="278342"/>
                  <a:pt x="692150" y="330200"/>
                </a:cubicBezTo>
                <a:cubicBezTo>
                  <a:pt x="936625" y="382058"/>
                  <a:pt x="1201737" y="346604"/>
                  <a:pt x="1466850" y="311150"/>
                </a:cubicBezTo>
              </a:path>
            </a:pathLst>
          </a:custGeom>
          <a:noFill/>
          <a:ln>
            <a:solidFill>
              <a:schemeClr val="accent5"/>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B791D258-49AD-9E49-90A6-AB414BD66937}"/>
              </a:ext>
            </a:extLst>
          </p:cNvPr>
          <p:cNvCxnSpPr>
            <a:cxnSpLocks/>
            <a:stCxn id="23" idx="6"/>
            <a:endCxn id="55" idx="2"/>
          </p:cNvCxnSpPr>
          <p:nvPr/>
        </p:nvCxnSpPr>
        <p:spPr>
          <a:xfrm>
            <a:off x="5005131" y="1549887"/>
            <a:ext cx="1979089" cy="712220"/>
          </a:xfrm>
          <a:prstGeom prst="line">
            <a:avLst/>
          </a:prstGeom>
          <a:ln w="38100">
            <a:solidFill>
              <a:srgbClr val="C00000"/>
            </a:solidFill>
            <a:prstDash val="solid"/>
          </a:ln>
        </p:spPr>
        <p:style>
          <a:lnRef idx="1">
            <a:schemeClr val="accent6"/>
          </a:lnRef>
          <a:fillRef idx="0">
            <a:schemeClr val="accent6"/>
          </a:fillRef>
          <a:effectRef idx="0">
            <a:schemeClr val="accent6"/>
          </a:effectRef>
          <a:fontRef idx="minor">
            <a:schemeClr val="tx1"/>
          </a:fontRef>
        </p:style>
      </p:cxnSp>
      <p:cxnSp>
        <p:nvCxnSpPr>
          <p:cNvPr id="72" name="Straight Connector 71">
            <a:extLst>
              <a:ext uri="{FF2B5EF4-FFF2-40B4-BE49-F238E27FC236}">
                <a16:creationId xmlns:a16="http://schemas.microsoft.com/office/drawing/2014/main" id="{2DB1D597-8EF3-3044-AEE1-546C48E94DDE}"/>
              </a:ext>
            </a:extLst>
          </p:cNvPr>
          <p:cNvCxnSpPr>
            <a:cxnSpLocks/>
            <a:stCxn id="25" idx="6"/>
            <a:endCxn id="56" idx="2"/>
          </p:cNvCxnSpPr>
          <p:nvPr/>
        </p:nvCxnSpPr>
        <p:spPr>
          <a:xfrm flipV="1">
            <a:off x="5005131" y="2996956"/>
            <a:ext cx="1979089" cy="18631"/>
          </a:xfrm>
          <a:prstGeom prst="line">
            <a:avLst/>
          </a:prstGeom>
          <a:ln w="38100">
            <a:solidFill>
              <a:srgbClr val="C00000"/>
            </a:solidFill>
            <a:prstDash val="solid"/>
          </a:ln>
        </p:spPr>
        <p:style>
          <a:lnRef idx="1">
            <a:schemeClr val="accent6"/>
          </a:lnRef>
          <a:fillRef idx="0">
            <a:schemeClr val="accent6"/>
          </a:fillRef>
          <a:effectRef idx="0">
            <a:schemeClr val="accent6"/>
          </a:effectRef>
          <a:fontRef idx="minor">
            <a:schemeClr val="tx1"/>
          </a:fontRef>
        </p:style>
      </p:cxnSp>
      <p:cxnSp>
        <p:nvCxnSpPr>
          <p:cNvPr id="73" name="Straight Connector 72">
            <a:extLst>
              <a:ext uri="{FF2B5EF4-FFF2-40B4-BE49-F238E27FC236}">
                <a16:creationId xmlns:a16="http://schemas.microsoft.com/office/drawing/2014/main" id="{1E5926E1-F6AB-4943-B3C5-C0944E3B4629}"/>
              </a:ext>
            </a:extLst>
          </p:cNvPr>
          <p:cNvCxnSpPr>
            <a:cxnSpLocks/>
            <a:stCxn id="24" idx="6"/>
            <a:endCxn id="58" idx="2"/>
          </p:cNvCxnSpPr>
          <p:nvPr/>
        </p:nvCxnSpPr>
        <p:spPr>
          <a:xfrm>
            <a:off x="5005131" y="2280738"/>
            <a:ext cx="1979089" cy="1447052"/>
          </a:xfrm>
          <a:prstGeom prst="line">
            <a:avLst/>
          </a:prstGeom>
          <a:ln w="38100">
            <a:solidFill>
              <a:srgbClr val="C00000"/>
            </a:solidFill>
            <a:prstDash val="solid"/>
          </a:ln>
        </p:spPr>
        <p:style>
          <a:lnRef idx="1">
            <a:schemeClr val="accent6"/>
          </a:lnRef>
          <a:fillRef idx="0">
            <a:schemeClr val="accent6"/>
          </a:fillRef>
          <a:effectRef idx="0">
            <a:schemeClr val="accent6"/>
          </a:effectRef>
          <a:fontRef idx="minor">
            <a:schemeClr val="tx1"/>
          </a:fontRef>
        </p:style>
      </p:cxnSp>
      <p:cxnSp>
        <p:nvCxnSpPr>
          <p:cNvPr id="74" name="Straight Connector 73">
            <a:extLst>
              <a:ext uri="{FF2B5EF4-FFF2-40B4-BE49-F238E27FC236}">
                <a16:creationId xmlns:a16="http://schemas.microsoft.com/office/drawing/2014/main" id="{B69359D6-8493-784A-B468-80E8641DE725}"/>
              </a:ext>
            </a:extLst>
          </p:cNvPr>
          <p:cNvCxnSpPr>
            <a:cxnSpLocks/>
            <a:stCxn id="26" idx="6"/>
            <a:endCxn id="54" idx="2"/>
          </p:cNvCxnSpPr>
          <p:nvPr/>
        </p:nvCxnSpPr>
        <p:spPr>
          <a:xfrm flipV="1">
            <a:off x="5005131" y="1531257"/>
            <a:ext cx="1979089" cy="2215165"/>
          </a:xfrm>
          <a:prstGeom prst="line">
            <a:avLst/>
          </a:prstGeom>
          <a:ln w="38100">
            <a:solidFill>
              <a:srgbClr val="C00000"/>
            </a:solidFill>
            <a:prstDash val="solid"/>
          </a:ln>
        </p:spPr>
        <p:style>
          <a:lnRef idx="1">
            <a:schemeClr val="accent6"/>
          </a:lnRef>
          <a:fillRef idx="0">
            <a:schemeClr val="accent6"/>
          </a:fillRef>
          <a:effectRef idx="0">
            <a:schemeClr val="accent6"/>
          </a:effectRef>
          <a:fontRef idx="minor">
            <a:schemeClr val="tx1"/>
          </a:fontRef>
        </p:style>
      </p:cxnSp>
      <p:cxnSp>
        <p:nvCxnSpPr>
          <p:cNvPr id="82" name="Straight Connector 81">
            <a:extLst>
              <a:ext uri="{FF2B5EF4-FFF2-40B4-BE49-F238E27FC236}">
                <a16:creationId xmlns:a16="http://schemas.microsoft.com/office/drawing/2014/main" id="{2EF4D3E6-F74E-614B-A6AD-C41CF9B56071}"/>
              </a:ext>
            </a:extLst>
          </p:cNvPr>
          <p:cNvCxnSpPr>
            <a:cxnSpLocks/>
            <a:stCxn id="23" idx="6"/>
            <a:endCxn id="54" idx="2"/>
          </p:cNvCxnSpPr>
          <p:nvPr/>
        </p:nvCxnSpPr>
        <p:spPr>
          <a:xfrm flipV="1">
            <a:off x="5005131" y="1531257"/>
            <a:ext cx="1979089" cy="18631"/>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85" name="Straight Connector 84">
            <a:extLst>
              <a:ext uri="{FF2B5EF4-FFF2-40B4-BE49-F238E27FC236}">
                <a16:creationId xmlns:a16="http://schemas.microsoft.com/office/drawing/2014/main" id="{CD3572C8-9165-3B40-9C52-26A4891363D6}"/>
              </a:ext>
            </a:extLst>
          </p:cNvPr>
          <p:cNvCxnSpPr>
            <a:cxnSpLocks/>
            <a:stCxn id="23" idx="6"/>
            <a:endCxn id="56" idx="2"/>
          </p:cNvCxnSpPr>
          <p:nvPr/>
        </p:nvCxnSpPr>
        <p:spPr>
          <a:xfrm>
            <a:off x="5005131" y="1549887"/>
            <a:ext cx="1979089" cy="1447068"/>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86" name="Straight Connector 85">
            <a:extLst>
              <a:ext uri="{FF2B5EF4-FFF2-40B4-BE49-F238E27FC236}">
                <a16:creationId xmlns:a16="http://schemas.microsoft.com/office/drawing/2014/main" id="{FDF43304-5339-0D49-B270-C893E11B90EA}"/>
              </a:ext>
            </a:extLst>
          </p:cNvPr>
          <p:cNvCxnSpPr>
            <a:cxnSpLocks/>
            <a:stCxn id="23" idx="6"/>
            <a:endCxn id="58" idx="2"/>
          </p:cNvCxnSpPr>
          <p:nvPr/>
        </p:nvCxnSpPr>
        <p:spPr>
          <a:xfrm>
            <a:off x="5005131" y="1549888"/>
            <a:ext cx="1979089" cy="2177903"/>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87" name="Straight Connector 86">
            <a:extLst>
              <a:ext uri="{FF2B5EF4-FFF2-40B4-BE49-F238E27FC236}">
                <a16:creationId xmlns:a16="http://schemas.microsoft.com/office/drawing/2014/main" id="{71E83E3B-E89B-A14F-9333-40DC4A7D473F}"/>
              </a:ext>
            </a:extLst>
          </p:cNvPr>
          <p:cNvCxnSpPr>
            <a:cxnSpLocks/>
            <a:stCxn id="24" idx="6"/>
            <a:endCxn id="56" idx="2"/>
          </p:cNvCxnSpPr>
          <p:nvPr/>
        </p:nvCxnSpPr>
        <p:spPr>
          <a:xfrm>
            <a:off x="5005131" y="2280739"/>
            <a:ext cx="1979089" cy="716217"/>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89" name="Straight Connector 88">
            <a:extLst>
              <a:ext uri="{FF2B5EF4-FFF2-40B4-BE49-F238E27FC236}">
                <a16:creationId xmlns:a16="http://schemas.microsoft.com/office/drawing/2014/main" id="{A6A7A3E7-6C21-234E-8ECE-D747AED98846}"/>
              </a:ext>
            </a:extLst>
          </p:cNvPr>
          <p:cNvCxnSpPr>
            <a:cxnSpLocks/>
            <a:stCxn id="24" idx="6"/>
            <a:endCxn id="54" idx="2"/>
          </p:cNvCxnSpPr>
          <p:nvPr/>
        </p:nvCxnSpPr>
        <p:spPr>
          <a:xfrm flipV="1">
            <a:off x="5005131" y="1531256"/>
            <a:ext cx="1979089" cy="749482"/>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93" name="Straight Connector 92">
            <a:extLst>
              <a:ext uri="{FF2B5EF4-FFF2-40B4-BE49-F238E27FC236}">
                <a16:creationId xmlns:a16="http://schemas.microsoft.com/office/drawing/2014/main" id="{2CF62CDC-ADDB-B748-950A-F4E2D66385B0}"/>
              </a:ext>
            </a:extLst>
          </p:cNvPr>
          <p:cNvCxnSpPr>
            <a:cxnSpLocks/>
            <a:stCxn id="24" idx="6"/>
            <a:endCxn id="55" idx="2"/>
          </p:cNvCxnSpPr>
          <p:nvPr/>
        </p:nvCxnSpPr>
        <p:spPr>
          <a:xfrm flipV="1">
            <a:off x="5005131" y="2262108"/>
            <a:ext cx="1979089" cy="18631"/>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97" name="Straight Connector 96">
            <a:extLst>
              <a:ext uri="{FF2B5EF4-FFF2-40B4-BE49-F238E27FC236}">
                <a16:creationId xmlns:a16="http://schemas.microsoft.com/office/drawing/2014/main" id="{F198DF8F-D10B-5746-AE8E-3DF76E88A587}"/>
              </a:ext>
            </a:extLst>
          </p:cNvPr>
          <p:cNvCxnSpPr>
            <a:cxnSpLocks/>
            <a:stCxn id="25" idx="6"/>
            <a:endCxn id="54" idx="2"/>
          </p:cNvCxnSpPr>
          <p:nvPr/>
        </p:nvCxnSpPr>
        <p:spPr>
          <a:xfrm flipV="1">
            <a:off x="5005131" y="1531256"/>
            <a:ext cx="1979089" cy="1484330"/>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98" name="Straight Connector 97">
            <a:extLst>
              <a:ext uri="{FF2B5EF4-FFF2-40B4-BE49-F238E27FC236}">
                <a16:creationId xmlns:a16="http://schemas.microsoft.com/office/drawing/2014/main" id="{04654140-F4C9-0545-B596-8F312FC243BC}"/>
              </a:ext>
            </a:extLst>
          </p:cNvPr>
          <p:cNvCxnSpPr>
            <a:cxnSpLocks/>
            <a:stCxn id="25" idx="6"/>
            <a:endCxn id="55" idx="2"/>
          </p:cNvCxnSpPr>
          <p:nvPr/>
        </p:nvCxnSpPr>
        <p:spPr>
          <a:xfrm flipV="1">
            <a:off x="5005131" y="2262108"/>
            <a:ext cx="1979089" cy="753479"/>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101" name="Straight Connector 100">
            <a:extLst>
              <a:ext uri="{FF2B5EF4-FFF2-40B4-BE49-F238E27FC236}">
                <a16:creationId xmlns:a16="http://schemas.microsoft.com/office/drawing/2014/main" id="{EBCAB491-484B-0E48-A7BA-7D1AE27CF70D}"/>
              </a:ext>
            </a:extLst>
          </p:cNvPr>
          <p:cNvCxnSpPr>
            <a:cxnSpLocks/>
            <a:stCxn id="25" idx="6"/>
            <a:endCxn id="58" idx="2"/>
          </p:cNvCxnSpPr>
          <p:nvPr/>
        </p:nvCxnSpPr>
        <p:spPr>
          <a:xfrm>
            <a:off x="5005131" y="3015586"/>
            <a:ext cx="1979089" cy="712204"/>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104" name="Straight Connector 103">
            <a:extLst>
              <a:ext uri="{FF2B5EF4-FFF2-40B4-BE49-F238E27FC236}">
                <a16:creationId xmlns:a16="http://schemas.microsoft.com/office/drawing/2014/main" id="{186359E6-0BE4-254A-A285-270CCDB2633D}"/>
              </a:ext>
            </a:extLst>
          </p:cNvPr>
          <p:cNvCxnSpPr>
            <a:cxnSpLocks/>
            <a:stCxn id="26" idx="6"/>
            <a:endCxn id="55" idx="2"/>
          </p:cNvCxnSpPr>
          <p:nvPr/>
        </p:nvCxnSpPr>
        <p:spPr>
          <a:xfrm flipV="1">
            <a:off x="5005131" y="2262107"/>
            <a:ext cx="1979089" cy="1484314"/>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107" name="Straight Connector 106">
            <a:extLst>
              <a:ext uri="{FF2B5EF4-FFF2-40B4-BE49-F238E27FC236}">
                <a16:creationId xmlns:a16="http://schemas.microsoft.com/office/drawing/2014/main" id="{129840DA-EB7B-804B-8AAF-04F8E45212F6}"/>
              </a:ext>
            </a:extLst>
          </p:cNvPr>
          <p:cNvCxnSpPr>
            <a:cxnSpLocks/>
            <a:stCxn id="26" idx="6"/>
            <a:endCxn id="56" idx="2"/>
          </p:cNvCxnSpPr>
          <p:nvPr/>
        </p:nvCxnSpPr>
        <p:spPr>
          <a:xfrm flipV="1">
            <a:off x="5005131" y="2996955"/>
            <a:ext cx="1979089" cy="749466"/>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110" name="Straight Connector 109">
            <a:extLst>
              <a:ext uri="{FF2B5EF4-FFF2-40B4-BE49-F238E27FC236}">
                <a16:creationId xmlns:a16="http://schemas.microsoft.com/office/drawing/2014/main" id="{055A2810-1AA3-1E41-97F3-18F7E8768381}"/>
              </a:ext>
            </a:extLst>
          </p:cNvPr>
          <p:cNvCxnSpPr>
            <a:cxnSpLocks/>
            <a:stCxn id="26" idx="6"/>
            <a:endCxn id="58" idx="2"/>
          </p:cNvCxnSpPr>
          <p:nvPr/>
        </p:nvCxnSpPr>
        <p:spPr>
          <a:xfrm flipV="1">
            <a:off x="5005131" y="3727791"/>
            <a:ext cx="1979089" cy="18631"/>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sp>
        <p:nvSpPr>
          <p:cNvPr id="113" name="Freeform: Shape 119">
            <a:extLst>
              <a:ext uri="{FF2B5EF4-FFF2-40B4-BE49-F238E27FC236}">
                <a16:creationId xmlns:a16="http://schemas.microsoft.com/office/drawing/2014/main" id="{4822E6E8-C5AF-E94B-9306-173B42E85A8B}"/>
              </a:ext>
            </a:extLst>
          </p:cNvPr>
          <p:cNvSpPr/>
          <p:nvPr/>
        </p:nvSpPr>
        <p:spPr>
          <a:xfrm>
            <a:off x="5500382" y="1085748"/>
            <a:ext cx="2227203" cy="837034"/>
          </a:xfrm>
          <a:custGeom>
            <a:avLst/>
            <a:gdLst>
              <a:gd name="connsiteX0" fmla="*/ 0 w 1968500"/>
              <a:gd name="connsiteY0" fmla="*/ 623976 h 623976"/>
              <a:gd name="connsiteX1" fmla="*/ 889000 w 1968500"/>
              <a:gd name="connsiteY1" fmla="*/ 96926 h 623976"/>
              <a:gd name="connsiteX2" fmla="*/ 1968500 w 1968500"/>
              <a:gd name="connsiteY2" fmla="*/ 1676 h 623976"/>
            </a:gdLst>
            <a:ahLst/>
            <a:cxnLst>
              <a:cxn ang="0">
                <a:pos x="connsiteX0" y="connsiteY0"/>
              </a:cxn>
              <a:cxn ang="0">
                <a:pos x="connsiteX1" y="connsiteY1"/>
              </a:cxn>
              <a:cxn ang="0">
                <a:pos x="connsiteX2" y="connsiteY2"/>
              </a:cxn>
            </a:cxnLst>
            <a:rect l="l" t="t" r="r" b="b"/>
            <a:pathLst>
              <a:path w="1968500" h="623976">
                <a:moveTo>
                  <a:pt x="0" y="623976"/>
                </a:moveTo>
                <a:cubicBezTo>
                  <a:pt x="280458" y="412309"/>
                  <a:pt x="560917" y="200643"/>
                  <a:pt x="889000" y="96926"/>
                </a:cubicBezTo>
                <a:cubicBezTo>
                  <a:pt x="1217083" y="-6791"/>
                  <a:pt x="1592791" y="-2558"/>
                  <a:pt x="1968500" y="1676"/>
                </a:cubicBezTo>
              </a:path>
            </a:pathLst>
          </a:custGeom>
          <a:noFill/>
          <a:ln>
            <a:solidFill>
              <a:schemeClr val="accent5"/>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78AD7624-E093-1F4D-BC07-4513AF6CE74A}"/>
                  </a:ext>
                </a:extLst>
              </p:cNvPr>
              <p:cNvSpPr/>
              <p:nvPr/>
            </p:nvSpPr>
            <p:spPr>
              <a:xfrm>
                <a:off x="7644639" y="2932672"/>
                <a:ext cx="1899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𝜋</m:t>
                          </m:r>
                        </m:e>
                        <m:sub>
                          <m:r>
                            <a:rPr lang="en-US" sz="2000" i="1">
                              <a:solidFill>
                                <a:srgbClr val="C00000"/>
                              </a:solidFill>
                              <a:latin typeface="Cambria Math" panose="02040503050406030204" pitchFamily="18" charset="0"/>
                            </a:rPr>
                            <m:t>2</m:t>
                          </m:r>
                        </m:sub>
                      </m:sSub>
                      <m:r>
                        <a:rPr lang="en-US" sz="2000" i="1">
                          <a:solidFill>
                            <a:srgbClr val="C00000"/>
                          </a:solidFill>
                          <a:latin typeface="Cambria Math" panose="02040503050406030204" pitchFamily="18" charset="0"/>
                        </a:rPr>
                        <m:t>=[1, 3, 2, 4]</m:t>
                      </m:r>
                    </m:oMath>
                  </m:oMathPara>
                </a14:m>
                <a:endParaRPr lang="en-US" sz="2000" dirty="0">
                  <a:solidFill>
                    <a:srgbClr val="C00000"/>
                  </a:solidFill>
                </a:endParaRPr>
              </a:p>
            </p:txBody>
          </p:sp>
        </mc:Choice>
        <mc:Fallback xmlns="">
          <p:sp>
            <p:nvSpPr>
              <p:cNvPr id="114" name="Rectangle 113">
                <a:extLst>
                  <a:ext uri="{FF2B5EF4-FFF2-40B4-BE49-F238E27FC236}">
                    <a16:creationId xmlns:a16="http://schemas.microsoft.com/office/drawing/2014/main" id="{78AD7624-E093-1F4D-BC07-4513AF6CE74A}"/>
                  </a:ext>
                </a:extLst>
              </p:cNvPr>
              <p:cNvSpPr>
                <a:spLocks noRot="1" noChangeAspect="1" noMove="1" noResize="1" noEditPoints="1" noAdjustHandles="1" noChangeArrowheads="1" noChangeShapeType="1" noTextEdit="1"/>
              </p:cNvSpPr>
              <p:nvPr/>
            </p:nvSpPr>
            <p:spPr>
              <a:xfrm>
                <a:off x="7644639" y="2932672"/>
                <a:ext cx="1899174" cy="400110"/>
              </a:xfrm>
              <a:prstGeom prst="rect">
                <a:avLst/>
              </a:prstGeom>
              <a:blipFill>
                <a:blip r:embed="rId4"/>
                <a:stretch>
                  <a:fillRect b="-12500"/>
                </a:stretch>
              </a:blipFill>
            </p:spPr>
            <p:txBody>
              <a:bodyPr/>
              <a:lstStyle/>
              <a:p>
                <a:r>
                  <a:rPr lang="en-US">
                    <a:noFill/>
                  </a:rPr>
                  <a:t> </a:t>
                </a:r>
              </a:p>
            </p:txBody>
          </p:sp>
        </mc:Fallback>
      </mc:AlternateContent>
      <p:sp>
        <p:nvSpPr>
          <p:cNvPr id="116" name="Freeform: Shape 122">
            <a:extLst>
              <a:ext uri="{FF2B5EF4-FFF2-40B4-BE49-F238E27FC236}">
                <a16:creationId xmlns:a16="http://schemas.microsoft.com/office/drawing/2014/main" id="{7264ABDE-2A03-CC41-9B2D-DEC9EE839563}"/>
              </a:ext>
            </a:extLst>
          </p:cNvPr>
          <p:cNvSpPr/>
          <p:nvPr/>
        </p:nvSpPr>
        <p:spPr>
          <a:xfrm>
            <a:off x="4253638" y="1855378"/>
            <a:ext cx="3525300" cy="298666"/>
          </a:xfrm>
          <a:custGeom>
            <a:avLst/>
            <a:gdLst>
              <a:gd name="connsiteX0" fmla="*/ 0 w 1009650"/>
              <a:gd name="connsiteY0" fmla="*/ 346640 h 346640"/>
              <a:gd name="connsiteX1" fmla="*/ 488950 w 1009650"/>
              <a:gd name="connsiteY1" fmla="*/ 16440 h 346640"/>
              <a:gd name="connsiteX2" fmla="*/ 1009650 w 1009650"/>
              <a:gd name="connsiteY2" fmla="*/ 79940 h 346640"/>
            </a:gdLst>
            <a:ahLst/>
            <a:cxnLst>
              <a:cxn ang="0">
                <a:pos x="connsiteX0" y="connsiteY0"/>
              </a:cxn>
              <a:cxn ang="0">
                <a:pos x="connsiteX1" y="connsiteY1"/>
              </a:cxn>
              <a:cxn ang="0">
                <a:pos x="connsiteX2" y="connsiteY2"/>
              </a:cxn>
            </a:cxnLst>
            <a:rect l="l" t="t" r="r" b="b"/>
            <a:pathLst>
              <a:path w="1009650" h="346640">
                <a:moveTo>
                  <a:pt x="0" y="346640"/>
                </a:moveTo>
                <a:cubicBezTo>
                  <a:pt x="160337" y="203765"/>
                  <a:pt x="320675" y="60890"/>
                  <a:pt x="488950" y="16440"/>
                </a:cubicBezTo>
                <a:cubicBezTo>
                  <a:pt x="657225" y="-28010"/>
                  <a:pt x="833437" y="25965"/>
                  <a:pt x="1009650" y="79940"/>
                </a:cubicBezTo>
              </a:path>
            </a:pathLst>
          </a:custGeom>
          <a:noFill/>
          <a:ln>
            <a:solidFill>
              <a:schemeClr val="accent5"/>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Picture 111">
            <a:extLst>
              <a:ext uri="{FF2B5EF4-FFF2-40B4-BE49-F238E27FC236}">
                <a16:creationId xmlns:a16="http://schemas.microsoft.com/office/drawing/2014/main" id="{032B7AD5-40AB-5F4B-84C4-87699ECD7B27}"/>
              </a:ext>
            </a:extLst>
          </p:cNvPr>
          <p:cNvPicPr>
            <a:picLocks noChangeAspect="1"/>
          </p:cNvPicPr>
          <p:nvPr/>
        </p:nvPicPr>
        <p:blipFill>
          <a:blip r:embed="rId5"/>
          <a:stretch>
            <a:fillRect/>
          </a:stretch>
        </p:blipFill>
        <p:spPr>
          <a:xfrm>
            <a:off x="7834387" y="942263"/>
            <a:ext cx="1767087" cy="223997"/>
          </a:xfrm>
          <a:prstGeom prst="rect">
            <a:avLst/>
          </a:prstGeom>
        </p:spPr>
      </p:pic>
      <p:pic>
        <p:nvPicPr>
          <p:cNvPr id="118" name="Picture 117">
            <a:extLst>
              <a:ext uri="{FF2B5EF4-FFF2-40B4-BE49-F238E27FC236}">
                <a16:creationId xmlns:a16="http://schemas.microsoft.com/office/drawing/2014/main" id="{7A9CE4DC-85FF-534C-96D2-774B758D82B8}"/>
              </a:ext>
            </a:extLst>
          </p:cNvPr>
          <p:cNvPicPr>
            <a:picLocks noChangeAspect="1"/>
          </p:cNvPicPr>
          <p:nvPr/>
        </p:nvPicPr>
        <p:blipFill>
          <a:blip r:embed="rId6"/>
          <a:stretch>
            <a:fillRect/>
          </a:stretch>
        </p:blipFill>
        <p:spPr>
          <a:xfrm>
            <a:off x="7834387" y="1261551"/>
            <a:ext cx="1767087" cy="223997"/>
          </a:xfrm>
          <a:prstGeom prst="rect">
            <a:avLst/>
          </a:prstGeom>
        </p:spPr>
      </p:pic>
      <p:sp>
        <p:nvSpPr>
          <p:cNvPr id="128" name="Freeform: Shape 122">
            <a:extLst>
              <a:ext uri="{FF2B5EF4-FFF2-40B4-BE49-F238E27FC236}">
                <a16:creationId xmlns:a16="http://schemas.microsoft.com/office/drawing/2014/main" id="{B8DC3D2C-6AF7-EA46-8C01-1B1AA75040C0}"/>
              </a:ext>
            </a:extLst>
          </p:cNvPr>
          <p:cNvSpPr/>
          <p:nvPr/>
        </p:nvSpPr>
        <p:spPr>
          <a:xfrm>
            <a:off x="6385764" y="1309642"/>
            <a:ext cx="1390126" cy="217218"/>
          </a:xfrm>
          <a:custGeom>
            <a:avLst/>
            <a:gdLst>
              <a:gd name="connsiteX0" fmla="*/ 0 w 1009650"/>
              <a:gd name="connsiteY0" fmla="*/ 346640 h 346640"/>
              <a:gd name="connsiteX1" fmla="*/ 488950 w 1009650"/>
              <a:gd name="connsiteY1" fmla="*/ 16440 h 346640"/>
              <a:gd name="connsiteX2" fmla="*/ 1009650 w 1009650"/>
              <a:gd name="connsiteY2" fmla="*/ 79940 h 346640"/>
            </a:gdLst>
            <a:ahLst/>
            <a:cxnLst>
              <a:cxn ang="0">
                <a:pos x="connsiteX0" y="connsiteY0"/>
              </a:cxn>
              <a:cxn ang="0">
                <a:pos x="connsiteX1" y="connsiteY1"/>
              </a:cxn>
              <a:cxn ang="0">
                <a:pos x="connsiteX2" y="connsiteY2"/>
              </a:cxn>
            </a:cxnLst>
            <a:rect l="l" t="t" r="r" b="b"/>
            <a:pathLst>
              <a:path w="1009650" h="346640">
                <a:moveTo>
                  <a:pt x="0" y="346640"/>
                </a:moveTo>
                <a:cubicBezTo>
                  <a:pt x="160337" y="203765"/>
                  <a:pt x="320675" y="60890"/>
                  <a:pt x="488950" y="16440"/>
                </a:cubicBezTo>
                <a:cubicBezTo>
                  <a:pt x="657225" y="-28010"/>
                  <a:pt x="833437" y="25965"/>
                  <a:pt x="1009650" y="79940"/>
                </a:cubicBezTo>
              </a:path>
            </a:pathLst>
          </a:custGeom>
          <a:noFill/>
          <a:ln>
            <a:solidFill>
              <a:schemeClr val="accent5"/>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119">
            <a:extLst>
              <a:ext uri="{FF2B5EF4-FFF2-40B4-BE49-F238E27FC236}">
                <a16:creationId xmlns:a16="http://schemas.microsoft.com/office/drawing/2014/main" id="{5168D0D0-303B-4B48-9D95-CA0C4C9B92A6}"/>
              </a:ext>
            </a:extLst>
          </p:cNvPr>
          <p:cNvSpPr/>
          <p:nvPr/>
        </p:nvSpPr>
        <p:spPr>
          <a:xfrm>
            <a:off x="6230458" y="2010230"/>
            <a:ext cx="1545433" cy="716016"/>
          </a:xfrm>
          <a:custGeom>
            <a:avLst/>
            <a:gdLst>
              <a:gd name="connsiteX0" fmla="*/ 0 w 1968500"/>
              <a:gd name="connsiteY0" fmla="*/ 623976 h 623976"/>
              <a:gd name="connsiteX1" fmla="*/ 889000 w 1968500"/>
              <a:gd name="connsiteY1" fmla="*/ 96926 h 623976"/>
              <a:gd name="connsiteX2" fmla="*/ 1968500 w 1968500"/>
              <a:gd name="connsiteY2" fmla="*/ 1676 h 623976"/>
            </a:gdLst>
            <a:ahLst/>
            <a:cxnLst>
              <a:cxn ang="0">
                <a:pos x="connsiteX0" y="connsiteY0"/>
              </a:cxn>
              <a:cxn ang="0">
                <a:pos x="connsiteX1" y="connsiteY1"/>
              </a:cxn>
              <a:cxn ang="0">
                <a:pos x="connsiteX2" y="connsiteY2"/>
              </a:cxn>
            </a:cxnLst>
            <a:rect l="l" t="t" r="r" b="b"/>
            <a:pathLst>
              <a:path w="1968500" h="623976">
                <a:moveTo>
                  <a:pt x="0" y="623976"/>
                </a:moveTo>
                <a:cubicBezTo>
                  <a:pt x="280458" y="412309"/>
                  <a:pt x="560917" y="200643"/>
                  <a:pt x="889000" y="96926"/>
                </a:cubicBezTo>
                <a:cubicBezTo>
                  <a:pt x="1217083" y="-6791"/>
                  <a:pt x="1592791" y="-2558"/>
                  <a:pt x="1968500" y="1676"/>
                </a:cubicBezTo>
              </a:path>
            </a:pathLst>
          </a:custGeom>
          <a:noFill/>
          <a:ln>
            <a:solidFill>
              <a:schemeClr val="accent5"/>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Picture 131">
            <a:extLst>
              <a:ext uri="{FF2B5EF4-FFF2-40B4-BE49-F238E27FC236}">
                <a16:creationId xmlns:a16="http://schemas.microsoft.com/office/drawing/2014/main" id="{3A190001-5B3D-9D4D-8146-B3066774FF8F}"/>
              </a:ext>
            </a:extLst>
          </p:cNvPr>
          <p:cNvPicPr>
            <a:picLocks noChangeAspect="1"/>
          </p:cNvPicPr>
          <p:nvPr/>
        </p:nvPicPr>
        <p:blipFill>
          <a:blip r:embed="rId7"/>
          <a:stretch>
            <a:fillRect/>
          </a:stretch>
        </p:blipFill>
        <p:spPr>
          <a:xfrm>
            <a:off x="7834387" y="1864033"/>
            <a:ext cx="1767087" cy="223997"/>
          </a:xfrm>
          <a:prstGeom prst="rect">
            <a:avLst/>
          </a:prstGeom>
        </p:spPr>
      </p:pic>
      <p:pic>
        <p:nvPicPr>
          <p:cNvPr id="133" name="Picture 132">
            <a:extLst>
              <a:ext uri="{FF2B5EF4-FFF2-40B4-BE49-F238E27FC236}">
                <a16:creationId xmlns:a16="http://schemas.microsoft.com/office/drawing/2014/main" id="{F738AA0B-203C-874A-8A12-E4E1AB58A27C}"/>
              </a:ext>
            </a:extLst>
          </p:cNvPr>
          <p:cNvPicPr>
            <a:picLocks noChangeAspect="1"/>
          </p:cNvPicPr>
          <p:nvPr/>
        </p:nvPicPr>
        <p:blipFill>
          <a:blip r:embed="rId8"/>
          <a:stretch>
            <a:fillRect/>
          </a:stretch>
        </p:blipFill>
        <p:spPr>
          <a:xfrm>
            <a:off x="7834387" y="3921777"/>
            <a:ext cx="1767087" cy="223997"/>
          </a:xfrm>
          <a:prstGeom prst="rect">
            <a:avLst/>
          </a:prstGeom>
        </p:spPr>
      </p:pic>
      <p:sp>
        <p:nvSpPr>
          <p:cNvPr id="3" name="Slide Number Placeholder 2">
            <a:extLst>
              <a:ext uri="{FF2B5EF4-FFF2-40B4-BE49-F238E27FC236}">
                <a16:creationId xmlns:a16="http://schemas.microsoft.com/office/drawing/2014/main" id="{37D0631B-65ED-1248-90E7-5AEAF9A10E69}"/>
              </a:ext>
            </a:extLst>
          </p:cNvPr>
          <p:cNvSpPr>
            <a:spLocks noGrp="1"/>
          </p:cNvSpPr>
          <p:nvPr>
            <p:ph type="sldNum" sz="quarter" idx="12"/>
          </p:nvPr>
        </p:nvSpPr>
        <p:spPr>
          <a:xfrm>
            <a:off x="8001009" y="6375679"/>
            <a:ext cx="2819399" cy="345796"/>
          </a:xfrm>
        </p:spPr>
        <p:txBody>
          <a:bodyPr/>
          <a:lstStyle/>
          <a:p>
            <a:fld id="{C0F2A647-71D5-4304-8070-CBC681FF56EE}" type="slidenum">
              <a:rPr lang="en-US" smtClean="0"/>
              <a:t>34</a:t>
            </a:fld>
            <a:endParaRPr lang="en-US" dirty="0"/>
          </a:p>
        </p:txBody>
      </p:sp>
      <p:pic>
        <p:nvPicPr>
          <p:cNvPr id="4" name="Picture 3">
            <a:extLst>
              <a:ext uri="{FF2B5EF4-FFF2-40B4-BE49-F238E27FC236}">
                <a16:creationId xmlns:a16="http://schemas.microsoft.com/office/drawing/2014/main" id="{37A2DCE7-8FEC-9F41-B902-9BA3E497AAF1}"/>
              </a:ext>
            </a:extLst>
          </p:cNvPr>
          <p:cNvPicPr>
            <a:picLocks noChangeAspect="1"/>
          </p:cNvPicPr>
          <p:nvPr/>
        </p:nvPicPr>
        <p:blipFill>
          <a:blip r:embed="rId9"/>
          <a:stretch>
            <a:fillRect/>
          </a:stretch>
        </p:blipFill>
        <p:spPr>
          <a:xfrm>
            <a:off x="4273430" y="4924229"/>
            <a:ext cx="4290594" cy="329428"/>
          </a:xfrm>
          <a:prstGeom prst="rect">
            <a:avLst/>
          </a:prstGeom>
        </p:spPr>
      </p:pic>
      <p:pic>
        <p:nvPicPr>
          <p:cNvPr id="5" name="Picture 4">
            <a:extLst>
              <a:ext uri="{FF2B5EF4-FFF2-40B4-BE49-F238E27FC236}">
                <a16:creationId xmlns:a16="http://schemas.microsoft.com/office/drawing/2014/main" id="{EC7E06D1-8777-FC4A-9F07-453F461A53C8}"/>
              </a:ext>
            </a:extLst>
          </p:cNvPr>
          <p:cNvPicPr>
            <a:picLocks noChangeAspect="1"/>
          </p:cNvPicPr>
          <p:nvPr/>
        </p:nvPicPr>
        <p:blipFill>
          <a:blip r:embed="rId10"/>
          <a:stretch>
            <a:fillRect/>
          </a:stretch>
        </p:blipFill>
        <p:spPr>
          <a:xfrm>
            <a:off x="2076957" y="5899955"/>
            <a:ext cx="8871274" cy="364120"/>
          </a:xfrm>
          <a:prstGeom prst="rect">
            <a:avLst/>
          </a:prstGeom>
        </p:spPr>
      </p:pic>
      <p:sp>
        <p:nvSpPr>
          <p:cNvPr id="6" name="Footer Placeholder 5">
            <a:extLst>
              <a:ext uri="{FF2B5EF4-FFF2-40B4-BE49-F238E27FC236}">
                <a16:creationId xmlns:a16="http://schemas.microsoft.com/office/drawing/2014/main" id="{8352609B-0036-7C48-89B7-79E254181E87}"/>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3</a:t>
            </a:r>
            <a:r>
              <a:rPr lang="zh-CN" altLang="en-US" dirty="0"/>
              <a:t> </a:t>
            </a:r>
            <a:r>
              <a:rPr lang="en-US" altLang="zh-CN" dirty="0"/>
              <a:t>Dimensional</a:t>
            </a:r>
            <a:r>
              <a:rPr lang="zh-CN" altLang="en-US" dirty="0"/>
              <a:t> </a:t>
            </a:r>
            <a:r>
              <a:rPr lang="en-US" altLang="zh-CN" dirty="0"/>
              <a:t>Matching</a:t>
            </a:r>
          </a:p>
        </p:txBody>
      </p:sp>
    </p:spTree>
    <p:extLst>
      <p:ext uri="{BB962C8B-B14F-4D97-AF65-F5344CB8AC3E}">
        <p14:creationId xmlns:p14="http://schemas.microsoft.com/office/powerpoint/2010/main" val="211853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1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18"/>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2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2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1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28"/>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3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16"/>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30"/>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70"/>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25"/>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33"/>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7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120" grpId="0" animBg="1"/>
      <p:bldP spid="120" grpId="1" animBg="1"/>
      <p:bldP spid="122" grpId="0" animBg="1"/>
      <p:bldP spid="122" grpId="1" animBg="1"/>
      <p:bldP spid="125" grpId="0" animBg="1"/>
      <p:bldP spid="125" grpId="1" animBg="1"/>
      <p:bldP spid="126" grpId="0"/>
      <p:bldP spid="70" grpId="0" animBg="1"/>
      <p:bldP spid="70" grpId="1" animBg="1"/>
      <p:bldP spid="113" grpId="0" animBg="1"/>
      <p:bldP spid="113" grpId="1" animBg="1"/>
      <p:bldP spid="114" grpId="0"/>
      <p:bldP spid="116" grpId="0" animBg="1"/>
      <p:bldP spid="116" grpId="1" animBg="1"/>
      <p:bldP spid="128" grpId="0" animBg="1"/>
      <p:bldP spid="128" grpId="1" animBg="1"/>
      <p:bldP spid="130" grpId="0" animBg="1"/>
      <p:bldP spid="130"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sz="2800" dirty="0">
                <a:solidFill>
                  <a:schemeClr val="accent2"/>
                </a:solidFill>
              </a:rPr>
              <a:t>Adversarial </a:t>
            </a:r>
            <a:r>
              <a:rPr lang="en-US" altLang="zh-CN" sz="2800" dirty="0">
                <a:solidFill>
                  <a:schemeClr val="accent2"/>
                </a:solidFill>
              </a:rPr>
              <a:t>3</a:t>
            </a:r>
            <a:r>
              <a:rPr lang="zh-CN" altLang="en-US" sz="2800" dirty="0">
                <a:solidFill>
                  <a:schemeClr val="accent2"/>
                </a:solidFill>
              </a:rPr>
              <a:t> </a:t>
            </a:r>
            <a:r>
              <a:rPr lang="en-US" altLang="zh-CN" sz="2800" dirty="0">
                <a:solidFill>
                  <a:schemeClr val="accent2"/>
                </a:solidFill>
              </a:rPr>
              <a:t>Dimensional</a:t>
            </a:r>
            <a:r>
              <a:rPr lang="en-US" sz="2800" dirty="0">
                <a:solidFill>
                  <a:schemeClr val="accent2"/>
                </a:solidFill>
              </a:rPr>
              <a:t> Matching</a:t>
            </a:r>
            <a:endParaRPr lang="en-US" sz="20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61493326-89C8-4963-BAAA-691654F18100}"/>
                  </a:ext>
                </a:extLst>
              </p:cNvPr>
              <p:cNvSpPr/>
              <p:nvPr/>
            </p:nvSpPr>
            <p:spPr>
              <a:xfrm>
                <a:off x="2437554" y="3322248"/>
                <a:ext cx="6865472" cy="369332"/>
              </a:xfrm>
              <a:prstGeom prst="rect">
                <a:avLst/>
              </a:prstGeom>
            </p:spPr>
            <p:txBody>
              <a:bodyPr wrap="square">
                <a:spAutoFit/>
              </a:bodyPr>
              <a:lstStyle/>
              <a:p>
                <a:r>
                  <a:rPr lang="en-US" dirty="0">
                    <a:solidFill>
                      <a:srgbClr val="00B050"/>
                    </a:solidFill>
                  </a:rPr>
                  <a:t>Augmented Hamming loss matrix for </a:t>
                </a:r>
                <a14:m>
                  <m:oMath xmlns:m="http://schemas.openxmlformats.org/officeDocument/2006/math">
                    <m:r>
                      <a:rPr lang="en-US" i="1">
                        <a:solidFill>
                          <a:srgbClr val="00B050"/>
                        </a:solidFill>
                        <a:latin typeface="Cambria Math" panose="02040503050406030204" pitchFamily="18" charset="0"/>
                      </a:rPr>
                      <m:t>𝑛</m:t>
                    </m:r>
                    <m:r>
                      <a:rPr lang="en-US" i="1">
                        <a:solidFill>
                          <a:srgbClr val="00B050"/>
                        </a:solidFill>
                        <a:latin typeface="Cambria Math" panose="02040503050406030204" pitchFamily="18" charset="0"/>
                      </a:rPr>
                      <m:t>=3</m:t>
                    </m:r>
                    <m:r>
                      <a:rPr lang="zh-CN" altLang="en-US" b="0" i="0" smtClean="0">
                        <a:solidFill>
                          <a:srgbClr val="00B050"/>
                        </a:solidFill>
                        <a:latin typeface="Cambria Math" panose="02040503050406030204" pitchFamily="18" charset="0"/>
                      </a:rPr>
                      <m:t> </m:t>
                    </m:r>
                  </m:oMath>
                </a14:m>
                <a:r>
                  <a:rPr lang="en-US" altLang="zh-CN" dirty="0">
                    <a:solidFill>
                      <a:srgbClr val="00B050"/>
                    </a:solidFill>
                  </a:rPr>
                  <a:t>3D</a:t>
                </a:r>
                <a:r>
                  <a:rPr lang="zh-CN" altLang="en-US" dirty="0">
                    <a:solidFill>
                      <a:srgbClr val="00B050"/>
                    </a:solidFill>
                  </a:rPr>
                  <a:t> </a:t>
                </a:r>
                <a:r>
                  <a:rPr lang="en-US" altLang="zh-CN" dirty="0">
                    <a:solidFill>
                      <a:srgbClr val="00B050"/>
                    </a:solidFill>
                  </a:rPr>
                  <a:t>Matching</a:t>
                </a:r>
                <a:endParaRPr lang="en-US" dirty="0">
                  <a:solidFill>
                    <a:srgbClr val="00B050"/>
                  </a:solidFill>
                </a:endParaRPr>
              </a:p>
            </p:txBody>
          </p:sp>
        </mc:Choice>
        <mc:Fallback xmlns="">
          <p:sp>
            <p:nvSpPr>
              <p:cNvPr id="37" name="Rectangle 36">
                <a:extLst>
                  <a:ext uri="{FF2B5EF4-FFF2-40B4-BE49-F238E27FC236}">
                    <a16:creationId xmlns:a16="http://schemas.microsoft.com/office/drawing/2014/main" id="{61493326-89C8-4963-BAAA-691654F18100}"/>
                  </a:ext>
                </a:extLst>
              </p:cNvPr>
              <p:cNvSpPr>
                <a:spLocks noRot="1" noChangeAspect="1" noMove="1" noResize="1" noEditPoints="1" noAdjustHandles="1" noChangeArrowheads="1" noChangeShapeType="1" noTextEdit="1"/>
              </p:cNvSpPr>
              <p:nvPr/>
            </p:nvSpPr>
            <p:spPr>
              <a:xfrm>
                <a:off x="2437554" y="3322248"/>
                <a:ext cx="6865472" cy="369332"/>
              </a:xfrm>
              <a:prstGeom prst="rect">
                <a:avLst/>
              </a:prstGeom>
              <a:blipFill>
                <a:blip r:embed="rId3"/>
                <a:stretch>
                  <a:fillRect l="-924" t="-6667" b="-20000"/>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C01FCFA1-3945-46DD-ACD1-474B26D1C727}"/>
              </a:ext>
            </a:extLst>
          </p:cNvPr>
          <p:cNvSpPr/>
          <p:nvPr/>
        </p:nvSpPr>
        <p:spPr>
          <a:xfrm>
            <a:off x="2437553" y="1172380"/>
            <a:ext cx="6617404" cy="400110"/>
          </a:xfrm>
          <a:prstGeom prst="rect">
            <a:avLst/>
          </a:prstGeom>
        </p:spPr>
        <p:txBody>
          <a:bodyPr wrap="square">
            <a:spAutoFit/>
          </a:bodyPr>
          <a:lstStyle/>
          <a:p>
            <a:r>
              <a:rPr lang="en-US" sz="2000" dirty="0">
                <a:solidFill>
                  <a:srgbClr val="0F6FC6"/>
                </a:solidFill>
              </a:rPr>
              <a:t>Dual Formulation of the </a:t>
            </a:r>
            <a:r>
              <a:rPr lang="en-US" altLang="zh-CN" sz="2000" dirty="0">
                <a:solidFill>
                  <a:srgbClr val="0F6FC6"/>
                </a:solidFill>
              </a:rPr>
              <a:t>3</a:t>
            </a:r>
            <a:r>
              <a:rPr lang="zh-CN" altLang="en-US" sz="2000" dirty="0">
                <a:solidFill>
                  <a:srgbClr val="0F6FC6"/>
                </a:solidFill>
              </a:rPr>
              <a:t> </a:t>
            </a:r>
            <a:r>
              <a:rPr lang="en-US" altLang="zh-CN" sz="2000" dirty="0">
                <a:solidFill>
                  <a:srgbClr val="0F6FC6"/>
                </a:solidFill>
              </a:rPr>
              <a:t>Dimensional</a:t>
            </a:r>
            <a:r>
              <a:rPr lang="zh-CN" altLang="en-US" sz="2000" dirty="0">
                <a:solidFill>
                  <a:srgbClr val="0F6FC6"/>
                </a:solidFill>
              </a:rPr>
              <a:t> </a:t>
            </a:r>
            <a:r>
              <a:rPr lang="en-US" altLang="zh-CN" sz="2000" dirty="0">
                <a:solidFill>
                  <a:srgbClr val="0F6FC6"/>
                </a:solidFill>
              </a:rPr>
              <a:t>Matching</a:t>
            </a:r>
            <a:endParaRPr lang="en-US" sz="2000" dirty="0">
              <a:solidFill>
                <a:srgbClr val="0F6FC6"/>
              </a:solidFill>
            </a:endParaRP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86048B1B-6BFD-4CB6-860E-3830075D8DE6}"/>
                  </a:ext>
                </a:extLst>
              </p:cNvPr>
              <p:cNvSpPr/>
              <p:nvPr/>
            </p:nvSpPr>
            <p:spPr>
              <a:xfrm>
                <a:off x="8908922" y="3920816"/>
                <a:ext cx="2109360" cy="1969770"/>
              </a:xfrm>
              <a:prstGeom prst="rect">
                <a:avLst/>
              </a:prstGeom>
            </p:spPr>
            <p:txBody>
              <a:bodyPr wrap="none">
                <a:spAutoFit/>
              </a:bodyPr>
              <a:lstStyle/>
              <a:p>
                <a:r>
                  <a:rPr lang="en-US" sz="2400" dirty="0">
                    <a:solidFill>
                      <a:srgbClr val="C00000"/>
                    </a:solidFill>
                  </a:rPr>
                  <a:t>size:</a:t>
                </a:r>
              </a:p>
              <a:p>
                <a:pPr/>
                <a14:m>
                  <m:oMathPara xmlns:m="http://schemas.openxmlformats.org/officeDocument/2006/math">
                    <m:oMathParaPr>
                      <m:jc m:val="centerGroup"/>
                    </m:oMathParaPr>
                    <m:oMath xmlns:m="http://schemas.openxmlformats.org/officeDocument/2006/math">
                      <m:sSup>
                        <m:sSupPr>
                          <m:ctrlPr>
                            <a:rPr lang="en-US" altLang="zh-CN" sz="2400" b="0" i="1" smtClean="0">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𝑛</m:t>
                          </m:r>
                          <m:r>
                            <a:rPr lang="en-US" sz="2400" i="1">
                              <a:solidFill>
                                <a:srgbClr val="C00000"/>
                              </a:solidFill>
                              <a:latin typeface="Cambria Math" panose="02040503050406030204" pitchFamily="18" charset="0"/>
                            </a:rPr>
                            <m:t>!)</m:t>
                          </m:r>
                        </m:e>
                        <m:sup>
                          <m:r>
                            <a:rPr lang="en-US" altLang="zh-CN" sz="2400" b="0" i="1" smtClean="0">
                              <a:solidFill>
                                <a:srgbClr val="C00000"/>
                              </a:solidFill>
                              <a:latin typeface="Cambria Math" panose="02040503050406030204" pitchFamily="18" charset="0"/>
                            </a:rPr>
                            <m:t>4</m:t>
                          </m:r>
                        </m:sup>
                      </m:sSup>
                    </m:oMath>
                  </m:oMathPara>
                </a14:m>
                <a:endParaRPr lang="en-US" sz="2400" dirty="0">
                  <a:solidFill>
                    <a:srgbClr val="C00000"/>
                  </a:solidFill>
                </a:endParaRPr>
              </a:p>
              <a:p>
                <a:endParaRPr lang="en-US" sz="2800" dirty="0">
                  <a:solidFill>
                    <a:srgbClr val="C00000"/>
                  </a:solidFill>
                </a:endParaRPr>
              </a:p>
              <a:p>
                <a:r>
                  <a:rPr lang="en-US" sz="2800" u="sng" dirty="0">
                    <a:solidFill>
                      <a:srgbClr val="C00000"/>
                    </a:solidFill>
                  </a:rPr>
                  <a:t>Intractable</a:t>
                </a:r>
              </a:p>
              <a:p>
                <a:r>
                  <a:rPr lang="en-US" dirty="0">
                    <a:solidFill>
                      <a:srgbClr val="C00000"/>
                    </a:solidFill>
                  </a:rPr>
                  <a:t>for modestly-sized </a:t>
                </a:r>
                <a14:m>
                  <m:oMath xmlns:m="http://schemas.openxmlformats.org/officeDocument/2006/math">
                    <m:r>
                      <a:rPr lang="en-US" i="1" dirty="0">
                        <a:solidFill>
                          <a:srgbClr val="C00000"/>
                        </a:solidFill>
                        <a:latin typeface="Cambria Math" panose="02040503050406030204" pitchFamily="18" charset="0"/>
                      </a:rPr>
                      <m:t>𝑛</m:t>
                    </m:r>
                  </m:oMath>
                </a14:m>
                <a:endParaRPr lang="en-US" sz="1600" dirty="0">
                  <a:solidFill>
                    <a:srgbClr val="C00000"/>
                  </a:solidFill>
                </a:endParaRPr>
              </a:p>
            </p:txBody>
          </p:sp>
        </mc:Choice>
        <mc:Fallback xmlns="">
          <p:sp>
            <p:nvSpPr>
              <p:cNvPr id="16" name="Rectangle 15">
                <a:extLst>
                  <a:ext uri="{FF2B5EF4-FFF2-40B4-BE49-F238E27FC236}">
                    <a16:creationId xmlns:a16="http://schemas.microsoft.com/office/drawing/2014/main" id="{86048B1B-6BFD-4CB6-860E-3830075D8DE6}"/>
                  </a:ext>
                </a:extLst>
              </p:cNvPr>
              <p:cNvSpPr>
                <a:spLocks noRot="1" noChangeAspect="1" noMove="1" noResize="1" noEditPoints="1" noAdjustHandles="1" noChangeArrowheads="1" noChangeShapeType="1" noTextEdit="1"/>
              </p:cNvSpPr>
              <p:nvPr/>
            </p:nvSpPr>
            <p:spPr>
              <a:xfrm>
                <a:off x="8908922" y="3920816"/>
                <a:ext cx="2109360" cy="1969770"/>
              </a:xfrm>
              <a:prstGeom prst="rect">
                <a:avLst/>
              </a:prstGeom>
              <a:blipFill>
                <a:blip r:embed="rId4"/>
                <a:stretch>
                  <a:fillRect l="-5357" t="-2564" b="-3205"/>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AE9BB168-86A8-554D-84D7-4F6FA1ED2E6B}"/>
              </a:ext>
            </a:extLst>
          </p:cNvPr>
          <p:cNvSpPr>
            <a:spLocks noGrp="1"/>
          </p:cNvSpPr>
          <p:nvPr>
            <p:ph type="sldNum" sz="quarter" idx="12"/>
          </p:nvPr>
        </p:nvSpPr>
        <p:spPr/>
        <p:txBody>
          <a:bodyPr/>
          <a:lstStyle/>
          <a:p>
            <a:fld id="{C0F2A647-71D5-4304-8070-CBC681FF56EE}" type="slidenum">
              <a:rPr lang="en-US" smtClean="0"/>
              <a:t>35</a:t>
            </a:fld>
            <a:endParaRPr lang="en-US" dirty="0"/>
          </a:p>
        </p:txBody>
      </p:sp>
      <p:pic>
        <p:nvPicPr>
          <p:cNvPr id="7" name="Picture 6">
            <a:extLst>
              <a:ext uri="{FF2B5EF4-FFF2-40B4-BE49-F238E27FC236}">
                <a16:creationId xmlns:a16="http://schemas.microsoft.com/office/drawing/2014/main" id="{CC128DA2-011A-F84F-9884-CF5B2F8B26B2}"/>
              </a:ext>
            </a:extLst>
          </p:cNvPr>
          <p:cNvPicPr>
            <a:picLocks noChangeAspect="1"/>
          </p:cNvPicPr>
          <p:nvPr/>
        </p:nvPicPr>
        <p:blipFill>
          <a:blip r:embed="rId5"/>
          <a:stretch>
            <a:fillRect/>
          </a:stretch>
        </p:blipFill>
        <p:spPr>
          <a:xfrm>
            <a:off x="4643417" y="1692179"/>
            <a:ext cx="3793112" cy="1223396"/>
          </a:xfrm>
          <a:prstGeom prst="rect">
            <a:avLst/>
          </a:prstGeom>
        </p:spPr>
      </p:pic>
      <p:pic>
        <p:nvPicPr>
          <p:cNvPr id="9" name="Picture 8">
            <a:extLst>
              <a:ext uri="{FF2B5EF4-FFF2-40B4-BE49-F238E27FC236}">
                <a16:creationId xmlns:a16="http://schemas.microsoft.com/office/drawing/2014/main" id="{2C1C6B97-DA5A-7444-BF3D-FCF44D851BCB}"/>
              </a:ext>
            </a:extLst>
          </p:cNvPr>
          <p:cNvPicPr>
            <a:picLocks noChangeAspect="1"/>
          </p:cNvPicPr>
          <p:nvPr/>
        </p:nvPicPr>
        <p:blipFill>
          <a:blip r:embed="rId6"/>
          <a:stretch>
            <a:fillRect/>
          </a:stretch>
        </p:blipFill>
        <p:spPr>
          <a:xfrm>
            <a:off x="2292625" y="3984295"/>
            <a:ext cx="6270987" cy="1879787"/>
          </a:xfrm>
          <a:prstGeom prst="rect">
            <a:avLst/>
          </a:prstGeom>
        </p:spPr>
      </p:pic>
      <p:sp>
        <p:nvSpPr>
          <p:cNvPr id="12" name="Rectangle 11">
            <a:extLst>
              <a:ext uri="{FF2B5EF4-FFF2-40B4-BE49-F238E27FC236}">
                <a16:creationId xmlns:a16="http://schemas.microsoft.com/office/drawing/2014/main" id="{857E6174-2C05-4344-992E-DFBD16B75BC4}"/>
              </a:ext>
            </a:extLst>
          </p:cNvPr>
          <p:cNvSpPr/>
          <p:nvPr/>
        </p:nvSpPr>
        <p:spPr>
          <a:xfrm>
            <a:off x="2412153" y="1172380"/>
            <a:ext cx="6617404" cy="400110"/>
          </a:xfrm>
          <a:prstGeom prst="rect">
            <a:avLst/>
          </a:prstGeom>
        </p:spPr>
        <p:txBody>
          <a:bodyPr wrap="square">
            <a:spAutoFit/>
          </a:bodyPr>
          <a:lstStyle/>
          <a:p>
            <a:r>
              <a:rPr lang="en-US" sz="2000" dirty="0">
                <a:solidFill>
                  <a:srgbClr val="0F6FC6"/>
                </a:solidFill>
              </a:rPr>
              <a:t>Object Function of the </a:t>
            </a:r>
            <a:r>
              <a:rPr lang="en-US" altLang="zh-CN" sz="2000" dirty="0">
                <a:solidFill>
                  <a:srgbClr val="0F6FC6"/>
                </a:solidFill>
              </a:rPr>
              <a:t>3</a:t>
            </a:r>
            <a:r>
              <a:rPr lang="zh-CN" altLang="en-US" sz="2000" dirty="0">
                <a:solidFill>
                  <a:srgbClr val="0F6FC6"/>
                </a:solidFill>
              </a:rPr>
              <a:t> </a:t>
            </a:r>
            <a:r>
              <a:rPr lang="en-US" altLang="zh-CN" sz="2000" dirty="0">
                <a:solidFill>
                  <a:srgbClr val="0F6FC6"/>
                </a:solidFill>
              </a:rPr>
              <a:t>Dimensional</a:t>
            </a:r>
            <a:r>
              <a:rPr lang="zh-CN" altLang="en-US" sz="2000" dirty="0">
                <a:solidFill>
                  <a:srgbClr val="0F6FC6"/>
                </a:solidFill>
              </a:rPr>
              <a:t> </a:t>
            </a:r>
            <a:r>
              <a:rPr lang="en-US" altLang="zh-CN" sz="2000" dirty="0">
                <a:solidFill>
                  <a:srgbClr val="0F6FC6"/>
                </a:solidFill>
              </a:rPr>
              <a:t>Matching</a:t>
            </a:r>
            <a:endParaRPr lang="en-US" sz="2000" dirty="0">
              <a:solidFill>
                <a:srgbClr val="0F6FC6"/>
              </a:solidFill>
            </a:endParaRPr>
          </a:p>
        </p:txBody>
      </p:sp>
      <p:pic>
        <p:nvPicPr>
          <p:cNvPr id="3" name="Picture 2" descr="Shape&#10;&#10;Description automatically generated with medium confidence">
            <a:extLst>
              <a:ext uri="{FF2B5EF4-FFF2-40B4-BE49-F238E27FC236}">
                <a16:creationId xmlns:a16="http://schemas.microsoft.com/office/drawing/2014/main" id="{777F5D54-90A3-4A98-9BDC-DB0D72A717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71794" y="1752557"/>
            <a:ext cx="7042786" cy="1223395"/>
          </a:xfrm>
          <a:prstGeom prst="rect">
            <a:avLst/>
          </a:prstGeom>
        </p:spPr>
      </p:pic>
      <p:sp>
        <p:nvSpPr>
          <p:cNvPr id="2" name="Footer Placeholder 1">
            <a:extLst>
              <a:ext uri="{FF2B5EF4-FFF2-40B4-BE49-F238E27FC236}">
                <a16:creationId xmlns:a16="http://schemas.microsoft.com/office/drawing/2014/main" id="{4467D3A0-15DE-794A-8627-27073DBB5F90}"/>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3</a:t>
            </a:r>
            <a:r>
              <a:rPr lang="zh-CN" altLang="en-US" dirty="0"/>
              <a:t> </a:t>
            </a:r>
            <a:r>
              <a:rPr lang="en-US" altLang="zh-CN" dirty="0"/>
              <a:t>Dimensional</a:t>
            </a:r>
            <a:r>
              <a:rPr lang="zh-CN" altLang="en-US" dirty="0"/>
              <a:t> </a:t>
            </a:r>
            <a:r>
              <a:rPr lang="en-US" altLang="zh-CN" dirty="0"/>
              <a:t>Matching</a:t>
            </a:r>
          </a:p>
        </p:txBody>
      </p:sp>
    </p:spTree>
    <p:extLst>
      <p:ext uri="{BB962C8B-B14F-4D97-AF65-F5344CB8AC3E}">
        <p14:creationId xmlns:p14="http://schemas.microsoft.com/office/powerpoint/2010/main" val="53795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2" grpId="0"/>
      <p:bldP spid="16"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sz="2800" dirty="0">
                <a:solidFill>
                  <a:schemeClr val="accent2"/>
                </a:solidFill>
              </a:rPr>
              <a:t>Marginal Distribution Formulation</a:t>
            </a: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37" name="Rectangle 36">
            <a:extLst>
              <a:ext uri="{FF2B5EF4-FFF2-40B4-BE49-F238E27FC236}">
                <a16:creationId xmlns:a16="http://schemas.microsoft.com/office/drawing/2014/main" id="{61493326-89C8-4963-BAAA-691654F18100}"/>
              </a:ext>
            </a:extLst>
          </p:cNvPr>
          <p:cNvSpPr/>
          <p:nvPr/>
        </p:nvSpPr>
        <p:spPr>
          <a:xfrm>
            <a:off x="2437554" y="4146768"/>
            <a:ext cx="4307472" cy="707886"/>
          </a:xfrm>
          <a:prstGeom prst="rect">
            <a:avLst/>
          </a:prstGeom>
        </p:spPr>
        <p:txBody>
          <a:bodyPr wrap="square">
            <a:spAutoFit/>
          </a:bodyPr>
          <a:lstStyle/>
          <a:p>
            <a:r>
              <a:rPr lang="en-US" sz="2000" dirty="0">
                <a:solidFill>
                  <a:srgbClr val="7030A0"/>
                </a:solidFill>
              </a:rPr>
              <a:t>Marginal Distribution </a:t>
            </a:r>
            <a:r>
              <a:rPr lang="en-US" altLang="zh-CN" sz="2000" dirty="0">
                <a:solidFill>
                  <a:srgbClr val="7030A0"/>
                </a:solidFill>
              </a:rPr>
              <a:t>Tensor</a:t>
            </a:r>
            <a:r>
              <a:rPr lang="zh-CN" altLang="en-US" sz="2000" dirty="0">
                <a:solidFill>
                  <a:srgbClr val="7030A0"/>
                </a:solidFill>
              </a:rPr>
              <a:t> </a:t>
            </a:r>
            <a:r>
              <a:rPr lang="en-US" altLang="zh-CN" sz="2000" dirty="0">
                <a:solidFill>
                  <a:srgbClr val="7030A0"/>
                </a:solidFill>
              </a:rPr>
              <a:t>P</a:t>
            </a:r>
            <a:r>
              <a:rPr lang="zh-CN" altLang="en-US" sz="2000" dirty="0">
                <a:solidFill>
                  <a:srgbClr val="7030A0"/>
                </a:solidFill>
              </a:rPr>
              <a:t> </a:t>
            </a:r>
            <a:r>
              <a:rPr lang="en-US" altLang="zh-CN" sz="2000" dirty="0">
                <a:solidFill>
                  <a:srgbClr val="7030A0"/>
                </a:solidFill>
              </a:rPr>
              <a:t>and</a:t>
            </a:r>
            <a:r>
              <a:rPr lang="zh-CN" altLang="en-US" sz="2000" dirty="0">
                <a:solidFill>
                  <a:srgbClr val="7030A0"/>
                </a:solidFill>
              </a:rPr>
              <a:t> </a:t>
            </a:r>
            <a:r>
              <a:rPr lang="en-US" altLang="zh-CN" sz="2000" dirty="0">
                <a:solidFill>
                  <a:srgbClr val="7030A0"/>
                </a:solidFill>
              </a:rPr>
              <a:t>Q</a:t>
            </a:r>
            <a:r>
              <a:rPr lang="en-US" sz="2000" dirty="0">
                <a:solidFill>
                  <a:srgbClr val="7030A0"/>
                </a:solidFill>
              </a:rPr>
              <a:t>:</a:t>
            </a:r>
            <a:r>
              <a:rPr lang="zh-CN" altLang="en-US" sz="2000" dirty="0">
                <a:solidFill>
                  <a:srgbClr val="7030A0"/>
                </a:solidFill>
              </a:rPr>
              <a:t> </a:t>
            </a:r>
            <a:r>
              <a:rPr lang="en-US" altLang="zh-CN" sz="2000" dirty="0">
                <a:solidFill>
                  <a:srgbClr val="7030A0"/>
                </a:solidFill>
              </a:rPr>
              <a:t>	linear</a:t>
            </a:r>
            <a:r>
              <a:rPr lang="zh-CN" altLang="en-US" sz="2000" dirty="0">
                <a:solidFill>
                  <a:srgbClr val="7030A0"/>
                </a:solidFill>
              </a:rPr>
              <a:t> </a:t>
            </a:r>
            <a:r>
              <a:rPr lang="en-US" altLang="zh-CN" sz="2000" dirty="0">
                <a:solidFill>
                  <a:srgbClr val="7030A0"/>
                </a:solidFill>
              </a:rPr>
              <a:t>combination</a:t>
            </a:r>
            <a:r>
              <a:rPr lang="zh-CN" altLang="en-US" sz="2000" dirty="0">
                <a:solidFill>
                  <a:srgbClr val="7030A0"/>
                </a:solidFill>
              </a:rPr>
              <a:t> </a:t>
            </a:r>
            <a:r>
              <a:rPr lang="en-US" altLang="zh-CN" sz="2000" dirty="0">
                <a:solidFill>
                  <a:srgbClr val="7030A0"/>
                </a:solidFill>
              </a:rPr>
              <a:t>of</a:t>
            </a:r>
            <a:r>
              <a:rPr lang="zh-CN" altLang="en-US" sz="2000" dirty="0">
                <a:solidFill>
                  <a:srgbClr val="7030A0"/>
                </a:solidFill>
              </a:rPr>
              <a:t>  </a:t>
            </a:r>
            <a:r>
              <a:rPr lang="en-US" altLang="zh-CN" sz="2000" dirty="0">
                <a:solidFill>
                  <a:srgbClr val="7030A0"/>
                </a:solidFill>
              </a:rPr>
              <a:t>Y</a:t>
            </a:r>
            <a:endParaRPr lang="en-US" sz="2000" dirty="0">
              <a:solidFill>
                <a:srgbClr val="7030A0"/>
              </a:solidFill>
            </a:endParaRPr>
          </a:p>
        </p:txBody>
      </p:sp>
      <p:sp>
        <p:nvSpPr>
          <p:cNvPr id="5" name="Slide Number Placeholder 4">
            <a:extLst>
              <a:ext uri="{FF2B5EF4-FFF2-40B4-BE49-F238E27FC236}">
                <a16:creationId xmlns:a16="http://schemas.microsoft.com/office/drawing/2014/main" id="{63F926D6-FC62-A642-B83E-ABE1CEFB5B43}"/>
              </a:ext>
            </a:extLst>
          </p:cNvPr>
          <p:cNvSpPr>
            <a:spLocks noGrp="1"/>
          </p:cNvSpPr>
          <p:nvPr>
            <p:ph type="sldNum" sz="quarter" idx="12"/>
          </p:nvPr>
        </p:nvSpPr>
        <p:spPr/>
        <p:txBody>
          <a:bodyPr/>
          <a:lstStyle/>
          <a:p>
            <a:fld id="{C0F2A647-71D5-4304-8070-CBC681FF56EE}" type="slidenum">
              <a:rPr lang="en-US" smtClean="0"/>
              <a:t>36</a:t>
            </a:fld>
            <a:endParaRPr lang="en-US" dirty="0"/>
          </a:p>
        </p:txBody>
      </p:sp>
      <p:pic>
        <p:nvPicPr>
          <p:cNvPr id="10" name="Picture 9" descr="A screenshot of a cell phone&#10;&#10;Description automatically generated">
            <a:extLst>
              <a:ext uri="{FF2B5EF4-FFF2-40B4-BE49-F238E27FC236}">
                <a16:creationId xmlns:a16="http://schemas.microsoft.com/office/drawing/2014/main" id="{2E8F8873-8DD6-2C4A-BDC2-A9867F133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3538" y="2696765"/>
            <a:ext cx="3866923" cy="3491696"/>
          </a:xfrm>
          <a:prstGeom prst="rect">
            <a:avLst/>
          </a:prstGeom>
        </p:spPr>
      </p:pic>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5573EBFA-24FC-AD45-9D98-0E3BC7E46F57}"/>
                  </a:ext>
                </a:extLst>
              </p:cNvPr>
              <p:cNvSpPr/>
              <p:nvPr/>
            </p:nvSpPr>
            <p:spPr>
              <a:xfrm>
                <a:off x="2437554" y="959738"/>
                <a:ext cx="2863316" cy="400110"/>
              </a:xfrm>
              <a:prstGeom prst="rect">
                <a:avLst/>
              </a:prstGeom>
            </p:spPr>
            <p:txBody>
              <a:bodyPr wrap="square">
                <a:spAutoFit/>
              </a:bodyPr>
              <a:lstStyle/>
              <a:p>
                <a:r>
                  <a:rPr lang="en-US" altLang="zh-CN" sz="2000" dirty="0">
                    <a:solidFill>
                      <a:srgbClr val="00B050"/>
                    </a:solidFill>
                  </a:rPr>
                  <a:t>Permutation</a:t>
                </a:r>
                <a:r>
                  <a:rPr lang="zh-CN" altLang="en-US" sz="2000" dirty="0">
                    <a:solidFill>
                      <a:srgbClr val="00B050"/>
                    </a:solidFill>
                  </a:rPr>
                  <a:t> </a:t>
                </a:r>
                <a:r>
                  <a:rPr lang="en-US" altLang="zh-CN" sz="2000" dirty="0">
                    <a:solidFill>
                      <a:srgbClr val="00B050"/>
                    </a:solidFill>
                  </a:rPr>
                  <a:t>Tensor</a:t>
                </a:r>
                <a:r>
                  <a:rPr lang="zh-CN" altLang="en-US" sz="2000" dirty="0">
                    <a:solidFill>
                      <a:srgbClr val="00B050"/>
                    </a:solidFill>
                  </a:rPr>
                  <a:t> </a:t>
                </a:r>
                <a:r>
                  <a:rPr lang="en-US" altLang="zh-CN" sz="2000" dirty="0">
                    <a:solidFill>
                      <a:srgbClr val="00B050"/>
                    </a:solidFill>
                  </a:rPr>
                  <a:t>Y</a:t>
                </a:r>
                <a14:m>
                  <m:oMath xmlns:m="http://schemas.openxmlformats.org/officeDocument/2006/math">
                    <m:r>
                      <a:rPr lang="en-US" altLang="zh-CN" sz="2000" i="1">
                        <a:solidFill>
                          <a:srgbClr val="00B050"/>
                        </a:solidFill>
                        <a:latin typeface="Cambria Math" panose="02040503050406030204" pitchFamily="18" charset="0"/>
                      </a:rPr>
                      <m:t> </m:t>
                    </m:r>
                  </m:oMath>
                </a14:m>
                <a:r>
                  <a:rPr lang="en-US" sz="2000" dirty="0">
                    <a:solidFill>
                      <a:srgbClr val="00B050"/>
                    </a:solidFill>
                  </a:rPr>
                  <a:t>:</a:t>
                </a:r>
                <a:endParaRPr lang="en-US" sz="2000" i="1" dirty="0">
                  <a:solidFill>
                    <a:srgbClr val="00B050"/>
                  </a:solidFill>
                  <a:latin typeface="Cambria Math" panose="02040503050406030204" pitchFamily="18" charset="0"/>
                </a:endParaRPr>
              </a:p>
            </p:txBody>
          </p:sp>
        </mc:Choice>
        <mc:Fallback xmlns="">
          <p:sp>
            <p:nvSpPr>
              <p:cNvPr id="39" name="Rectangle 38">
                <a:extLst>
                  <a:ext uri="{FF2B5EF4-FFF2-40B4-BE49-F238E27FC236}">
                    <a16:creationId xmlns:a16="http://schemas.microsoft.com/office/drawing/2014/main" id="{5573EBFA-24FC-AD45-9D98-0E3BC7E46F57}"/>
                  </a:ext>
                </a:extLst>
              </p:cNvPr>
              <p:cNvSpPr>
                <a:spLocks noRot="1" noChangeAspect="1" noMove="1" noResize="1" noEditPoints="1" noAdjustHandles="1" noChangeArrowheads="1" noChangeShapeType="1" noTextEdit="1"/>
              </p:cNvSpPr>
              <p:nvPr/>
            </p:nvSpPr>
            <p:spPr>
              <a:xfrm>
                <a:off x="2437554" y="959738"/>
                <a:ext cx="2863316" cy="400110"/>
              </a:xfrm>
              <a:prstGeom prst="rect">
                <a:avLst/>
              </a:prstGeom>
              <a:blipFill>
                <a:blip r:embed="rId4"/>
                <a:stretch>
                  <a:fillRect l="-2667" t="-9375" b="-250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331A761-1A00-0044-B9CB-4CB066B88DC6}"/>
              </a:ext>
            </a:extLst>
          </p:cNvPr>
          <p:cNvPicPr>
            <a:picLocks noChangeAspect="1"/>
          </p:cNvPicPr>
          <p:nvPr/>
        </p:nvPicPr>
        <p:blipFill>
          <a:blip r:embed="rId5"/>
          <a:stretch>
            <a:fillRect/>
          </a:stretch>
        </p:blipFill>
        <p:spPr>
          <a:xfrm>
            <a:off x="3045340" y="1501886"/>
            <a:ext cx="2279568" cy="2389759"/>
          </a:xfrm>
          <a:prstGeom prst="rect">
            <a:avLst/>
          </a:prstGeom>
        </p:spPr>
      </p:pic>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60472138-AB26-404F-926D-E932C6AEE643}"/>
                  </a:ext>
                </a:extLst>
              </p:cNvPr>
              <p:cNvSpPr/>
              <p:nvPr/>
            </p:nvSpPr>
            <p:spPr>
              <a:xfrm>
                <a:off x="2437554" y="5264679"/>
                <a:ext cx="4307472" cy="1593321"/>
              </a:xfrm>
              <a:prstGeom prst="rect">
                <a:avLst/>
              </a:prstGeom>
            </p:spPr>
            <p:txBody>
              <a:bodyPr wrap="square">
                <a:spAutoFit/>
              </a:bodyPr>
              <a:lstStyle/>
              <a:p>
                <a14:m>
                  <m:oMath xmlns:m="http://schemas.openxmlformats.org/officeDocument/2006/math">
                    <m:sSub>
                      <m:sSubPr>
                        <m:ctrlPr>
                          <a:rPr lang="en-US" altLang="zh-CN" sz="2000" i="1" smtClean="0">
                            <a:solidFill>
                              <a:srgbClr val="0070C0"/>
                            </a:solidFill>
                            <a:latin typeface="Cambria Math" panose="02040503050406030204" pitchFamily="18" charset="0"/>
                          </a:rPr>
                        </m:ctrlPr>
                      </m:sSubPr>
                      <m:e>
                        <m:r>
                          <m:rPr>
                            <m:nor/>
                          </m:rPr>
                          <a:rPr lang="en-US" altLang="zh-CN" sz="2000" b="0" i="0" smtClean="0">
                            <a:solidFill>
                              <a:srgbClr val="0070C0"/>
                            </a:solidFill>
                            <a:latin typeface="Cambria Math" panose="02040503050406030204" pitchFamily="18" charset="0"/>
                          </a:rPr>
                          <m:t>Feature</m:t>
                        </m:r>
                        <m:r>
                          <m:rPr>
                            <m:nor/>
                          </m:rPr>
                          <a:rPr lang="zh-CN" altLang="en-US" sz="2000" b="0" i="0" smtClean="0">
                            <a:solidFill>
                              <a:srgbClr val="0070C0"/>
                            </a:solidFill>
                            <a:latin typeface="Cambria Math" panose="02040503050406030204" pitchFamily="18" charset="0"/>
                          </a:rPr>
                          <m:t> </m:t>
                        </m:r>
                        <m:r>
                          <m:rPr>
                            <m:nor/>
                          </m:rPr>
                          <a:rPr lang="en-US" altLang="zh-CN" sz="2000" b="0" i="0" smtClean="0">
                            <a:solidFill>
                              <a:srgbClr val="0070C0"/>
                            </a:solidFill>
                            <a:latin typeface="Cambria Math" panose="02040503050406030204" pitchFamily="18" charset="0"/>
                          </a:rPr>
                          <m:t>Tenser</m:t>
                        </m:r>
                        <m:r>
                          <m:rPr>
                            <m:nor/>
                          </m:rPr>
                          <a:rPr lang="zh-CN" altLang="en-US" sz="2000" b="0" i="0" smtClean="0">
                            <a:solidFill>
                              <a:srgbClr val="0070C0"/>
                            </a:solidFill>
                            <a:latin typeface="Cambria Math" panose="02040503050406030204" pitchFamily="18" charset="0"/>
                          </a:rPr>
                          <m:t> </m:t>
                        </m:r>
                        <m:r>
                          <m:rPr>
                            <m:nor/>
                          </m:rPr>
                          <a:rPr lang="en-US" altLang="zh-CN" sz="2000" dirty="0">
                            <a:solidFill>
                              <a:srgbClr val="0070C0"/>
                            </a:solidFill>
                          </a:rPr>
                          <m:t>X</m:t>
                        </m:r>
                      </m:e>
                      <m:sub>
                        <m:r>
                          <a:rPr lang="en-US" altLang="zh-CN" sz="2000" b="0" i="1" smtClean="0">
                            <a:solidFill>
                              <a:srgbClr val="0070C0"/>
                            </a:solidFill>
                            <a:latin typeface="Cambria Math" panose="02040503050406030204" pitchFamily="18" charset="0"/>
                          </a:rPr>
                          <m:t>𝑜</m:t>
                        </m:r>
                      </m:sub>
                    </m:sSub>
                    <m:r>
                      <a:rPr lang="en-US" altLang="zh-CN" sz="2000" b="0" i="1" smtClean="0">
                        <a:solidFill>
                          <a:srgbClr val="0070C0"/>
                        </a:solidFill>
                        <a:latin typeface="Cambria Math" panose="02040503050406030204" pitchFamily="18" charset="0"/>
                      </a:rPr>
                      <m:t>:</m:t>
                    </m:r>
                  </m:oMath>
                </a14:m>
                <a:r>
                  <a:rPr lang="zh-CN" altLang="en-US" sz="2000" dirty="0">
                    <a:solidFill>
                      <a:srgbClr val="0070C0"/>
                    </a:solidFill>
                  </a:rPr>
                  <a:t> </a:t>
                </a:r>
                <a:endParaRPr lang="en-US" altLang="zh-CN" sz="2000" b="0" i="1" dirty="0">
                  <a:solidFill>
                    <a:srgbClr val="0070C0"/>
                  </a:solidFill>
                  <a:latin typeface="Cambria Math" panose="02040503050406030204" pitchFamily="18" charset="0"/>
                </a:endParaRPr>
              </a:p>
              <a:p>
                <a:r>
                  <a:rPr lang="en-US" altLang="zh-CN" sz="2000" i="1" dirty="0">
                    <a:solidFill>
                      <a:srgbClr val="0070C0"/>
                    </a:solidFill>
                    <a:latin typeface="Cambria Math" panose="02040503050406030204" pitchFamily="18" charset="0"/>
                  </a:rPr>
                  <a:t>	</a:t>
                </a:r>
                <a14:m>
                  <m:oMath xmlns:m="http://schemas.openxmlformats.org/officeDocument/2006/math">
                    <m:r>
                      <a:rPr lang="en-US" altLang="zh-CN" sz="2000" b="0" i="1" dirty="0" smtClean="0">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𝑖</m:t>
                    </m:r>
                    <m:r>
                      <a:rPr lang="en-US" altLang="zh-CN" sz="2000" b="0" i="1" dirty="0" smtClean="0">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𝑗</m:t>
                    </m:r>
                    <m:r>
                      <a:rPr lang="en-US" altLang="zh-CN" sz="2000" b="0" i="1" dirty="0" smtClean="0">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𝑘</m:t>
                    </m:r>
                    <m:r>
                      <a:rPr lang="en-US" altLang="zh-CN" sz="2000" b="0" i="1" dirty="0" smtClean="0">
                        <a:solidFill>
                          <a:srgbClr val="0070C0"/>
                        </a:solidFill>
                        <a:latin typeface="Cambria Math" panose="02040503050406030204" pitchFamily="18" charset="0"/>
                      </a:rPr>
                      <m:t>)</m:t>
                    </m:r>
                  </m:oMath>
                </a14:m>
                <a:r>
                  <a:rPr lang="en-US" dirty="0">
                    <a:solidFill>
                      <a:srgbClr val="0070C0"/>
                    </a:solidFill>
                  </a:rPr>
                  <a:t>th cell represents the</a:t>
                </a:r>
                <a:r>
                  <a:rPr lang="zh-CN" altLang="en-US" dirty="0">
                    <a:solidFill>
                      <a:srgbClr val="0070C0"/>
                    </a:solidFill>
                  </a:rPr>
                  <a:t> </a:t>
                </a:r>
                <a14:m>
                  <m:oMath xmlns:m="http://schemas.openxmlformats.org/officeDocument/2006/math">
                    <m:r>
                      <a:rPr lang="en-US" altLang="zh-CN" b="0" i="1" smtClean="0">
                        <a:solidFill>
                          <a:srgbClr val="0070C0"/>
                        </a:solidFill>
                        <a:latin typeface="Cambria Math" panose="02040503050406030204" pitchFamily="18" charset="0"/>
                      </a:rPr>
                      <m:t>𝑜</m:t>
                    </m:r>
                  </m:oMath>
                </a14:m>
                <a:r>
                  <a:rPr lang="en-US" dirty="0" err="1">
                    <a:solidFill>
                      <a:srgbClr val="0070C0"/>
                    </a:solidFill>
                  </a:rPr>
                  <a:t>th</a:t>
                </a:r>
                <a:r>
                  <a:rPr lang="en-US" dirty="0">
                    <a:solidFill>
                      <a:srgbClr val="0070C0"/>
                    </a:solidFill>
                  </a:rPr>
                  <a:t> entry 	of</a:t>
                </a:r>
                <a:r>
                  <a:rPr lang="zh-CN" altLang="en-US" dirty="0">
                    <a:solidFill>
                      <a:srgbClr val="0070C0"/>
                    </a:solidFill>
                  </a:rPr>
                  <a:t> </a:t>
                </a:r>
                <a14:m>
                  <m:oMath xmlns:m="http://schemas.openxmlformats.org/officeDocument/2006/math">
                    <m:sSub>
                      <m:sSubPr>
                        <m:ctrlPr>
                          <a:rPr lang="en-US" i="1" smtClean="0">
                            <a:solidFill>
                              <a:srgbClr val="0070C0"/>
                            </a:solidFill>
                            <a:latin typeface="Cambria Math" panose="02040503050406030204" pitchFamily="18" charset="0"/>
                            <a:ea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𝜙</m:t>
                        </m:r>
                      </m:e>
                      <m:sub>
                        <m:r>
                          <a:rPr lang="en-US" altLang="zh-CN" b="0" i="1" smtClean="0">
                            <a:solidFill>
                              <a:srgbClr val="0070C0"/>
                            </a:solidFill>
                            <a:latin typeface="Cambria Math" panose="02040503050406030204" pitchFamily="18" charset="0"/>
                            <a:ea typeface="Cambria Math" panose="02040503050406030204" pitchFamily="18" charset="0"/>
                          </a:rPr>
                          <m:t>𝑖</m:t>
                        </m:r>
                      </m:sub>
                    </m:sSub>
                    <m:r>
                      <a:rPr lang="en-US" altLang="zh-CN" b="0" i="1" smtClean="0">
                        <a:solidFill>
                          <a:srgbClr val="0070C0"/>
                        </a:solidFill>
                        <a:latin typeface="Cambria Math" panose="02040503050406030204" pitchFamily="18" charset="0"/>
                        <a:ea typeface="Cambria Math" panose="02040503050406030204" pitchFamily="18" charset="0"/>
                      </a:rPr>
                      <m:t>(</m:t>
                    </m:r>
                    <m:r>
                      <a:rPr lang="en-US" altLang="zh-CN" b="0" i="1" smtClean="0">
                        <a:solidFill>
                          <a:srgbClr val="0070C0"/>
                        </a:solidFill>
                        <a:latin typeface="Cambria Math" panose="02040503050406030204" pitchFamily="18" charset="0"/>
                        <a:ea typeface="Cambria Math" panose="02040503050406030204" pitchFamily="18" charset="0"/>
                      </a:rPr>
                      <m:t>𝑗</m:t>
                    </m:r>
                    <m:r>
                      <a:rPr lang="en-US" altLang="zh-CN" b="0" i="1" smtClean="0">
                        <a:solidFill>
                          <a:srgbClr val="0070C0"/>
                        </a:solidFill>
                        <a:latin typeface="Cambria Math" panose="02040503050406030204" pitchFamily="18" charset="0"/>
                        <a:ea typeface="Cambria Math" panose="02040503050406030204" pitchFamily="18" charset="0"/>
                      </a:rPr>
                      <m:t>,</m:t>
                    </m:r>
                    <m:r>
                      <a:rPr lang="en-US" altLang="zh-CN" b="0" i="1" smtClean="0">
                        <a:solidFill>
                          <a:srgbClr val="0070C0"/>
                        </a:solidFill>
                        <a:latin typeface="Cambria Math" panose="02040503050406030204" pitchFamily="18" charset="0"/>
                        <a:ea typeface="Cambria Math" panose="02040503050406030204" pitchFamily="18" charset="0"/>
                      </a:rPr>
                      <m:t>𝑘</m:t>
                    </m:r>
                    <m:r>
                      <a:rPr lang="en-US" altLang="zh-CN" b="0" i="1" smtClean="0">
                        <a:solidFill>
                          <a:srgbClr val="0070C0"/>
                        </a:solidFill>
                        <a:latin typeface="Cambria Math" panose="02040503050406030204" pitchFamily="18" charset="0"/>
                        <a:ea typeface="Cambria Math" panose="02040503050406030204" pitchFamily="18" charset="0"/>
                      </a:rPr>
                      <m:t>,</m:t>
                    </m:r>
                    <m:r>
                      <a:rPr lang="en-US" altLang="zh-CN" b="0" i="1" smtClean="0">
                        <a:solidFill>
                          <a:srgbClr val="0070C0"/>
                        </a:solidFill>
                        <a:latin typeface="Cambria Math" panose="02040503050406030204" pitchFamily="18" charset="0"/>
                        <a:ea typeface="Cambria Math" panose="02040503050406030204" pitchFamily="18" charset="0"/>
                      </a:rPr>
                      <m:t>𝑥</m:t>
                    </m:r>
                    <m:r>
                      <a:rPr lang="en-US" altLang="zh-CN" b="0" i="1" smtClean="0">
                        <a:solidFill>
                          <a:srgbClr val="0070C0"/>
                        </a:solidFill>
                        <a:latin typeface="Cambria Math" panose="02040503050406030204" pitchFamily="18" charset="0"/>
                        <a:ea typeface="Cambria Math" panose="02040503050406030204" pitchFamily="18" charset="0"/>
                      </a:rPr>
                      <m:t>)</m:t>
                    </m:r>
                  </m:oMath>
                </a14:m>
                <a:endParaRPr lang="en-US" dirty="0">
                  <a:solidFill>
                    <a:srgbClr val="0070C0"/>
                  </a:solidFill>
                </a:endParaRPr>
              </a:p>
              <a:p>
                <a:pPr/>
                <a:br>
                  <a:rPr lang="en-US" sz="2000" dirty="0"/>
                </a:br>
                <a14:m>
                  <m:oMathPara xmlns:m="http://schemas.openxmlformats.org/officeDocument/2006/math">
                    <m:oMathParaPr>
                      <m:jc m:val="centerGroup"/>
                    </m:oMathParaPr>
                    <m:oMath xmlns:m="http://schemas.openxmlformats.org/officeDocument/2006/math">
                      <m:r>
                        <a:rPr lang="zh-CN" altLang="en-US" sz="2000" b="0" i="1" smtClean="0">
                          <a:solidFill>
                            <a:srgbClr val="7030A0"/>
                          </a:solidFill>
                          <a:latin typeface="Cambria Math" panose="02040503050406030204" pitchFamily="18" charset="0"/>
                        </a:rPr>
                        <m:t> </m:t>
                      </m:r>
                    </m:oMath>
                  </m:oMathPara>
                </a14:m>
                <a:endParaRPr lang="en-US" sz="2000" dirty="0">
                  <a:solidFill>
                    <a:srgbClr val="7030A0"/>
                  </a:solidFill>
                </a:endParaRPr>
              </a:p>
            </p:txBody>
          </p:sp>
        </mc:Choice>
        <mc:Fallback xmlns="">
          <p:sp>
            <p:nvSpPr>
              <p:cNvPr id="41" name="Rectangle 40">
                <a:extLst>
                  <a:ext uri="{FF2B5EF4-FFF2-40B4-BE49-F238E27FC236}">
                    <a16:creationId xmlns:a16="http://schemas.microsoft.com/office/drawing/2014/main" id="{60472138-AB26-404F-926D-E932C6AEE643}"/>
                  </a:ext>
                </a:extLst>
              </p:cNvPr>
              <p:cNvSpPr>
                <a:spLocks noRot="1" noChangeAspect="1" noMove="1" noResize="1" noEditPoints="1" noAdjustHandles="1" noChangeArrowheads="1" noChangeShapeType="1" noTextEdit="1"/>
              </p:cNvSpPr>
              <p:nvPr/>
            </p:nvSpPr>
            <p:spPr>
              <a:xfrm>
                <a:off x="2437554" y="5264679"/>
                <a:ext cx="4307472" cy="1593321"/>
              </a:xfrm>
              <a:prstGeom prst="rect">
                <a:avLst/>
              </a:prstGeom>
              <a:blipFill>
                <a:blip r:embed="rId6"/>
                <a:stretch>
                  <a:fillRect r="-2065" b="-396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04E5BDEC-A92C-9D43-9CB2-C9B813B3925F}"/>
              </a:ext>
            </a:extLst>
          </p:cNvPr>
          <p:cNvCxnSpPr>
            <a:cxnSpLocks/>
          </p:cNvCxnSpPr>
          <p:nvPr/>
        </p:nvCxnSpPr>
        <p:spPr>
          <a:xfrm flipV="1">
            <a:off x="5427244" y="1812007"/>
            <a:ext cx="1053069" cy="101444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37E91C3E-E27F-2446-8927-FB304FFC771A}"/>
              </a:ext>
            </a:extLst>
          </p:cNvPr>
          <p:cNvSpPr/>
          <p:nvPr/>
        </p:nvSpPr>
        <p:spPr>
          <a:xfrm>
            <a:off x="6595900" y="1277199"/>
            <a:ext cx="4522673" cy="1015663"/>
          </a:xfrm>
          <a:prstGeom prst="rect">
            <a:avLst/>
          </a:prstGeom>
        </p:spPr>
        <p:txBody>
          <a:bodyPr wrap="square">
            <a:spAutoFit/>
          </a:bodyPr>
          <a:lstStyle/>
          <a:p>
            <a:r>
              <a:rPr lang="en-US" altLang="zh-CN" sz="2000" b="1" dirty="0">
                <a:solidFill>
                  <a:srgbClr val="FF0000"/>
                </a:solidFill>
              </a:rPr>
              <a:t>Hyperplane</a:t>
            </a:r>
            <a:r>
              <a:rPr lang="zh-CN" altLang="en-US" sz="2000" b="1" dirty="0">
                <a:solidFill>
                  <a:srgbClr val="FF0000"/>
                </a:solidFill>
              </a:rPr>
              <a:t> </a:t>
            </a:r>
            <a:r>
              <a:rPr lang="en-US" altLang="zh-CN" sz="2000" b="1" dirty="0">
                <a:solidFill>
                  <a:srgbClr val="FF0000"/>
                </a:solidFill>
              </a:rPr>
              <a:t>Stochastic</a:t>
            </a:r>
            <a:r>
              <a:rPr lang="zh-CN" altLang="en-US" sz="2000" b="1" dirty="0">
                <a:solidFill>
                  <a:srgbClr val="FF0000"/>
                </a:solidFill>
              </a:rPr>
              <a:t> </a:t>
            </a:r>
            <a:r>
              <a:rPr lang="en-US" altLang="zh-CN" sz="2000" b="1" dirty="0">
                <a:solidFill>
                  <a:srgbClr val="FF0000"/>
                </a:solidFill>
              </a:rPr>
              <a:t>Tensor(HST)</a:t>
            </a:r>
            <a:r>
              <a:rPr lang="en-US" altLang="zh-CN" sz="2000" dirty="0">
                <a:solidFill>
                  <a:srgbClr val="FF0000"/>
                </a:solidFill>
              </a:rPr>
              <a:t>:</a:t>
            </a:r>
            <a:r>
              <a:rPr lang="zh-CN" altLang="en-US" sz="2000" dirty="0">
                <a:solidFill>
                  <a:srgbClr val="FF0000"/>
                </a:solidFill>
              </a:rPr>
              <a:t>  </a:t>
            </a:r>
            <a:endParaRPr lang="en-US" altLang="zh-CN" sz="2000" dirty="0">
              <a:solidFill>
                <a:srgbClr val="FF0000"/>
              </a:solidFill>
            </a:endParaRPr>
          </a:p>
          <a:p>
            <a:r>
              <a:rPr lang="en-US" altLang="zh-CN" sz="2000" dirty="0">
                <a:ln>
                  <a:solidFill>
                    <a:srgbClr val="FFC000"/>
                  </a:solidFill>
                </a:ln>
                <a:solidFill>
                  <a:srgbClr val="FF0000"/>
                </a:solidFill>
              </a:rPr>
              <a:t>Y,</a:t>
            </a:r>
            <a:r>
              <a:rPr lang="zh-CN" altLang="en-US" sz="2000" dirty="0">
                <a:ln>
                  <a:solidFill>
                    <a:srgbClr val="FFC000"/>
                  </a:solidFill>
                </a:ln>
                <a:solidFill>
                  <a:srgbClr val="FF0000"/>
                </a:solidFill>
              </a:rPr>
              <a:t> </a:t>
            </a:r>
            <a:r>
              <a:rPr lang="en-US" altLang="zh-CN" sz="2000" dirty="0">
                <a:ln>
                  <a:solidFill>
                    <a:srgbClr val="FFC000"/>
                  </a:solidFill>
                </a:ln>
                <a:solidFill>
                  <a:srgbClr val="FF0000"/>
                </a:solidFill>
              </a:rPr>
              <a:t>P,</a:t>
            </a:r>
            <a:r>
              <a:rPr lang="zh-CN" altLang="en-US" sz="2000" dirty="0">
                <a:ln>
                  <a:solidFill>
                    <a:srgbClr val="FFC000"/>
                  </a:solidFill>
                </a:ln>
                <a:solidFill>
                  <a:srgbClr val="FF0000"/>
                </a:solidFill>
              </a:rPr>
              <a:t> </a:t>
            </a:r>
            <a:r>
              <a:rPr lang="en-US" altLang="zh-CN" sz="2000" dirty="0">
                <a:ln>
                  <a:solidFill>
                    <a:srgbClr val="FFC000"/>
                  </a:solidFill>
                </a:ln>
                <a:solidFill>
                  <a:srgbClr val="FF0000"/>
                </a:solidFill>
              </a:rPr>
              <a:t>Q</a:t>
            </a:r>
            <a:r>
              <a:rPr lang="zh-CN" altLang="en-US" sz="2000" dirty="0">
                <a:ln>
                  <a:solidFill>
                    <a:srgbClr val="FFC000"/>
                  </a:solidFill>
                </a:ln>
                <a:solidFill>
                  <a:srgbClr val="FF0000"/>
                </a:solidFill>
              </a:rPr>
              <a:t> </a:t>
            </a:r>
            <a:r>
              <a:rPr lang="en-US" altLang="zh-CN" sz="2000" dirty="0">
                <a:ln>
                  <a:solidFill>
                    <a:srgbClr val="FFC000"/>
                  </a:solidFill>
                </a:ln>
                <a:solidFill>
                  <a:srgbClr val="FF0000"/>
                </a:solidFill>
              </a:rPr>
              <a:t>and</a:t>
            </a:r>
            <a:r>
              <a:rPr lang="zh-CN" altLang="en-US" sz="2000" dirty="0">
                <a:ln>
                  <a:solidFill>
                    <a:srgbClr val="FFC000"/>
                  </a:solidFill>
                </a:ln>
                <a:solidFill>
                  <a:srgbClr val="FF0000"/>
                </a:solidFill>
              </a:rPr>
              <a:t> </a:t>
            </a:r>
            <a:r>
              <a:rPr lang="en-US" altLang="zh-CN" sz="2000" dirty="0">
                <a:ln>
                  <a:solidFill>
                    <a:srgbClr val="FFC000"/>
                  </a:solidFill>
                </a:ln>
                <a:solidFill>
                  <a:srgbClr val="FF0000"/>
                </a:solidFill>
              </a:rPr>
              <a:t>other</a:t>
            </a:r>
            <a:r>
              <a:rPr lang="zh-CN" altLang="en-US" sz="2000" dirty="0">
                <a:ln>
                  <a:solidFill>
                    <a:srgbClr val="FFC000"/>
                  </a:solidFill>
                </a:ln>
                <a:solidFill>
                  <a:srgbClr val="FF0000"/>
                </a:solidFill>
              </a:rPr>
              <a:t> </a:t>
            </a:r>
            <a:r>
              <a:rPr lang="en-US" altLang="zh-CN" sz="2000" dirty="0">
                <a:ln>
                  <a:solidFill>
                    <a:srgbClr val="FFC000"/>
                  </a:solidFill>
                </a:ln>
                <a:solidFill>
                  <a:srgbClr val="FF0000"/>
                </a:solidFill>
              </a:rPr>
              <a:t>non-negative</a:t>
            </a:r>
            <a:r>
              <a:rPr lang="zh-CN" altLang="en-US" sz="2000" dirty="0">
                <a:ln>
                  <a:solidFill>
                    <a:srgbClr val="FFC000"/>
                  </a:solidFill>
                </a:ln>
                <a:solidFill>
                  <a:srgbClr val="FF0000"/>
                </a:solidFill>
              </a:rPr>
              <a:t> </a:t>
            </a:r>
            <a:r>
              <a:rPr lang="en-US" altLang="zh-CN" sz="2000" dirty="0">
                <a:ln>
                  <a:solidFill>
                    <a:srgbClr val="FFC000"/>
                  </a:solidFill>
                </a:ln>
                <a:solidFill>
                  <a:srgbClr val="FF0000"/>
                </a:solidFill>
              </a:rPr>
              <a:t>tensor</a:t>
            </a:r>
            <a:r>
              <a:rPr lang="zh-CN" altLang="en-US" sz="2000" dirty="0">
                <a:ln>
                  <a:solidFill>
                    <a:srgbClr val="FFC000"/>
                  </a:solidFill>
                </a:ln>
                <a:solidFill>
                  <a:srgbClr val="FF0000"/>
                </a:solidFill>
              </a:rPr>
              <a:t> </a:t>
            </a:r>
            <a:r>
              <a:rPr lang="en-US" altLang="zh-CN" sz="2000" dirty="0">
                <a:ln>
                  <a:solidFill>
                    <a:srgbClr val="FFC000"/>
                  </a:solidFill>
                </a:ln>
                <a:solidFill>
                  <a:srgbClr val="FF0000"/>
                </a:solidFill>
              </a:rPr>
              <a:t>that</a:t>
            </a:r>
            <a:r>
              <a:rPr lang="zh-CN" altLang="en-US" sz="2000" dirty="0">
                <a:ln>
                  <a:solidFill>
                    <a:srgbClr val="FFC000"/>
                  </a:solidFill>
                </a:ln>
                <a:solidFill>
                  <a:srgbClr val="FF0000"/>
                </a:solidFill>
              </a:rPr>
              <a:t> </a:t>
            </a:r>
            <a:r>
              <a:rPr lang="en-US" altLang="zh-CN" sz="2000" dirty="0">
                <a:ln>
                  <a:solidFill>
                    <a:srgbClr val="FFC000"/>
                  </a:solidFill>
                </a:ln>
                <a:solidFill>
                  <a:srgbClr val="FF0000"/>
                </a:solidFill>
              </a:rPr>
              <a:t>satisfy</a:t>
            </a:r>
            <a:r>
              <a:rPr lang="zh-CN" altLang="en-US" sz="2000" dirty="0">
                <a:ln>
                  <a:solidFill>
                    <a:srgbClr val="FFC000"/>
                  </a:solidFill>
                </a:ln>
                <a:solidFill>
                  <a:srgbClr val="FF0000"/>
                </a:solidFill>
              </a:rPr>
              <a:t> </a:t>
            </a:r>
            <a:r>
              <a:rPr lang="en-US" altLang="zh-CN" sz="2000" dirty="0">
                <a:ln>
                  <a:solidFill>
                    <a:srgbClr val="FFC000"/>
                  </a:solidFill>
                </a:ln>
                <a:solidFill>
                  <a:srgbClr val="FF0000"/>
                </a:solidFill>
              </a:rPr>
              <a:t>these</a:t>
            </a:r>
            <a:r>
              <a:rPr lang="zh-CN" altLang="en-US" sz="2000" dirty="0">
                <a:ln>
                  <a:solidFill>
                    <a:srgbClr val="FFC000"/>
                  </a:solidFill>
                </a:ln>
                <a:solidFill>
                  <a:srgbClr val="FF0000"/>
                </a:solidFill>
              </a:rPr>
              <a:t> </a:t>
            </a:r>
            <a:r>
              <a:rPr lang="en-US" altLang="zh-CN" sz="2000" dirty="0">
                <a:ln>
                  <a:solidFill>
                    <a:srgbClr val="FFC000"/>
                  </a:solidFill>
                </a:ln>
                <a:solidFill>
                  <a:srgbClr val="FF0000"/>
                </a:solidFill>
              </a:rPr>
              <a:t>3</a:t>
            </a:r>
            <a:r>
              <a:rPr lang="zh-CN" altLang="en-US" sz="2000" dirty="0">
                <a:ln>
                  <a:solidFill>
                    <a:srgbClr val="FFC000"/>
                  </a:solidFill>
                </a:ln>
                <a:solidFill>
                  <a:srgbClr val="FF0000"/>
                </a:solidFill>
              </a:rPr>
              <a:t> </a:t>
            </a:r>
            <a:r>
              <a:rPr lang="en-US" altLang="zh-CN" sz="2000" dirty="0">
                <a:ln>
                  <a:solidFill>
                    <a:srgbClr val="FFC000"/>
                  </a:solidFill>
                </a:ln>
                <a:solidFill>
                  <a:srgbClr val="FF0000"/>
                </a:solidFill>
              </a:rPr>
              <a:t>conditions</a:t>
            </a:r>
            <a:r>
              <a:rPr lang="zh-CN" altLang="en-US" sz="2000" dirty="0">
                <a:ln>
                  <a:solidFill>
                    <a:srgbClr val="FFC000"/>
                  </a:solidFill>
                </a:ln>
                <a:solidFill>
                  <a:srgbClr val="FF0000"/>
                </a:solidFill>
              </a:rPr>
              <a:t> </a:t>
            </a:r>
            <a:endParaRPr lang="en-US" sz="2000" dirty="0">
              <a:ln>
                <a:solidFill>
                  <a:srgbClr val="FFC000"/>
                </a:solidFill>
              </a:ln>
              <a:solidFill>
                <a:srgbClr val="FF0000"/>
              </a:solidFill>
            </a:endParaRPr>
          </a:p>
        </p:txBody>
      </p:sp>
      <p:cxnSp>
        <p:nvCxnSpPr>
          <p:cNvPr id="44" name="Straight Arrow Connector 43">
            <a:extLst>
              <a:ext uri="{FF2B5EF4-FFF2-40B4-BE49-F238E27FC236}">
                <a16:creationId xmlns:a16="http://schemas.microsoft.com/office/drawing/2014/main" id="{94734E78-F452-BF41-8BCC-25D953E81AF0}"/>
              </a:ext>
            </a:extLst>
          </p:cNvPr>
          <p:cNvCxnSpPr>
            <a:cxnSpLocks/>
          </p:cNvCxnSpPr>
          <p:nvPr/>
        </p:nvCxnSpPr>
        <p:spPr>
          <a:xfrm flipV="1">
            <a:off x="5433391" y="1630280"/>
            <a:ext cx="1046922" cy="39403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FA923B6-766E-3247-8FEB-44CCABAE169B}"/>
              </a:ext>
            </a:extLst>
          </p:cNvPr>
          <p:cNvCxnSpPr>
            <a:cxnSpLocks/>
          </p:cNvCxnSpPr>
          <p:nvPr/>
        </p:nvCxnSpPr>
        <p:spPr>
          <a:xfrm flipV="1">
            <a:off x="5427244" y="2024310"/>
            <a:ext cx="1053069" cy="147962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BFE4A1C-D459-3247-A76F-7EB88F1705E9}"/>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3</a:t>
            </a:r>
            <a:r>
              <a:rPr lang="zh-CN" altLang="en-US" dirty="0"/>
              <a:t> </a:t>
            </a:r>
            <a:r>
              <a:rPr lang="en-US" altLang="zh-CN" dirty="0"/>
              <a:t>Dimensional</a:t>
            </a:r>
            <a:r>
              <a:rPr lang="zh-CN" altLang="en-US" dirty="0"/>
              <a:t> </a:t>
            </a:r>
            <a:r>
              <a:rPr lang="en-US" altLang="zh-CN" dirty="0"/>
              <a:t>Matching</a:t>
            </a:r>
          </a:p>
        </p:txBody>
      </p:sp>
    </p:spTree>
    <p:extLst>
      <p:ext uri="{BB962C8B-B14F-4D97-AF65-F5344CB8AC3E}">
        <p14:creationId xmlns:p14="http://schemas.microsoft.com/office/powerpoint/2010/main" val="406881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sz="2800" dirty="0">
                <a:solidFill>
                  <a:schemeClr val="accent2"/>
                </a:solidFill>
              </a:rPr>
              <a:t>Adversarial</a:t>
            </a:r>
            <a:r>
              <a:rPr lang="zh-CN" altLang="en-US" sz="2800" dirty="0">
                <a:solidFill>
                  <a:schemeClr val="accent2"/>
                </a:solidFill>
              </a:rPr>
              <a:t> </a:t>
            </a:r>
            <a:r>
              <a:rPr lang="en-US" altLang="zh-CN" sz="2800" dirty="0">
                <a:solidFill>
                  <a:schemeClr val="accent2"/>
                </a:solidFill>
              </a:rPr>
              <a:t>Multiway</a:t>
            </a:r>
            <a:r>
              <a:rPr lang="zh-CN" altLang="en-US" sz="2800" dirty="0">
                <a:solidFill>
                  <a:schemeClr val="accent2"/>
                </a:solidFill>
              </a:rPr>
              <a:t> </a:t>
            </a:r>
            <a:r>
              <a:rPr lang="en-US" altLang="zh-CN" sz="2800" dirty="0">
                <a:solidFill>
                  <a:schemeClr val="accent2"/>
                </a:solidFill>
              </a:rPr>
              <a:t>Cut</a:t>
            </a:r>
            <a:endParaRPr lang="en-US" sz="20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22" name="Rectangle 21">
            <a:extLst>
              <a:ext uri="{FF2B5EF4-FFF2-40B4-BE49-F238E27FC236}">
                <a16:creationId xmlns:a16="http://schemas.microsoft.com/office/drawing/2014/main" id="{C01FCFA1-3945-46DD-ACD1-474B26D1C727}"/>
              </a:ext>
            </a:extLst>
          </p:cNvPr>
          <p:cNvSpPr/>
          <p:nvPr/>
        </p:nvSpPr>
        <p:spPr>
          <a:xfrm>
            <a:off x="2437554" y="1021421"/>
            <a:ext cx="6617404" cy="400110"/>
          </a:xfrm>
          <a:prstGeom prst="rect">
            <a:avLst/>
          </a:prstGeom>
        </p:spPr>
        <p:txBody>
          <a:bodyPr wrap="square">
            <a:spAutoFit/>
          </a:bodyPr>
          <a:lstStyle/>
          <a:p>
            <a:r>
              <a:rPr lang="en-US" altLang="zh-CN" sz="2000" dirty="0">
                <a:solidFill>
                  <a:srgbClr val="0F6FC6"/>
                </a:solidFill>
              </a:rPr>
              <a:t>Adversary’s</a:t>
            </a:r>
            <a:r>
              <a:rPr lang="zh-CN" altLang="en-US" sz="2000" dirty="0">
                <a:solidFill>
                  <a:srgbClr val="0F6FC6"/>
                </a:solidFill>
              </a:rPr>
              <a:t> </a:t>
            </a:r>
            <a:r>
              <a:rPr lang="en-US" altLang="zh-CN" sz="2000" dirty="0">
                <a:solidFill>
                  <a:srgbClr val="0F6FC6"/>
                </a:solidFill>
              </a:rPr>
              <a:t>Best</a:t>
            </a:r>
            <a:r>
              <a:rPr lang="zh-CN" altLang="en-US" sz="2000" dirty="0">
                <a:solidFill>
                  <a:srgbClr val="0F6FC6"/>
                </a:solidFill>
              </a:rPr>
              <a:t> </a:t>
            </a:r>
            <a:r>
              <a:rPr lang="en-US" altLang="zh-CN" sz="2000" dirty="0">
                <a:solidFill>
                  <a:srgbClr val="0F6FC6"/>
                </a:solidFill>
              </a:rPr>
              <a:t>Response</a:t>
            </a:r>
            <a:r>
              <a:rPr lang="zh-CN" altLang="en-US" sz="2000" dirty="0">
                <a:solidFill>
                  <a:srgbClr val="0F6FC6"/>
                </a:solidFill>
              </a:rPr>
              <a:t> </a:t>
            </a:r>
            <a:endParaRPr lang="en-US" altLang="zh-CN" sz="2000" dirty="0">
              <a:solidFill>
                <a:srgbClr val="0F6FC6"/>
              </a:solidFill>
            </a:endParaRPr>
          </a:p>
        </p:txBody>
      </p:sp>
      <p:sp>
        <p:nvSpPr>
          <p:cNvPr id="8" name="Slide Number Placeholder 7">
            <a:extLst>
              <a:ext uri="{FF2B5EF4-FFF2-40B4-BE49-F238E27FC236}">
                <a16:creationId xmlns:a16="http://schemas.microsoft.com/office/drawing/2014/main" id="{AE9BB168-86A8-554D-84D7-4F6FA1ED2E6B}"/>
              </a:ext>
            </a:extLst>
          </p:cNvPr>
          <p:cNvSpPr>
            <a:spLocks noGrp="1"/>
          </p:cNvSpPr>
          <p:nvPr>
            <p:ph type="sldNum" sz="quarter" idx="12"/>
          </p:nvPr>
        </p:nvSpPr>
        <p:spPr/>
        <p:txBody>
          <a:bodyPr/>
          <a:lstStyle/>
          <a:p>
            <a:fld id="{C0F2A647-71D5-4304-8070-CBC681FF56EE}" type="slidenum">
              <a:rPr lang="en-US" smtClean="0"/>
              <a:t>37</a:t>
            </a:fld>
            <a:endParaRPr lang="en-US" dirty="0"/>
          </a:p>
        </p:txBody>
      </p:sp>
      <p:pic>
        <p:nvPicPr>
          <p:cNvPr id="3" name="Picture 2">
            <a:extLst>
              <a:ext uri="{FF2B5EF4-FFF2-40B4-BE49-F238E27FC236}">
                <a16:creationId xmlns:a16="http://schemas.microsoft.com/office/drawing/2014/main" id="{55697968-98A2-4D0F-AA3A-04DA3AD9E4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2" y="1683422"/>
            <a:ext cx="8124611" cy="716878"/>
          </a:xfrm>
          <a:prstGeom prst="rect">
            <a:avLst/>
          </a:prstGeom>
        </p:spPr>
      </p:pic>
      <p:sp>
        <p:nvSpPr>
          <p:cNvPr id="27" name="Rectangle 26">
            <a:extLst>
              <a:ext uri="{FF2B5EF4-FFF2-40B4-BE49-F238E27FC236}">
                <a16:creationId xmlns:a16="http://schemas.microsoft.com/office/drawing/2014/main" id="{B8731C0B-102F-4C05-907D-51757AEC99ED}"/>
              </a:ext>
            </a:extLst>
          </p:cNvPr>
          <p:cNvSpPr/>
          <p:nvPr/>
        </p:nvSpPr>
        <p:spPr>
          <a:xfrm>
            <a:off x="2437554" y="2662191"/>
            <a:ext cx="6617404" cy="400110"/>
          </a:xfrm>
          <a:prstGeom prst="rect">
            <a:avLst/>
          </a:prstGeom>
        </p:spPr>
        <p:txBody>
          <a:bodyPr wrap="square">
            <a:spAutoFit/>
          </a:bodyPr>
          <a:lstStyle/>
          <a:p>
            <a:r>
              <a:rPr lang="en-US" altLang="zh-CN" sz="2000" dirty="0">
                <a:solidFill>
                  <a:srgbClr val="00B050"/>
                </a:solidFill>
              </a:rPr>
              <a:t>Rewrite using tensor form</a:t>
            </a:r>
          </a:p>
        </p:txBody>
      </p:sp>
      <p:pic>
        <p:nvPicPr>
          <p:cNvPr id="10" name="Picture 9">
            <a:extLst>
              <a:ext uri="{FF2B5EF4-FFF2-40B4-BE49-F238E27FC236}">
                <a16:creationId xmlns:a16="http://schemas.microsoft.com/office/drawing/2014/main" id="{D98AC5F2-8C47-4339-9BC7-F1ACFCDBE8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4583" y="3533204"/>
            <a:ext cx="1878320" cy="278719"/>
          </a:xfrm>
          <a:prstGeom prst="rect">
            <a:avLst/>
          </a:prstGeom>
        </p:spPr>
      </p:pic>
      <p:cxnSp>
        <p:nvCxnSpPr>
          <p:cNvPr id="12" name="Straight Arrow Connector 11">
            <a:extLst>
              <a:ext uri="{FF2B5EF4-FFF2-40B4-BE49-F238E27FC236}">
                <a16:creationId xmlns:a16="http://schemas.microsoft.com/office/drawing/2014/main" id="{D35C8F0C-BD26-4778-ACA2-B40F675C6BD3}"/>
              </a:ext>
            </a:extLst>
          </p:cNvPr>
          <p:cNvCxnSpPr>
            <a:cxnSpLocks/>
          </p:cNvCxnSpPr>
          <p:nvPr/>
        </p:nvCxnSpPr>
        <p:spPr>
          <a:xfrm>
            <a:off x="8229600" y="3390900"/>
            <a:ext cx="368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318D201-A40E-468D-8199-4164FCB8E20F}"/>
              </a:ext>
            </a:extLst>
          </p:cNvPr>
          <p:cNvSpPr txBox="1"/>
          <p:nvPr/>
        </p:nvSpPr>
        <p:spPr>
          <a:xfrm>
            <a:off x="8599182" y="3191863"/>
            <a:ext cx="1724639" cy="369332"/>
          </a:xfrm>
          <a:prstGeom prst="rect">
            <a:avLst/>
          </a:prstGeom>
          <a:noFill/>
        </p:spPr>
        <p:txBody>
          <a:bodyPr wrap="none" rtlCol="0">
            <a:spAutoFit/>
          </a:bodyPr>
          <a:lstStyle/>
          <a:p>
            <a:r>
              <a:rPr lang="en-US" dirty="0">
                <a:solidFill>
                  <a:srgbClr val="FFC000"/>
                </a:solidFill>
              </a:rPr>
              <a:t>Additive Feature</a:t>
            </a:r>
          </a:p>
        </p:txBody>
      </p:sp>
      <p:pic>
        <p:nvPicPr>
          <p:cNvPr id="19" name="Picture 18" descr="Shape&#10;&#10;Description automatically generated with medium confidence">
            <a:extLst>
              <a:ext uri="{FF2B5EF4-FFF2-40B4-BE49-F238E27FC236}">
                <a16:creationId xmlns:a16="http://schemas.microsoft.com/office/drawing/2014/main" id="{804875A5-14A9-4652-AFC5-3530281340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9299" y="3062301"/>
            <a:ext cx="3733641" cy="3061345"/>
          </a:xfrm>
          <a:prstGeom prst="rect">
            <a:avLst/>
          </a:prstGeom>
        </p:spPr>
      </p:pic>
      <p:pic>
        <p:nvPicPr>
          <p:cNvPr id="23" name="Picture 22" descr="Shape&#10;&#10;Description automatically generated with medium confidence">
            <a:extLst>
              <a:ext uri="{FF2B5EF4-FFF2-40B4-BE49-F238E27FC236}">
                <a16:creationId xmlns:a16="http://schemas.microsoft.com/office/drawing/2014/main" id="{3699539F-9D15-435F-B915-75B4485913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4488" y="3062301"/>
            <a:ext cx="3866782" cy="3024629"/>
          </a:xfrm>
          <a:prstGeom prst="rect">
            <a:avLst/>
          </a:prstGeom>
        </p:spPr>
      </p:pic>
      <p:sp>
        <p:nvSpPr>
          <p:cNvPr id="28" name="TextBox 27">
            <a:extLst>
              <a:ext uri="{FF2B5EF4-FFF2-40B4-BE49-F238E27FC236}">
                <a16:creationId xmlns:a16="http://schemas.microsoft.com/office/drawing/2014/main" id="{F7F8DD4F-6833-4ED5-8F9F-E5BFEA9C6D88}"/>
              </a:ext>
            </a:extLst>
          </p:cNvPr>
          <p:cNvSpPr txBox="1"/>
          <p:nvPr/>
        </p:nvSpPr>
        <p:spPr>
          <a:xfrm>
            <a:off x="8320355" y="5124623"/>
            <a:ext cx="2828659" cy="369332"/>
          </a:xfrm>
          <a:prstGeom prst="rect">
            <a:avLst/>
          </a:prstGeom>
          <a:noFill/>
        </p:spPr>
        <p:txBody>
          <a:bodyPr wrap="none" rtlCol="0">
            <a:spAutoFit/>
          </a:bodyPr>
          <a:lstStyle/>
          <a:p>
            <a:r>
              <a:rPr lang="en-US" dirty="0">
                <a:solidFill>
                  <a:srgbClr val="7030A0"/>
                </a:solidFill>
              </a:rPr>
              <a:t>Integral Linear Programming</a:t>
            </a:r>
          </a:p>
        </p:txBody>
      </p:sp>
      <p:sp>
        <p:nvSpPr>
          <p:cNvPr id="29" name="TextBox 28">
            <a:extLst>
              <a:ext uri="{FF2B5EF4-FFF2-40B4-BE49-F238E27FC236}">
                <a16:creationId xmlns:a16="http://schemas.microsoft.com/office/drawing/2014/main" id="{D633A560-FAF8-4CAA-A6E1-20BEC5298775}"/>
              </a:ext>
            </a:extLst>
          </p:cNvPr>
          <p:cNvSpPr txBox="1"/>
          <p:nvPr/>
        </p:nvSpPr>
        <p:spPr>
          <a:xfrm>
            <a:off x="8229458" y="5642429"/>
            <a:ext cx="3479800" cy="584775"/>
          </a:xfrm>
          <a:prstGeom prst="rect">
            <a:avLst/>
          </a:prstGeom>
          <a:noFill/>
        </p:spPr>
        <p:txBody>
          <a:bodyPr wrap="square" rtlCol="0">
            <a:spAutoFit/>
          </a:bodyPr>
          <a:lstStyle/>
          <a:p>
            <a:pPr lvl="0"/>
            <a:r>
              <a:rPr lang="en-US" sz="1600" dirty="0">
                <a:solidFill>
                  <a:srgbClr val="FF0000"/>
                </a:solidFill>
              </a:rPr>
              <a:t>NP-Complete</a:t>
            </a:r>
            <a:r>
              <a:rPr lang="en-US" sz="1600" dirty="0">
                <a:solidFill>
                  <a:prstClr val="black">
                    <a:lumMod val="50000"/>
                    <a:lumOff val="50000"/>
                  </a:prstClr>
                </a:solidFill>
              </a:rPr>
              <a:t>(Papadimitriou, 1981)</a:t>
            </a:r>
            <a:endParaRPr lang="en-US" sz="1600" dirty="0">
              <a:solidFill>
                <a:prstClr val="black"/>
              </a:solidFill>
            </a:endParaRPr>
          </a:p>
          <a:p>
            <a:r>
              <a:rPr lang="en-US" sz="1600" dirty="0"/>
              <a:t> </a:t>
            </a:r>
          </a:p>
        </p:txBody>
      </p:sp>
      <p:sp>
        <p:nvSpPr>
          <p:cNvPr id="2" name="Footer Placeholder 1">
            <a:extLst>
              <a:ext uri="{FF2B5EF4-FFF2-40B4-BE49-F238E27FC236}">
                <a16:creationId xmlns:a16="http://schemas.microsoft.com/office/drawing/2014/main" id="{90A7C1AC-5DF2-0144-A67E-92625EEDE88B}"/>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3</a:t>
            </a:r>
            <a:r>
              <a:rPr lang="zh-CN" altLang="en-US" dirty="0"/>
              <a:t> </a:t>
            </a:r>
            <a:r>
              <a:rPr lang="en-US" altLang="zh-CN" dirty="0"/>
              <a:t>Dimensional</a:t>
            </a:r>
            <a:r>
              <a:rPr lang="zh-CN" altLang="en-US" dirty="0"/>
              <a:t> </a:t>
            </a:r>
            <a:r>
              <a:rPr lang="en-US" altLang="zh-CN" dirty="0"/>
              <a:t>Matching</a:t>
            </a:r>
          </a:p>
        </p:txBody>
      </p:sp>
    </p:spTree>
    <p:extLst>
      <p:ext uri="{BB962C8B-B14F-4D97-AF65-F5344CB8AC3E}">
        <p14:creationId xmlns:p14="http://schemas.microsoft.com/office/powerpoint/2010/main" val="120877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4" grpId="0"/>
      <p:bldP spid="14" grpId="1"/>
      <p:bldP spid="28"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sz="2800" dirty="0">
                <a:solidFill>
                  <a:schemeClr val="accent2"/>
                </a:solidFill>
              </a:rPr>
              <a:t>Adversarial</a:t>
            </a:r>
            <a:r>
              <a:rPr lang="zh-CN" altLang="en-US" sz="2800" dirty="0">
                <a:solidFill>
                  <a:schemeClr val="accent2"/>
                </a:solidFill>
              </a:rPr>
              <a:t> </a:t>
            </a:r>
            <a:r>
              <a:rPr lang="en-US" altLang="zh-CN" sz="2800" dirty="0">
                <a:solidFill>
                  <a:schemeClr val="accent2"/>
                </a:solidFill>
              </a:rPr>
              <a:t>Multiway</a:t>
            </a:r>
            <a:r>
              <a:rPr lang="zh-CN" altLang="en-US" sz="2800" dirty="0">
                <a:solidFill>
                  <a:schemeClr val="accent2"/>
                </a:solidFill>
              </a:rPr>
              <a:t> </a:t>
            </a:r>
            <a:r>
              <a:rPr lang="en-US" altLang="zh-CN" sz="2800" dirty="0">
                <a:solidFill>
                  <a:schemeClr val="accent2"/>
                </a:solidFill>
              </a:rPr>
              <a:t>Cut</a:t>
            </a:r>
            <a:endParaRPr lang="en-US" sz="20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22" name="Rectangle 21">
            <a:extLst>
              <a:ext uri="{FF2B5EF4-FFF2-40B4-BE49-F238E27FC236}">
                <a16:creationId xmlns:a16="http://schemas.microsoft.com/office/drawing/2014/main" id="{C01FCFA1-3945-46DD-ACD1-474B26D1C727}"/>
              </a:ext>
            </a:extLst>
          </p:cNvPr>
          <p:cNvSpPr/>
          <p:nvPr/>
        </p:nvSpPr>
        <p:spPr>
          <a:xfrm>
            <a:off x="2437554" y="1021421"/>
            <a:ext cx="6617404" cy="400110"/>
          </a:xfrm>
          <a:prstGeom prst="rect">
            <a:avLst/>
          </a:prstGeom>
        </p:spPr>
        <p:txBody>
          <a:bodyPr wrap="square">
            <a:spAutoFit/>
          </a:bodyPr>
          <a:lstStyle/>
          <a:p>
            <a:r>
              <a:rPr lang="en-US" altLang="zh-CN" sz="2000" dirty="0">
                <a:solidFill>
                  <a:srgbClr val="0F6FC6"/>
                </a:solidFill>
              </a:rPr>
              <a:t>Predictor’s</a:t>
            </a:r>
            <a:r>
              <a:rPr lang="zh-CN" altLang="en-US" sz="2000" dirty="0">
                <a:solidFill>
                  <a:srgbClr val="0F6FC6"/>
                </a:solidFill>
              </a:rPr>
              <a:t> </a:t>
            </a:r>
            <a:r>
              <a:rPr lang="en-US" altLang="zh-CN" sz="2000" dirty="0">
                <a:solidFill>
                  <a:srgbClr val="0F6FC6"/>
                </a:solidFill>
              </a:rPr>
              <a:t>Best</a:t>
            </a:r>
            <a:r>
              <a:rPr lang="zh-CN" altLang="en-US" sz="2000" dirty="0">
                <a:solidFill>
                  <a:srgbClr val="0F6FC6"/>
                </a:solidFill>
              </a:rPr>
              <a:t> </a:t>
            </a:r>
            <a:r>
              <a:rPr lang="en-US" altLang="zh-CN" sz="2000" dirty="0">
                <a:solidFill>
                  <a:srgbClr val="0F6FC6"/>
                </a:solidFill>
              </a:rPr>
              <a:t>Response</a:t>
            </a:r>
            <a:r>
              <a:rPr lang="zh-CN" altLang="en-US" sz="2000" dirty="0">
                <a:solidFill>
                  <a:srgbClr val="0F6FC6"/>
                </a:solidFill>
              </a:rPr>
              <a:t> </a:t>
            </a:r>
            <a:endParaRPr lang="en-US" altLang="zh-CN" sz="2000" dirty="0">
              <a:solidFill>
                <a:srgbClr val="0F6FC6"/>
              </a:solidFill>
            </a:endParaRPr>
          </a:p>
        </p:txBody>
      </p:sp>
      <p:sp>
        <p:nvSpPr>
          <p:cNvPr id="8" name="Slide Number Placeholder 7">
            <a:extLst>
              <a:ext uri="{FF2B5EF4-FFF2-40B4-BE49-F238E27FC236}">
                <a16:creationId xmlns:a16="http://schemas.microsoft.com/office/drawing/2014/main" id="{AE9BB168-86A8-554D-84D7-4F6FA1ED2E6B}"/>
              </a:ext>
            </a:extLst>
          </p:cNvPr>
          <p:cNvSpPr>
            <a:spLocks noGrp="1"/>
          </p:cNvSpPr>
          <p:nvPr>
            <p:ph type="sldNum" sz="quarter" idx="12"/>
          </p:nvPr>
        </p:nvSpPr>
        <p:spPr/>
        <p:txBody>
          <a:bodyPr/>
          <a:lstStyle/>
          <a:p>
            <a:fld id="{C0F2A647-71D5-4304-8070-CBC681FF56EE}" type="slidenum">
              <a:rPr lang="en-US" smtClean="0"/>
              <a:t>38</a:t>
            </a:fld>
            <a:endParaRPr lang="en-US" dirty="0"/>
          </a:p>
        </p:txBody>
      </p:sp>
      <p:sp>
        <p:nvSpPr>
          <p:cNvPr id="27" name="Rectangle 26">
            <a:extLst>
              <a:ext uri="{FF2B5EF4-FFF2-40B4-BE49-F238E27FC236}">
                <a16:creationId xmlns:a16="http://schemas.microsoft.com/office/drawing/2014/main" id="{B8731C0B-102F-4C05-907D-51757AEC99ED}"/>
              </a:ext>
            </a:extLst>
          </p:cNvPr>
          <p:cNvSpPr/>
          <p:nvPr/>
        </p:nvSpPr>
        <p:spPr>
          <a:xfrm>
            <a:off x="2437554" y="2662191"/>
            <a:ext cx="6617404" cy="400110"/>
          </a:xfrm>
          <a:prstGeom prst="rect">
            <a:avLst/>
          </a:prstGeom>
        </p:spPr>
        <p:txBody>
          <a:bodyPr wrap="square">
            <a:spAutoFit/>
          </a:bodyPr>
          <a:lstStyle/>
          <a:p>
            <a:r>
              <a:rPr lang="en-US" altLang="zh-CN" sz="2000" dirty="0">
                <a:solidFill>
                  <a:srgbClr val="00B050"/>
                </a:solidFill>
              </a:rPr>
              <a:t>Rewrite using tensor form</a:t>
            </a:r>
          </a:p>
        </p:txBody>
      </p:sp>
      <p:pic>
        <p:nvPicPr>
          <p:cNvPr id="7" name="Picture 6">
            <a:extLst>
              <a:ext uri="{FF2B5EF4-FFF2-40B4-BE49-F238E27FC236}">
                <a16:creationId xmlns:a16="http://schemas.microsoft.com/office/drawing/2014/main" id="{1A2FB7EC-4D48-452C-9B6C-E565ED7BE4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6928" y="1672256"/>
            <a:ext cx="6519572" cy="799948"/>
          </a:xfrm>
          <a:prstGeom prst="rect">
            <a:avLst/>
          </a:prstGeom>
        </p:spPr>
      </p:pic>
      <p:pic>
        <p:nvPicPr>
          <p:cNvPr id="11" name="Picture 10" descr="A black rectangle with a black background&#10;&#10;Description automatically generated with low confidence">
            <a:extLst>
              <a:ext uri="{FF2B5EF4-FFF2-40B4-BE49-F238E27FC236}">
                <a16:creationId xmlns:a16="http://schemas.microsoft.com/office/drawing/2014/main" id="{F4312C21-CEDC-41CD-B13F-49226F7688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6776" y="3062301"/>
            <a:ext cx="3143886" cy="3181018"/>
          </a:xfrm>
          <a:prstGeom prst="rect">
            <a:avLst/>
          </a:prstGeom>
        </p:spPr>
      </p:pic>
      <p:sp>
        <p:nvSpPr>
          <p:cNvPr id="2" name="Footer Placeholder 1">
            <a:extLst>
              <a:ext uri="{FF2B5EF4-FFF2-40B4-BE49-F238E27FC236}">
                <a16:creationId xmlns:a16="http://schemas.microsoft.com/office/drawing/2014/main" id="{2C2CB32E-D409-E640-A191-B978BE424251}"/>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3</a:t>
            </a:r>
            <a:r>
              <a:rPr lang="zh-CN" altLang="en-US" dirty="0"/>
              <a:t> </a:t>
            </a:r>
            <a:r>
              <a:rPr lang="en-US" altLang="zh-CN" dirty="0"/>
              <a:t>Dimensional</a:t>
            </a:r>
            <a:r>
              <a:rPr lang="zh-CN" altLang="en-US" dirty="0"/>
              <a:t> </a:t>
            </a:r>
            <a:r>
              <a:rPr lang="en-US" altLang="zh-CN" dirty="0"/>
              <a:t>Matching</a:t>
            </a:r>
          </a:p>
        </p:txBody>
      </p:sp>
    </p:spTree>
    <p:extLst>
      <p:ext uri="{BB962C8B-B14F-4D97-AF65-F5344CB8AC3E}">
        <p14:creationId xmlns:p14="http://schemas.microsoft.com/office/powerpoint/2010/main" val="301108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9" y="190224"/>
            <a:ext cx="7952145" cy="523220"/>
          </a:xfrm>
          <a:prstGeom prst="rect">
            <a:avLst/>
          </a:prstGeom>
          <a:noFill/>
        </p:spPr>
        <p:txBody>
          <a:bodyPr wrap="square" rtlCol="0">
            <a:spAutoFit/>
          </a:bodyPr>
          <a:lstStyle/>
          <a:p>
            <a:r>
              <a:rPr lang="en-US" altLang="zh-CN" sz="2800" dirty="0">
                <a:solidFill>
                  <a:schemeClr val="accent2"/>
                </a:solidFill>
              </a:rPr>
              <a:t>Learning</a:t>
            </a:r>
            <a:r>
              <a:rPr lang="zh-CN" altLang="en-US" sz="2800" dirty="0">
                <a:solidFill>
                  <a:schemeClr val="accent2"/>
                </a:solidFill>
              </a:rPr>
              <a:t> </a:t>
            </a:r>
            <a:r>
              <a:rPr lang="en-US" altLang="zh-CN" sz="2800" dirty="0">
                <a:solidFill>
                  <a:schemeClr val="accent2"/>
                </a:solidFill>
              </a:rPr>
              <a:t>Problems</a:t>
            </a:r>
            <a:r>
              <a:rPr lang="zh-CN" altLang="en-US" sz="2800" dirty="0">
                <a:solidFill>
                  <a:schemeClr val="accent2"/>
                </a:solidFill>
              </a:rPr>
              <a:t> </a:t>
            </a:r>
            <a:r>
              <a:rPr lang="en-US" altLang="zh-CN" sz="2800" dirty="0">
                <a:solidFill>
                  <a:schemeClr val="accent2"/>
                </a:solidFill>
              </a:rPr>
              <a:t>with</a:t>
            </a:r>
            <a:r>
              <a:rPr lang="zh-CN" altLang="en-US" sz="2800" dirty="0">
                <a:solidFill>
                  <a:schemeClr val="accent2"/>
                </a:solidFill>
              </a:rPr>
              <a:t> </a:t>
            </a:r>
            <a:r>
              <a:rPr lang="en-US" altLang="zh-CN" sz="2800" dirty="0">
                <a:solidFill>
                  <a:schemeClr val="accent2"/>
                </a:solidFill>
              </a:rPr>
              <a:t>Structured</a:t>
            </a:r>
            <a:r>
              <a:rPr lang="zh-CN" altLang="en-US" sz="2800" dirty="0">
                <a:solidFill>
                  <a:schemeClr val="accent2"/>
                </a:solidFill>
              </a:rPr>
              <a:t> </a:t>
            </a:r>
            <a:r>
              <a:rPr lang="en-US" altLang="zh-CN" sz="2800" dirty="0">
                <a:solidFill>
                  <a:schemeClr val="accent2"/>
                </a:solidFill>
              </a:rPr>
              <a:t>Output</a:t>
            </a:r>
            <a:r>
              <a:rPr lang="zh-CN" altLang="en-US" sz="2800" dirty="0">
                <a:solidFill>
                  <a:schemeClr val="accent2"/>
                </a:solidFill>
              </a:rPr>
              <a:t> </a:t>
            </a:r>
            <a:r>
              <a:rPr lang="en-US" altLang="zh-CN" sz="2800" dirty="0">
                <a:solidFill>
                  <a:schemeClr val="accent2"/>
                </a:solidFill>
              </a:rPr>
              <a:t>and</a:t>
            </a:r>
            <a:r>
              <a:rPr lang="zh-CN" altLang="en-US" sz="2800" dirty="0">
                <a:solidFill>
                  <a:schemeClr val="accent2"/>
                </a:solidFill>
              </a:rPr>
              <a:t> </a:t>
            </a:r>
            <a:r>
              <a:rPr lang="en-US" altLang="zh-CN" sz="2800" dirty="0">
                <a:solidFill>
                  <a:schemeClr val="accent2"/>
                </a:solidFill>
              </a:rPr>
              <a:t>Input</a:t>
            </a:r>
            <a:endParaRPr lang="en-US" sz="28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84" name="Rectangle 83">
            <a:extLst>
              <a:ext uri="{FF2B5EF4-FFF2-40B4-BE49-F238E27FC236}">
                <a16:creationId xmlns:a16="http://schemas.microsoft.com/office/drawing/2014/main" id="{9266D43F-7E2F-48F7-BB60-B50EF632BE64}"/>
              </a:ext>
            </a:extLst>
          </p:cNvPr>
          <p:cNvSpPr/>
          <p:nvPr/>
        </p:nvSpPr>
        <p:spPr>
          <a:xfrm>
            <a:off x="2772597" y="1071571"/>
            <a:ext cx="7486100" cy="400110"/>
          </a:xfrm>
          <a:prstGeom prst="rect">
            <a:avLst/>
          </a:prstGeom>
        </p:spPr>
        <p:txBody>
          <a:bodyPr wrap="square">
            <a:spAutoFit/>
          </a:bodyPr>
          <a:lstStyle/>
          <a:p>
            <a:r>
              <a:rPr lang="en-US" altLang="zh-CN" sz="2000" dirty="0">
                <a:solidFill>
                  <a:schemeClr val="accent2"/>
                </a:solidFill>
              </a:rPr>
              <a:t>Multilabel</a:t>
            </a:r>
            <a:r>
              <a:rPr lang="zh-CN" altLang="en-US" sz="2000" dirty="0">
                <a:solidFill>
                  <a:schemeClr val="accent2"/>
                </a:solidFill>
              </a:rPr>
              <a:t> </a:t>
            </a:r>
            <a:r>
              <a:rPr lang="en-US" altLang="zh-CN" sz="2000" dirty="0">
                <a:solidFill>
                  <a:schemeClr val="accent2"/>
                </a:solidFill>
              </a:rPr>
              <a:t>Classification</a:t>
            </a:r>
            <a:r>
              <a:rPr lang="en-US" sz="2000" dirty="0">
                <a:solidFill>
                  <a:schemeClr val="accent2"/>
                </a:solidFill>
              </a:rPr>
              <a:t> </a:t>
            </a:r>
            <a:r>
              <a:rPr lang="en-US" sz="1600" dirty="0">
                <a:solidFill>
                  <a:schemeClr val="tx1">
                    <a:lumMod val="50000"/>
                    <a:lumOff val="50000"/>
                  </a:schemeClr>
                </a:solidFill>
              </a:rPr>
              <a:t>(</a:t>
            </a:r>
            <a:r>
              <a:rPr lang="de-DE" sz="1600" dirty="0">
                <a:solidFill>
                  <a:schemeClr val="tx1">
                    <a:lumMod val="50000"/>
                    <a:lumOff val="50000"/>
                  </a:schemeClr>
                </a:solidFill>
              </a:rPr>
              <a:t>Sima Behpour, </a:t>
            </a:r>
            <a:r>
              <a:rPr lang="de-DE" sz="1600" dirty="0">
                <a:solidFill>
                  <a:schemeClr val="tx1">
                    <a:lumMod val="75000"/>
                    <a:lumOff val="25000"/>
                  </a:schemeClr>
                </a:solidFill>
              </a:rPr>
              <a:t>Wei Xing</a:t>
            </a:r>
            <a:r>
              <a:rPr lang="de-DE" sz="1600" dirty="0">
                <a:solidFill>
                  <a:schemeClr val="tx1">
                    <a:lumMod val="50000"/>
                    <a:lumOff val="50000"/>
                  </a:schemeClr>
                </a:solidFill>
              </a:rPr>
              <a:t>, Brian D. Ziebart</a:t>
            </a:r>
            <a:r>
              <a:rPr lang="en-US" altLang="zh-CN" sz="1600" dirty="0">
                <a:solidFill>
                  <a:schemeClr val="tx1">
                    <a:lumMod val="50000"/>
                    <a:lumOff val="50000"/>
                  </a:schemeClr>
                </a:solidFill>
              </a:rPr>
              <a:t>,</a:t>
            </a:r>
            <a:r>
              <a:rPr lang="zh-CN" altLang="en-US" sz="1600" dirty="0">
                <a:solidFill>
                  <a:schemeClr val="tx1">
                    <a:lumMod val="50000"/>
                    <a:lumOff val="50000"/>
                  </a:schemeClr>
                </a:solidFill>
              </a:rPr>
              <a:t> </a:t>
            </a:r>
            <a:r>
              <a:rPr lang="en-US" altLang="zh-CN" sz="1600" dirty="0">
                <a:solidFill>
                  <a:schemeClr val="tx1">
                    <a:lumMod val="50000"/>
                    <a:lumOff val="50000"/>
                  </a:schemeClr>
                </a:solidFill>
              </a:rPr>
              <a:t>2018</a:t>
            </a:r>
            <a:r>
              <a:rPr lang="en-US" sz="1600" dirty="0">
                <a:solidFill>
                  <a:schemeClr val="tx1">
                    <a:lumMod val="50000"/>
                    <a:lumOff val="50000"/>
                  </a:schemeClr>
                </a:solidFill>
              </a:rPr>
              <a:t>)</a:t>
            </a:r>
          </a:p>
        </p:txBody>
      </p:sp>
      <p:sp>
        <p:nvSpPr>
          <p:cNvPr id="54" name="Oval 53">
            <a:extLst>
              <a:ext uri="{FF2B5EF4-FFF2-40B4-BE49-F238E27FC236}">
                <a16:creationId xmlns:a16="http://schemas.microsoft.com/office/drawing/2014/main" id="{DE355B6F-A9B1-42BC-A991-36556ADB0CED}"/>
              </a:ext>
            </a:extLst>
          </p:cNvPr>
          <p:cNvSpPr/>
          <p:nvPr/>
        </p:nvSpPr>
        <p:spPr>
          <a:xfrm>
            <a:off x="2537939" y="1164592"/>
            <a:ext cx="234658" cy="2346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Slide Number Placeholder 8">
            <a:extLst>
              <a:ext uri="{FF2B5EF4-FFF2-40B4-BE49-F238E27FC236}">
                <a16:creationId xmlns:a16="http://schemas.microsoft.com/office/drawing/2014/main" id="{76AA176F-E4F5-7145-9EF3-BABB9E2935D5}"/>
              </a:ext>
            </a:extLst>
          </p:cNvPr>
          <p:cNvSpPr>
            <a:spLocks noGrp="1"/>
          </p:cNvSpPr>
          <p:nvPr>
            <p:ph type="sldNum" sz="quarter" idx="12"/>
          </p:nvPr>
        </p:nvSpPr>
        <p:spPr/>
        <p:txBody>
          <a:bodyPr/>
          <a:lstStyle/>
          <a:p>
            <a:r>
              <a:rPr lang="en-US" altLang="zh-CN" dirty="0"/>
              <a:t>3</a:t>
            </a:r>
            <a:endParaRPr lang="en-US" dirty="0"/>
          </a:p>
        </p:txBody>
      </p:sp>
      <p:pic>
        <p:nvPicPr>
          <p:cNvPr id="3" name="Picture 2" descr="Diagram&#10;&#10;Description automatically generated">
            <a:extLst>
              <a:ext uri="{FF2B5EF4-FFF2-40B4-BE49-F238E27FC236}">
                <a16:creationId xmlns:a16="http://schemas.microsoft.com/office/drawing/2014/main" id="{588B35FE-DEC1-45B8-A999-680E4A0B1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426" y="1746180"/>
            <a:ext cx="5785147" cy="2705239"/>
          </a:xfrm>
          <a:prstGeom prst="rect">
            <a:avLst/>
          </a:prstGeom>
        </p:spPr>
      </p:pic>
      <p:sp>
        <p:nvSpPr>
          <p:cNvPr id="16" name="Rectangle 15">
            <a:extLst>
              <a:ext uri="{FF2B5EF4-FFF2-40B4-BE49-F238E27FC236}">
                <a16:creationId xmlns:a16="http://schemas.microsoft.com/office/drawing/2014/main" id="{819DB6B3-F047-49C2-A224-39A104D21044}"/>
              </a:ext>
            </a:extLst>
          </p:cNvPr>
          <p:cNvSpPr/>
          <p:nvPr/>
        </p:nvSpPr>
        <p:spPr>
          <a:xfrm>
            <a:off x="2975832" y="5013439"/>
            <a:ext cx="2080121" cy="400110"/>
          </a:xfrm>
          <a:prstGeom prst="rect">
            <a:avLst/>
          </a:prstGeom>
        </p:spPr>
        <p:txBody>
          <a:bodyPr wrap="none">
            <a:spAutoFit/>
          </a:bodyPr>
          <a:lstStyle/>
          <a:p>
            <a:r>
              <a:rPr lang="en-US" sz="2000" dirty="0">
                <a:solidFill>
                  <a:srgbClr val="00B050"/>
                </a:solidFill>
              </a:rPr>
              <a:t>Max-flow min-cut </a:t>
            </a:r>
          </a:p>
        </p:txBody>
      </p:sp>
      <p:pic>
        <p:nvPicPr>
          <p:cNvPr id="18" name="Picture 17" descr="A boat on a body of water&#10;&#10;Description automatically generated">
            <a:extLst>
              <a:ext uri="{FF2B5EF4-FFF2-40B4-BE49-F238E27FC236}">
                <a16:creationId xmlns:a16="http://schemas.microsoft.com/office/drawing/2014/main" id="{604254A5-B7BE-43D9-9695-99D05E0E93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132" y="1740265"/>
            <a:ext cx="3440732" cy="1641771"/>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AAD098A9-BDC9-4FD6-928D-67F821B147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4265" y="1740265"/>
            <a:ext cx="2889395" cy="1667751"/>
          </a:xfrm>
          <a:prstGeom prst="rect">
            <a:avLst/>
          </a:prstGeom>
        </p:spPr>
      </p:pic>
      <p:sp>
        <p:nvSpPr>
          <p:cNvPr id="4" name="Footer Placeholder 3">
            <a:extLst>
              <a:ext uri="{FF2B5EF4-FFF2-40B4-BE49-F238E27FC236}">
                <a16:creationId xmlns:a16="http://schemas.microsoft.com/office/drawing/2014/main" id="{2818CFBA-B0A0-7545-863D-BDDAE894E600}"/>
              </a:ext>
            </a:extLst>
          </p:cNvPr>
          <p:cNvSpPr>
            <a:spLocks noGrp="1"/>
          </p:cNvSpPr>
          <p:nvPr>
            <p:ph type="ftr" sz="quarter" idx="11"/>
          </p:nvPr>
        </p:nvSpPr>
        <p:spPr/>
        <p:txBody>
          <a:bodyPr/>
          <a:lstStyle/>
          <a:p>
            <a:r>
              <a:rPr lang="en-US" altLang="zh-CN" dirty="0"/>
              <a:t>The</a:t>
            </a:r>
            <a:r>
              <a:rPr lang="zh-CN" altLang="en-US" dirty="0"/>
              <a:t> </a:t>
            </a:r>
            <a:r>
              <a:rPr lang="en-US" altLang="zh-CN" dirty="0"/>
              <a:t>Hard</a:t>
            </a:r>
            <a:r>
              <a:rPr lang="zh-CN" altLang="en-US" dirty="0"/>
              <a:t> </a:t>
            </a:r>
            <a:r>
              <a:rPr lang="en-US" altLang="zh-CN" dirty="0"/>
              <a:t>Learning</a:t>
            </a:r>
            <a:r>
              <a:rPr lang="zh-CN" altLang="en-US" dirty="0"/>
              <a:t> </a:t>
            </a:r>
            <a:r>
              <a:rPr lang="en-US" altLang="zh-CN" dirty="0"/>
              <a:t>Problem</a:t>
            </a:r>
            <a:endParaRPr lang="en-US" dirty="0"/>
          </a:p>
        </p:txBody>
      </p:sp>
    </p:spTree>
    <p:extLst>
      <p:ext uri="{BB962C8B-B14F-4D97-AF65-F5344CB8AC3E}">
        <p14:creationId xmlns:p14="http://schemas.microsoft.com/office/powerpoint/2010/main" val="303336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1493326-89C8-4963-BAAA-691654F18100}"/>
              </a:ext>
            </a:extLst>
          </p:cNvPr>
          <p:cNvSpPr/>
          <p:nvPr/>
        </p:nvSpPr>
        <p:spPr>
          <a:xfrm>
            <a:off x="2437555" y="888758"/>
            <a:ext cx="6386235" cy="461665"/>
          </a:xfrm>
          <a:prstGeom prst="rect">
            <a:avLst/>
          </a:prstGeom>
        </p:spPr>
        <p:txBody>
          <a:bodyPr wrap="square">
            <a:spAutoFit/>
          </a:bodyPr>
          <a:lstStyle/>
          <a:p>
            <a:r>
              <a:rPr lang="en-US" altLang="zh-CN" sz="2400" dirty="0">
                <a:solidFill>
                  <a:srgbClr val="7030A0"/>
                </a:solidFill>
              </a:rPr>
              <a:t>Dual</a:t>
            </a:r>
            <a:r>
              <a:rPr lang="zh-CN" altLang="en-US" sz="2400" dirty="0">
                <a:solidFill>
                  <a:srgbClr val="7030A0"/>
                </a:solidFill>
              </a:rPr>
              <a:t> </a:t>
            </a:r>
            <a:r>
              <a:rPr lang="en-US" altLang="zh-CN" sz="2400" dirty="0">
                <a:solidFill>
                  <a:srgbClr val="7030A0"/>
                </a:solidFill>
              </a:rPr>
              <a:t>form</a:t>
            </a:r>
            <a:r>
              <a:rPr lang="zh-CN" altLang="en-US" sz="2400" dirty="0">
                <a:solidFill>
                  <a:srgbClr val="7030A0"/>
                </a:solidFill>
              </a:rPr>
              <a:t> </a:t>
            </a:r>
            <a:r>
              <a:rPr lang="en-US" altLang="zh-CN" sz="2400" dirty="0">
                <a:solidFill>
                  <a:srgbClr val="7030A0"/>
                </a:solidFill>
              </a:rPr>
              <a:t>of</a:t>
            </a:r>
            <a:r>
              <a:rPr lang="zh-CN" altLang="en-US" sz="2400" dirty="0">
                <a:solidFill>
                  <a:srgbClr val="7030A0"/>
                </a:solidFill>
              </a:rPr>
              <a:t> </a:t>
            </a:r>
            <a:r>
              <a:rPr lang="en-US" altLang="zh-CN" sz="2400" dirty="0">
                <a:solidFill>
                  <a:srgbClr val="7030A0"/>
                </a:solidFill>
              </a:rPr>
              <a:t>the</a:t>
            </a:r>
            <a:r>
              <a:rPr lang="zh-CN" altLang="en-US" sz="2400" dirty="0">
                <a:solidFill>
                  <a:srgbClr val="7030A0"/>
                </a:solidFill>
              </a:rPr>
              <a:t> </a:t>
            </a:r>
            <a:r>
              <a:rPr lang="en-US" altLang="zh-CN" sz="2400" dirty="0">
                <a:solidFill>
                  <a:srgbClr val="7030A0"/>
                </a:solidFill>
              </a:rPr>
              <a:t>marginal</a:t>
            </a:r>
            <a:r>
              <a:rPr lang="zh-CN" altLang="en-US" sz="2400" dirty="0">
                <a:solidFill>
                  <a:srgbClr val="7030A0"/>
                </a:solidFill>
              </a:rPr>
              <a:t> </a:t>
            </a:r>
            <a:r>
              <a:rPr lang="en-US" altLang="zh-CN" sz="2400" dirty="0">
                <a:solidFill>
                  <a:srgbClr val="7030A0"/>
                </a:solidFill>
              </a:rPr>
              <a:t>formula</a:t>
            </a:r>
            <a:r>
              <a:rPr lang="en-US" sz="2000" dirty="0">
                <a:solidFill>
                  <a:srgbClr val="7030A0"/>
                </a:solidFill>
              </a:rPr>
              <a:t>:</a:t>
            </a:r>
          </a:p>
        </p:txBody>
      </p:sp>
      <p:pic>
        <p:nvPicPr>
          <p:cNvPr id="4" name="Picture 3">
            <a:extLst>
              <a:ext uri="{FF2B5EF4-FFF2-40B4-BE49-F238E27FC236}">
                <a16:creationId xmlns:a16="http://schemas.microsoft.com/office/drawing/2014/main" id="{9A68A5AB-ED28-FF4B-BDED-D257A0D71013}"/>
              </a:ext>
            </a:extLst>
          </p:cNvPr>
          <p:cNvPicPr>
            <a:picLocks noChangeAspect="1"/>
          </p:cNvPicPr>
          <p:nvPr/>
        </p:nvPicPr>
        <p:blipFill>
          <a:blip r:embed="rId3"/>
          <a:stretch>
            <a:fillRect/>
          </a:stretch>
        </p:blipFill>
        <p:spPr>
          <a:xfrm>
            <a:off x="3745991" y="1414865"/>
            <a:ext cx="4741374" cy="3934040"/>
          </a:xfrm>
          <a:prstGeom prst="rect">
            <a:avLst/>
          </a:prstGeom>
        </p:spPr>
      </p:pic>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sz="2800" dirty="0">
                <a:solidFill>
                  <a:schemeClr val="accent2"/>
                </a:solidFill>
              </a:rPr>
              <a:t>Marginal Formulation</a:t>
            </a: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3" name="Slide Number Placeholder 2">
            <a:extLst>
              <a:ext uri="{FF2B5EF4-FFF2-40B4-BE49-F238E27FC236}">
                <a16:creationId xmlns:a16="http://schemas.microsoft.com/office/drawing/2014/main" id="{4D34786B-9F8D-454A-92FD-A594F56AB538}"/>
              </a:ext>
            </a:extLst>
          </p:cNvPr>
          <p:cNvSpPr>
            <a:spLocks noGrp="1"/>
          </p:cNvSpPr>
          <p:nvPr>
            <p:ph type="sldNum" sz="quarter" idx="12"/>
          </p:nvPr>
        </p:nvSpPr>
        <p:spPr/>
        <p:txBody>
          <a:bodyPr/>
          <a:lstStyle/>
          <a:p>
            <a:fld id="{C0F2A647-71D5-4304-8070-CBC681FF56EE}" type="slidenum">
              <a:rPr lang="en-US" smtClean="0"/>
              <a:t>39</a:t>
            </a:fld>
            <a:endParaRPr lang="en-US" dirty="0"/>
          </a:p>
        </p:txBody>
      </p:sp>
      <p:sp>
        <p:nvSpPr>
          <p:cNvPr id="13" name="Rectangle 12">
            <a:extLst>
              <a:ext uri="{FF2B5EF4-FFF2-40B4-BE49-F238E27FC236}">
                <a16:creationId xmlns:a16="http://schemas.microsoft.com/office/drawing/2014/main" id="{6EE063B4-C8A7-7E42-B88C-F23A5C67D76F}"/>
              </a:ext>
            </a:extLst>
          </p:cNvPr>
          <p:cNvSpPr/>
          <p:nvPr/>
        </p:nvSpPr>
        <p:spPr>
          <a:xfrm>
            <a:off x="2394484" y="5325927"/>
            <a:ext cx="7306107" cy="461665"/>
          </a:xfrm>
          <a:prstGeom prst="rect">
            <a:avLst/>
          </a:prstGeom>
        </p:spPr>
        <p:txBody>
          <a:bodyPr wrap="square">
            <a:spAutoFit/>
          </a:bodyPr>
          <a:lstStyle/>
          <a:p>
            <a:r>
              <a:rPr lang="en-US" altLang="zh-CN" sz="2400" dirty="0">
                <a:solidFill>
                  <a:srgbClr val="00B050"/>
                </a:solidFill>
              </a:rPr>
              <a:t>In</a:t>
            </a:r>
            <a:r>
              <a:rPr lang="zh-CN" altLang="en-US" sz="2400" dirty="0">
                <a:solidFill>
                  <a:srgbClr val="00B050"/>
                </a:solidFill>
              </a:rPr>
              <a:t> </a:t>
            </a:r>
            <a:r>
              <a:rPr lang="en-US" altLang="zh-CN" sz="2400" dirty="0">
                <a:solidFill>
                  <a:srgbClr val="00B050"/>
                </a:solidFill>
              </a:rPr>
              <a:t>training,</a:t>
            </a:r>
            <a:r>
              <a:rPr lang="zh-CN" altLang="en-US" sz="2400" dirty="0">
                <a:solidFill>
                  <a:srgbClr val="00B050"/>
                </a:solidFill>
              </a:rPr>
              <a:t> </a:t>
            </a:r>
            <a:r>
              <a:rPr lang="en-US" altLang="zh-CN" sz="2400" dirty="0">
                <a:solidFill>
                  <a:srgbClr val="00B050"/>
                </a:solidFill>
              </a:rPr>
              <a:t>no</a:t>
            </a:r>
            <a:r>
              <a:rPr lang="zh-CN" altLang="en-US" sz="2400" dirty="0">
                <a:solidFill>
                  <a:srgbClr val="00B050"/>
                </a:solidFill>
              </a:rPr>
              <a:t> </a:t>
            </a:r>
            <a:r>
              <a:rPr lang="en-US" altLang="zh-CN" sz="2400" dirty="0">
                <a:solidFill>
                  <a:srgbClr val="00B050"/>
                </a:solidFill>
              </a:rPr>
              <a:t>hard</a:t>
            </a:r>
            <a:r>
              <a:rPr lang="zh-CN" altLang="en-US" sz="2400" dirty="0">
                <a:solidFill>
                  <a:srgbClr val="00B050"/>
                </a:solidFill>
              </a:rPr>
              <a:t> </a:t>
            </a:r>
            <a:r>
              <a:rPr lang="en-US" altLang="zh-CN" sz="2400" dirty="0">
                <a:solidFill>
                  <a:srgbClr val="00B050"/>
                </a:solidFill>
              </a:rPr>
              <a:t>3D</a:t>
            </a:r>
            <a:r>
              <a:rPr lang="zh-CN" altLang="en-US" sz="2400" dirty="0">
                <a:solidFill>
                  <a:srgbClr val="00B050"/>
                </a:solidFill>
              </a:rPr>
              <a:t> </a:t>
            </a:r>
            <a:r>
              <a:rPr lang="en-US" altLang="zh-CN" sz="2400" dirty="0">
                <a:solidFill>
                  <a:srgbClr val="00B050"/>
                </a:solidFill>
              </a:rPr>
              <a:t>matching</a:t>
            </a:r>
            <a:r>
              <a:rPr lang="zh-CN" altLang="en-US" sz="2400" dirty="0">
                <a:solidFill>
                  <a:srgbClr val="00B050"/>
                </a:solidFill>
              </a:rPr>
              <a:t> </a:t>
            </a:r>
            <a:r>
              <a:rPr lang="en-US" altLang="zh-CN" sz="2400" dirty="0">
                <a:solidFill>
                  <a:srgbClr val="00B050"/>
                </a:solidFill>
              </a:rPr>
              <a:t>problem</a:t>
            </a:r>
            <a:endParaRPr lang="en-US" dirty="0">
              <a:solidFill>
                <a:srgbClr val="00B050"/>
              </a:solidFill>
            </a:endParaRPr>
          </a:p>
        </p:txBody>
      </p:sp>
      <p:sp>
        <p:nvSpPr>
          <p:cNvPr id="14" name="Rectangle 13">
            <a:extLst>
              <a:ext uri="{FF2B5EF4-FFF2-40B4-BE49-F238E27FC236}">
                <a16:creationId xmlns:a16="http://schemas.microsoft.com/office/drawing/2014/main" id="{70A6E574-4DFE-824D-B0D0-9F6FE3CF929B}"/>
              </a:ext>
            </a:extLst>
          </p:cNvPr>
          <p:cNvSpPr/>
          <p:nvPr/>
        </p:nvSpPr>
        <p:spPr>
          <a:xfrm>
            <a:off x="2394483" y="5751036"/>
            <a:ext cx="7306107" cy="738664"/>
          </a:xfrm>
          <a:prstGeom prst="rect">
            <a:avLst/>
          </a:prstGeom>
        </p:spPr>
        <p:txBody>
          <a:bodyPr wrap="square">
            <a:spAutoFit/>
          </a:bodyPr>
          <a:lstStyle/>
          <a:p>
            <a:r>
              <a:rPr lang="en-US" altLang="zh-CN" sz="2400" dirty="0">
                <a:solidFill>
                  <a:srgbClr val="FF0000"/>
                </a:solidFill>
              </a:rPr>
              <a:t>In</a:t>
            </a:r>
            <a:r>
              <a:rPr lang="zh-CN" altLang="en-US" sz="2400" dirty="0">
                <a:solidFill>
                  <a:srgbClr val="FF0000"/>
                </a:solidFill>
              </a:rPr>
              <a:t> </a:t>
            </a:r>
            <a:r>
              <a:rPr lang="en-US" altLang="zh-CN" sz="2400" dirty="0">
                <a:solidFill>
                  <a:srgbClr val="FF0000"/>
                </a:solidFill>
              </a:rPr>
              <a:t>testing,</a:t>
            </a:r>
            <a:r>
              <a:rPr lang="zh-CN" altLang="en-US" sz="2400" dirty="0">
                <a:solidFill>
                  <a:srgbClr val="FF0000"/>
                </a:solidFill>
              </a:rPr>
              <a:t> </a:t>
            </a:r>
            <a:r>
              <a:rPr lang="en-US" altLang="zh-CN" sz="2400" dirty="0">
                <a:solidFill>
                  <a:srgbClr val="FF0000"/>
                </a:solidFill>
              </a:rPr>
              <a:t>have</a:t>
            </a:r>
            <a:r>
              <a:rPr lang="zh-CN" altLang="en-US" sz="2400" dirty="0">
                <a:solidFill>
                  <a:srgbClr val="FF0000"/>
                </a:solidFill>
              </a:rPr>
              <a:t> </a:t>
            </a:r>
            <a:r>
              <a:rPr lang="en-US" altLang="zh-CN" sz="2400" dirty="0">
                <a:solidFill>
                  <a:srgbClr val="FF0000"/>
                </a:solidFill>
              </a:rPr>
              <a:t>to</a:t>
            </a:r>
            <a:r>
              <a:rPr lang="zh-CN" altLang="en-US" sz="2400" dirty="0">
                <a:solidFill>
                  <a:srgbClr val="FF0000"/>
                </a:solidFill>
              </a:rPr>
              <a:t> </a:t>
            </a:r>
            <a:r>
              <a:rPr lang="en-US" altLang="zh-CN" sz="2400" dirty="0">
                <a:solidFill>
                  <a:srgbClr val="FF0000"/>
                </a:solidFill>
              </a:rPr>
              <a:t>use</a:t>
            </a:r>
            <a:r>
              <a:rPr lang="zh-CN" altLang="en-US" sz="2400" dirty="0">
                <a:solidFill>
                  <a:srgbClr val="FF0000"/>
                </a:solidFill>
              </a:rPr>
              <a:t> </a:t>
            </a:r>
            <a:r>
              <a:rPr lang="en-US" altLang="zh-CN" sz="2400" dirty="0">
                <a:solidFill>
                  <a:srgbClr val="FF0000"/>
                </a:solidFill>
              </a:rPr>
              <a:t>marginal</a:t>
            </a:r>
            <a:r>
              <a:rPr lang="zh-CN" altLang="en-US" sz="2400" dirty="0">
                <a:solidFill>
                  <a:srgbClr val="FF0000"/>
                </a:solidFill>
              </a:rPr>
              <a:t> </a:t>
            </a:r>
            <a:r>
              <a:rPr lang="en-US" altLang="zh-CN" sz="2400" dirty="0">
                <a:solidFill>
                  <a:srgbClr val="FF0000"/>
                </a:solidFill>
              </a:rPr>
              <a:t>to</a:t>
            </a:r>
            <a:r>
              <a:rPr lang="zh-CN" altLang="en-US" sz="2400" dirty="0">
                <a:solidFill>
                  <a:srgbClr val="FF0000"/>
                </a:solidFill>
              </a:rPr>
              <a:t> </a:t>
            </a:r>
            <a:r>
              <a:rPr lang="en-US" altLang="zh-CN" sz="2400" dirty="0">
                <a:solidFill>
                  <a:srgbClr val="FF0000"/>
                </a:solidFill>
              </a:rPr>
              <a:t>do</a:t>
            </a:r>
            <a:r>
              <a:rPr lang="zh-CN" altLang="en-US" sz="2400" dirty="0">
                <a:solidFill>
                  <a:srgbClr val="FF0000"/>
                </a:solidFill>
              </a:rPr>
              <a:t> </a:t>
            </a:r>
            <a:r>
              <a:rPr lang="en-US" altLang="zh-CN" sz="2400" dirty="0">
                <a:solidFill>
                  <a:srgbClr val="FF0000"/>
                </a:solidFill>
              </a:rPr>
              <a:t>prediction</a:t>
            </a:r>
          </a:p>
          <a:p>
            <a:r>
              <a:rPr lang="en-US" dirty="0">
                <a:solidFill>
                  <a:schemeClr val="tx1">
                    <a:lumMod val="50000"/>
                    <a:lumOff val="50000"/>
                  </a:schemeClr>
                </a:solidFill>
              </a:rPr>
              <a:t>	 </a:t>
            </a:r>
            <a:r>
              <a:rPr lang="en-US" altLang="zh-CN" dirty="0">
                <a:solidFill>
                  <a:schemeClr val="tx1">
                    <a:lumMod val="50000"/>
                    <a:lumOff val="50000"/>
                  </a:schemeClr>
                </a:solidFill>
              </a:rPr>
              <a:t>could</a:t>
            </a:r>
            <a:r>
              <a:rPr lang="zh-CN" altLang="en-US" dirty="0">
                <a:solidFill>
                  <a:schemeClr val="tx1">
                    <a:lumMod val="50000"/>
                    <a:lumOff val="50000"/>
                  </a:schemeClr>
                </a:solidFill>
              </a:rPr>
              <a:t> </a:t>
            </a:r>
            <a:r>
              <a:rPr lang="en-US" altLang="zh-CN" dirty="0">
                <a:solidFill>
                  <a:schemeClr val="tx1">
                    <a:lumMod val="50000"/>
                    <a:lumOff val="50000"/>
                  </a:schemeClr>
                </a:solidFill>
              </a:rPr>
              <a:t>be</a:t>
            </a:r>
            <a:r>
              <a:rPr lang="zh-CN" altLang="en-US" dirty="0">
                <a:solidFill>
                  <a:schemeClr val="tx1">
                    <a:lumMod val="50000"/>
                    <a:lumOff val="50000"/>
                  </a:schemeClr>
                </a:solidFill>
              </a:rPr>
              <a:t> </a:t>
            </a:r>
            <a:r>
              <a:rPr lang="en-US" altLang="zh-CN" dirty="0">
                <a:solidFill>
                  <a:schemeClr val="tx1">
                    <a:lumMod val="50000"/>
                    <a:lumOff val="50000"/>
                  </a:schemeClr>
                </a:solidFill>
              </a:rPr>
              <a:t>hard</a:t>
            </a:r>
            <a:r>
              <a:rPr lang="zh-CN" altLang="en-US" dirty="0">
                <a:solidFill>
                  <a:schemeClr val="tx1">
                    <a:lumMod val="50000"/>
                    <a:lumOff val="50000"/>
                  </a:schemeClr>
                </a:solidFill>
              </a:rPr>
              <a:t> </a:t>
            </a:r>
            <a:endParaRPr lang="en-US" dirty="0">
              <a:solidFill>
                <a:schemeClr val="tx1">
                  <a:lumMod val="50000"/>
                  <a:lumOff val="50000"/>
                </a:schemeClr>
              </a:solidFill>
            </a:endParaRPr>
          </a:p>
        </p:txBody>
      </p:sp>
      <p:sp>
        <p:nvSpPr>
          <p:cNvPr id="11" name="Rectangle 10">
            <a:extLst>
              <a:ext uri="{FF2B5EF4-FFF2-40B4-BE49-F238E27FC236}">
                <a16:creationId xmlns:a16="http://schemas.microsoft.com/office/drawing/2014/main" id="{EE19FE93-2E1F-2344-8F9A-1A595C1626F6}"/>
              </a:ext>
            </a:extLst>
          </p:cNvPr>
          <p:cNvSpPr/>
          <p:nvPr/>
        </p:nvSpPr>
        <p:spPr>
          <a:xfrm>
            <a:off x="2451842" y="883166"/>
            <a:ext cx="6386235" cy="461665"/>
          </a:xfrm>
          <a:prstGeom prst="rect">
            <a:avLst/>
          </a:prstGeom>
        </p:spPr>
        <p:txBody>
          <a:bodyPr wrap="square">
            <a:spAutoFit/>
          </a:bodyPr>
          <a:lstStyle/>
          <a:p>
            <a:r>
              <a:rPr lang="en-US" altLang="zh-CN" sz="2400" dirty="0">
                <a:solidFill>
                  <a:srgbClr val="7030A0"/>
                </a:solidFill>
              </a:rPr>
              <a:t>The marginal</a:t>
            </a:r>
            <a:r>
              <a:rPr lang="zh-CN" altLang="en-US" sz="2400" dirty="0">
                <a:solidFill>
                  <a:srgbClr val="7030A0"/>
                </a:solidFill>
              </a:rPr>
              <a:t> </a:t>
            </a:r>
            <a:r>
              <a:rPr lang="en-US" altLang="zh-CN" sz="2400" dirty="0">
                <a:solidFill>
                  <a:srgbClr val="7030A0"/>
                </a:solidFill>
              </a:rPr>
              <a:t>formula</a:t>
            </a:r>
            <a:r>
              <a:rPr lang="en-US" sz="2000" dirty="0">
                <a:solidFill>
                  <a:srgbClr val="7030A0"/>
                </a:solidFill>
              </a:rPr>
              <a:t>:</a:t>
            </a:r>
          </a:p>
        </p:txBody>
      </p:sp>
      <p:pic>
        <p:nvPicPr>
          <p:cNvPr id="6" name="Picture 5">
            <a:extLst>
              <a:ext uri="{FF2B5EF4-FFF2-40B4-BE49-F238E27FC236}">
                <a16:creationId xmlns:a16="http://schemas.microsoft.com/office/drawing/2014/main" id="{85A4A4E1-0E73-7D4F-906D-D4FDE36891FE}"/>
              </a:ext>
            </a:extLst>
          </p:cNvPr>
          <p:cNvPicPr>
            <a:picLocks noChangeAspect="1"/>
          </p:cNvPicPr>
          <p:nvPr/>
        </p:nvPicPr>
        <p:blipFill>
          <a:blip r:embed="rId4"/>
          <a:stretch>
            <a:fillRect/>
          </a:stretch>
        </p:blipFill>
        <p:spPr>
          <a:xfrm>
            <a:off x="3160629" y="1463295"/>
            <a:ext cx="4265503" cy="3125353"/>
          </a:xfrm>
          <a:prstGeom prst="rect">
            <a:avLst/>
          </a:prstGeom>
        </p:spPr>
      </p:pic>
      <p:sp>
        <p:nvSpPr>
          <p:cNvPr id="5" name="Footer Placeholder 4">
            <a:extLst>
              <a:ext uri="{FF2B5EF4-FFF2-40B4-BE49-F238E27FC236}">
                <a16:creationId xmlns:a16="http://schemas.microsoft.com/office/drawing/2014/main" id="{5BF996D6-CAEC-854C-B0E6-93658535BFD8}"/>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3</a:t>
            </a:r>
            <a:r>
              <a:rPr lang="zh-CN" altLang="en-US" dirty="0"/>
              <a:t> </a:t>
            </a:r>
            <a:r>
              <a:rPr lang="en-US" altLang="zh-CN" dirty="0"/>
              <a:t>Dimensional</a:t>
            </a:r>
            <a:r>
              <a:rPr lang="zh-CN" altLang="en-US" dirty="0"/>
              <a:t> </a:t>
            </a:r>
            <a:r>
              <a:rPr lang="en-US" altLang="zh-CN" dirty="0"/>
              <a:t>Matching</a:t>
            </a:r>
          </a:p>
        </p:txBody>
      </p:sp>
    </p:spTree>
    <p:extLst>
      <p:ext uri="{BB962C8B-B14F-4D97-AF65-F5344CB8AC3E}">
        <p14:creationId xmlns:p14="http://schemas.microsoft.com/office/powerpoint/2010/main" val="164805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3" grpId="0"/>
      <p:bldP spid="14"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sz="2800" dirty="0">
                <a:solidFill>
                  <a:schemeClr val="accent2"/>
                </a:solidFill>
              </a:rPr>
              <a:t>Optimization</a:t>
            </a: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61493326-89C8-4963-BAAA-691654F18100}"/>
                  </a:ext>
                </a:extLst>
              </p:cNvPr>
              <p:cNvSpPr/>
              <p:nvPr/>
            </p:nvSpPr>
            <p:spPr>
              <a:xfrm>
                <a:off x="2437553" y="1490236"/>
                <a:ext cx="6386235" cy="769441"/>
              </a:xfrm>
              <a:prstGeom prst="rect">
                <a:avLst/>
              </a:prstGeom>
            </p:spPr>
            <p:txBody>
              <a:bodyPr wrap="square">
                <a:spAutoFit/>
              </a:bodyPr>
              <a:lstStyle/>
              <a:p>
                <a:r>
                  <a:rPr lang="en-US" altLang="zh-CN" sz="2400" dirty="0">
                    <a:solidFill>
                      <a:srgbClr val="7030A0"/>
                    </a:solidFill>
                  </a:rPr>
                  <a:t>Inner</a:t>
                </a:r>
                <a:r>
                  <a:rPr lang="zh-CN" altLang="en-US" sz="2400" dirty="0">
                    <a:solidFill>
                      <a:srgbClr val="7030A0"/>
                    </a:solidFill>
                  </a:rPr>
                  <a:t> </a:t>
                </a:r>
                <a:r>
                  <a:rPr lang="en-US" altLang="zh-CN" sz="2400" dirty="0">
                    <a:solidFill>
                      <a:srgbClr val="7030A0"/>
                    </a:solidFill>
                  </a:rPr>
                  <a:t>problem</a:t>
                </a:r>
                <a:r>
                  <a:rPr lang="zh-CN" altLang="en-US" sz="2400" dirty="0">
                    <a:solidFill>
                      <a:srgbClr val="7030A0"/>
                    </a:solidFill>
                  </a:rPr>
                  <a:t> </a:t>
                </a:r>
                <a14:m>
                  <m:oMath xmlns:m="http://schemas.openxmlformats.org/officeDocument/2006/math">
                    <m:r>
                      <a:rPr lang="zh-CN" altLang="en-US" sz="2400" i="1" smtClean="0">
                        <a:solidFill>
                          <a:srgbClr val="7030A0"/>
                        </a:solidFill>
                        <a:latin typeface="Cambria Math" panose="02040503050406030204" pitchFamily="18" charset="0"/>
                      </a:rPr>
                      <m:t>𝜃</m:t>
                    </m:r>
                    <m:r>
                      <a:rPr lang="en-US" altLang="zh-CN" sz="2400" b="0" i="1" smtClean="0">
                        <a:solidFill>
                          <a:srgbClr val="7030A0"/>
                        </a:solidFill>
                        <a:latin typeface="Cambria Math" panose="02040503050406030204" pitchFamily="18" charset="0"/>
                      </a:rPr>
                      <m:t>:</m:t>
                    </m:r>
                    <m:r>
                      <a:rPr lang="zh-CN" altLang="en-US" sz="2400" b="0" i="1" smtClean="0">
                        <a:solidFill>
                          <a:srgbClr val="7030A0"/>
                        </a:solidFill>
                        <a:latin typeface="Cambria Math" panose="02040503050406030204" pitchFamily="18" charset="0"/>
                      </a:rPr>
                      <m:t> </m:t>
                    </m:r>
                  </m:oMath>
                </a14:m>
                <a:r>
                  <a:rPr lang="en-US" altLang="zh-CN" sz="2400" dirty="0">
                    <a:solidFill>
                      <a:srgbClr val="7030A0"/>
                    </a:solidFill>
                  </a:rPr>
                  <a:t>analytical</a:t>
                </a:r>
                <a:r>
                  <a:rPr lang="zh-CN" altLang="en-US" sz="2400" dirty="0">
                    <a:solidFill>
                      <a:srgbClr val="7030A0"/>
                    </a:solidFill>
                  </a:rPr>
                  <a:t> </a:t>
                </a:r>
                <a:r>
                  <a:rPr lang="en-US" altLang="zh-CN" sz="2400" dirty="0">
                    <a:solidFill>
                      <a:srgbClr val="7030A0"/>
                    </a:solidFill>
                  </a:rPr>
                  <a:t>expression</a:t>
                </a:r>
                <a:r>
                  <a:rPr lang="en-US" sz="2000" dirty="0">
                    <a:solidFill>
                      <a:srgbClr val="7030A0"/>
                    </a:solidFill>
                  </a:rPr>
                  <a:t>:</a:t>
                </a:r>
              </a:p>
              <a:p>
                <a:r>
                  <a:rPr lang="en-US" sz="2000" dirty="0">
                    <a:solidFill>
                      <a:srgbClr val="7030A0"/>
                    </a:solidFill>
                  </a:rPr>
                  <a:t>	</a:t>
                </a:r>
                <a:endParaRPr lang="en-US" dirty="0">
                  <a:solidFill>
                    <a:schemeClr val="tx1">
                      <a:lumMod val="50000"/>
                      <a:lumOff val="50000"/>
                    </a:schemeClr>
                  </a:solidFill>
                </a:endParaRPr>
              </a:p>
            </p:txBody>
          </p:sp>
        </mc:Choice>
        <mc:Fallback xmlns="">
          <p:sp>
            <p:nvSpPr>
              <p:cNvPr id="37" name="Rectangle 36">
                <a:extLst>
                  <a:ext uri="{FF2B5EF4-FFF2-40B4-BE49-F238E27FC236}">
                    <a16:creationId xmlns:a16="http://schemas.microsoft.com/office/drawing/2014/main" id="{61493326-89C8-4963-BAAA-691654F18100}"/>
                  </a:ext>
                </a:extLst>
              </p:cNvPr>
              <p:cNvSpPr>
                <a:spLocks noRot="1" noChangeAspect="1" noMove="1" noResize="1" noEditPoints="1" noAdjustHandles="1" noChangeArrowheads="1" noChangeShapeType="1" noTextEdit="1"/>
              </p:cNvSpPr>
              <p:nvPr/>
            </p:nvSpPr>
            <p:spPr>
              <a:xfrm>
                <a:off x="2437553" y="1490236"/>
                <a:ext cx="6386235" cy="769441"/>
              </a:xfrm>
              <a:prstGeom prst="rect">
                <a:avLst/>
              </a:prstGeom>
              <a:blipFill>
                <a:blip r:embed="rId3"/>
                <a:stretch>
                  <a:fillRect l="-1590" t="-4839"/>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D52E0960-D08B-4ACA-B59B-249559206D43}"/>
              </a:ext>
            </a:extLst>
          </p:cNvPr>
          <p:cNvSpPr/>
          <p:nvPr/>
        </p:nvSpPr>
        <p:spPr>
          <a:xfrm>
            <a:off x="2437553" y="879433"/>
            <a:ext cx="6812463" cy="461665"/>
          </a:xfrm>
          <a:prstGeom prst="rect">
            <a:avLst/>
          </a:prstGeom>
        </p:spPr>
        <p:txBody>
          <a:bodyPr wrap="square">
            <a:spAutoFit/>
          </a:bodyPr>
          <a:lstStyle/>
          <a:p>
            <a:r>
              <a:rPr lang="en-US" altLang="zh-CN" sz="2400" dirty="0">
                <a:solidFill>
                  <a:srgbClr val="0F6FC6"/>
                </a:solidFill>
              </a:rPr>
              <a:t>Outer</a:t>
            </a:r>
            <a:r>
              <a:rPr lang="zh-CN" altLang="en-US" sz="2400" dirty="0">
                <a:solidFill>
                  <a:srgbClr val="0F6FC6"/>
                </a:solidFill>
              </a:rPr>
              <a:t> </a:t>
            </a:r>
            <a:r>
              <a:rPr lang="en-US" altLang="zh-CN" sz="2400" dirty="0">
                <a:solidFill>
                  <a:srgbClr val="0F6FC6"/>
                </a:solidFill>
              </a:rPr>
              <a:t>Q</a:t>
            </a:r>
            <a:r>
              <a:rPr lang="en-US" sz="2400" dirty="0">
                <a:solidFill>
                  <a:srgbClr val="0F6FC6"/>
                </a:solidFill>
              </a:rPr>
              <a:t>:</a:t>
            </a:r>
            <a:r>
              <a:rPr lang="zh-CN" altLang="en-US" sz="2400" dirty="0">
                <a:solidFill>
                  <a:srgbClr val="0F6FC6"/>
                </a:solidFill>
              </a:rPr>
              <a:t> </a:t>
            </a:r>
            <a:r>
              <a:rPr lang="en-US" sz="2400" dirty="0">
                <a:solidFill>
                  <a:srgbClr val="0F6FC6"/>
                </a:solidFill>
              </a:rPr>
              <a:t>projected</a:t>
            </a:r>
            <a:r>
              <a:rPr lang="zh-CN" altLang="en-US" sz="2400" dirty="0">
                <a:solidFill>
                  <a:srgbClr val="0F6FC6"/>
                </a:solidFill>
              </a:rPr>
              <a:t> </a:t>
            </a:r>
            <a:r>
              <a:rPr lang="en-US" sz="2400" dirty="0">
                <a:solidFill>
                  <a:srgbClr val="0F6FC6"/>
                </a:solidFill>
              </a:rPr>
              <a:t>Quasi-Newton </a:t>
            </a:r>
          </a:p>
        </p:txBody>
      </p:sp>
      <p:sp>
        <p:nvSpPr>
          <p:cNvPr id="3" name="Slide Number Placeholder 2">
            <a:extLst>
              <a:ext uri="{FF2B5EF4-FFF2-40B4-BE49-F238E27FC236}">
                <a16:creationId xmlns:a16="http://schemas.microsoft.com/office/drawing/2014/main" id="{4D34786B-9F8D-454A-92FD-A594F56AB538}"/>
              </a:ext>
            </a:extLst>
          </p:cNvPr>
          <p:cNvSpPr>
            <a:spLocks noGrp="1"/>
          </p:cNvSpPr>
          <p:nvPr>
            <p:ph type="sldNum" sz="quarter" idx="12"/>
          </p:nvPr>
        </p:nvSpPr>
        <p:spPr/>
        <p:txBody>
          <a:bodyPr/>
          <a:lstStyle/>
          <a:p>
            <a:fld id="{C0F2A647-71D5-4304-8070-CBC681FF56EE}" type="slidenum">
              <a:rPr lang="en-US" smtClean="0"/>
              <a:t>40</a:t>
            </a:fld>
            <a:endParaRPr lang="en-US" dirty="0"/>
          </a:p>
        </p:txBody>
      </p:sp>
      <p:pic>
        <p:nvPicPr>
          <p:cNvPr id="6" name="Picture 5">
            <a:extLst>
              <a:ext uri="{FF2B5EF4-FFF2-40B4-BE49-F238E27FC236}">
                <a16:creationId xmlns:a16="http://schemas.microsoft.com/office/drawing/2014/main" id="{411ABE2A-FA46-5048-947D-DA8770C96DBC}"/>
              </a:ext>
            </a:extLst>
          </p:cNvPr>
          <p:cNvPicPr>
            <a:picLocks noChangeAspect="1"/>
          </p:cNvPicPr>
          <p:nvPr/>
        </p:nvPicPr>
        <p:blipFill>
          <a:blip r:embed="rId4"/>
          <a:stretch>
            <a:fillRect/>
          </a:stretch>
        </p:blipFill>
        <p:spPr>
          <a:xfrm>
            <a:off x="4414358" y="2087424"/>
            <a:ext cx="3652330" cy="668925"/>
          </a:xfrm>
          <a:prstGeom prst="rect">
            <a:avLst/>
          </a:prstGeom>
        </p:spPr>
      </p:pic>
      <p:sp>
        <p:nvSpPr>
          <p:cNvPr id="7" name="Rectangle 6">
            <a:extLst>
              <a:ext uri="{FF2B5EF4-FFF2-40B4-BE49-F238E27FC236}">
                <a16:creationId xmlns:a16="http://schemas.microsoft.com/office/drawing/2014/main" id="{684DF2D4-9FDA-8B4C-8698-199169311434}"/>
              </a:ext>
            </a:extLst>
          </p:cNvPr>
          <p:cNvSpPr/>
          <p:nvPr/>
        </p:nvSpPr>
        <p:spPr>
          <a:xfrm>
            <a:off x="2772829" y="593156"/>
            <a:ext cx="4076309" cy="369332"/>
          </a:xfrm>
          <a:prstGeom prst="rect">
            <a:avLst/>
          </a:prstGeom>
        </p:spPr>
        <p:txBody>
          <a:bodyPr wrap="none">
            <a:spAutoFit/>
          </a:bodyPr>
          <a:lstStyle/>
          <a:p>
            <a:r>
              <a:rPr lang="en-US" dirty="0">
                <a:solidFill>
                  <a:schemeClr val="tx1">
                    <a:lumMod val="50000"/>
                    <a:lumOff val="50000"/>
                  </a:schemeClr>
                </a:solidFill>
              </a:rPr>
              <a:t>add regularization and smoothing penalty </a:t>
            </a:r>
            <a:endParaRPr lang="en-US" dirty="0"/>
          </a:p>
        </p:txBody>
      </p:sp>
      <p:sp>
        <p:nvSpPr>
          <p:cNvPr id="8" name="Rectangle 7">
            <a:extLst>
              <a:ext uri="{FF2B5EF4-FFF2-40B4-BE49-F238E27FC236}">
                <a16:creationId xmlns:a16="http://schemas.microsoft.com/office/drawing/2014/main" id="{B0175714-5496-B645-9E4A-D1C2C81E5624}"/>
              </a:ext>
            </a:extLst>
          </p:cNvPr>
          <p:cNvSpPr/>
          <p:nvPr/>
        </p:nvSpPr>
        <p:spPr>
          <a:xfrm>
            <a:off x="5617418" y="2055226"/>
            <a:ext cx="213114" cy="124939"/>
          </a:xfrm>
          <a:prstGeom prst="rect">
            <a:avLst/>
          </a:prstGeom>
          <a:solidFill>
            <a:srgbClr val="7030A0">
              <a:alpha val="5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4A9EBF92-E7BF-B84F-B9F7-EC019075296A}"/>
              </a:ext>
            </a:extLst>
          </p:cNvPr>
          <p:cNvCxnSpPr/>
          <p:nvPr/>
        </p:nvCxnSpPr>
        <p:spPr>
          <a:xfrm flipV="1">
            <a:off x="5843784" y="2012119"/>
            <a:ext cx="423243" cy="15061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1CD0091-542D-2143-935C-7A9A21933901}"/>
              </a:ext>
            </a:extLst>
          </p:cNvPr>
          <p:cNvSpPr/>
          <p:nvPr/>
        </p:nvSpPr>
        <p:spPr>
          <a:xfrm>
            <a:off x="6240523" y="1788120"/>
            <a:ext cx="1950534" cy="369332"/>
          </a:xfrm>
          <a:prstGeom prst="rect">
            <a:avLst/>
          </a:prstGeom>
        </p:spPr>
        <p:txBody>
          <a:bodyPr wrap="none">
            <a:spAutoFit/>
          </a:bodyPr>
          <a:lstStyle/>
          <a:p>
            <a:r>
              <a:rPr lang="en-US" altLang="zh-CN" dirty="0">
                <a:solidFill>
                  <a:srgbClr val="7030A0"/>
                </a:solidFill>
              </a:rPr>
              <a:t>number</a:t>
            </a:r>
            <a:r>
              <a:rPr lang="zh-CN" altLang="en-US" dirty="0">
                <a:solidFill>
                  <a:srgbClr val="7030A0"/>
                </a:solidFill>
              </a:rPr>
              <a:t> </a:t>
            </a:r>
            <a:r>
              <a:rPr lang="en-US" altLang="zh-CN" dirty="0">
                <a:solidFill>
                  <a:srgbClr val="7030A0"/>
                </a:solidFill>
              </a:rPr>
              <a:t>of</a:t>
            </a:r>
            <a:r>
              <a:rPr lang="zh-CN" altLang="en-US" dirty="0">
                <a:solidFill>
                  <a:srgbClr val="7030A0"/>
                </a:solidFill>
              </a:rPr>
              <a:t> </a:t>
            </a:r>
            <a:r>
              <a:rPr lang="en-US" altLang="zh-CN" dirty="0">
                <a:solidFill>
                  <a:srgbClr val="7030A0"/>
                </a:solidFill>
              </a:rPr>
              <a:t>samples</a:t>
            </a:r>
            <a:endParaRPr lang="en-US" dirty="0">
              <a:solidFill>
                <a:srgbClr val="7030A0"/>
              </a:solidFill>
            </a:endParaRP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299A5A2-93A0-2242-9779-432982321858}"/>
                  </a:ext>
                </a:extLst>
              </p:cNvPr>
              <p:cNvSpPr/>
              <p:nvPr/>
            </p:nvSpPr>
            <p:spPr>
              <a:xfrm>
                <a:off x="2437553" y="2863722"/>
                <a:ext cx="7753369" cy="769441"/>
              </a:xfrm>
              <a:prstGeom prst="rect">
                <a:avLst/>
              </a:prstGeom>
            </p:spPr>
            <p:txBody>
              <a:bodyPr wrap="square">
                <a:spAutoFit/>
              </a:bodyPr>
              <a:lstStyle/>
              <a:p>
                <a:r>
                  <a:rPr lang="en-US" altLang="zh-CN" sz="2400" dirty="0">
                    <a:solidFill>
                      <a:srgbClr val="00B050"/>
                    </a:solidFill>
                  </a:rPr>
                  <a:t>Inner</a:t>
                </a:r>
                <a:r>
                  <a:rPr lang="zh-CN" altLang="en-US" sz="2400" dirty="0">
                    <a:solidFill>
                      <a:srgbClr val="00B050"/>
                    </a:solidFill>
                  </a:rPr>
                  <a:t> </a:t>
                </a:r>
                <a:r>
                  <a:rPr lang="en-US" altLang="zh-CN" sz="2400" dirty="0">
                    <a:solidFill>
                      <a:srgbClr val="00B050"/>
                    </a:solidFill>
                  </a:rPr>
                  <a:t>problem</a:t>
                </a:r>
                <a:r>
                  <a:rPr lang="zh-CN" altLang="en-US" sz="2400" dirty="0">
                    <a:solidFill>
                      <a:srgbClr val="00B050"/>
                    </a:solidFill>
                  </a:rPr>
                  <a:t> </a:t>
                </a:r>
                <a:r>
                  <a:rPr lang="en-US" altLang="zh-CN" sz="2400" dirty="0">
                    <a:solidFill>
                      <a:srgbClr val="00B050"/>
                    </a:solidFill>
                  </a:rPr>
                  <a:t>P</a:t>
                </a:r>
                <a14:m>
                  <m:oMath xmlns:m="http://schemas.openxmlformats.org/officeDocument/2006/math">
                    <m:r>
                      <a:rPr lang="en-US" altLang="zh-CN" sz="2400" b="0" i="1" smtClean="0">
                        <a:solidFill>
                          <a:srgbClr val="00B050"/>
                        </a:solidFill>
                        <a:latin typeface="Cambria Math" panose="02040503050406030204" pitchFamily="18" charset="0"/>
                      </a:rPr>
                      <m:t>:</m:t>
                    </m:r>
                    <m:r>
                      <a:rPr lang="zh-CN" altLang="en-US" sz="2400" b="0" i="1" smtClean="0">
                        <a:solidFill>
                          <a:srgbClr val="00B050"/>
                        </a:solidFill>
                        <a:latin typeface="Cambria Math" panose="02040503050406030204" pitchFamily="18" charset="0"/>
                      </a:rPr>
                      <m:t> </m:t>
                    </m:r>
                  </m:oMath>
                </a14:m>
                <a:r>
                  <a:rPr lang="en-US" altLang="zh-CN" sz="2400" dirty="0">
                    <a:solidFill>
                      <a:srgbClr val="00B050"/>
                    </a:solidFill>
                  </a:rPr>
                  <a:t>projection</a:t>
                </a:r>
                <a:r>
                  <a:rPr lang="zh-CN" altLang="en-US" sz="2400" dirty="0">
                    <a:solidFill>
                      <a:srgbClr val="00B050"/>
                    </a:solidFill>
                  </a:rPr>
                  <a:t> </a:t>
                </a:r>
                <a:r>
                  <a:rPr lang="en-US" altLang="zh-CN" sz="2400" dirty="0">
                    <a:solidFill>
                      <a:srgbClr val="00B050"/>
                    </a:solidFill>
                  </a:rPr>
                  <a:t>to</a:t>
                </a:r>
                <a:r>
                  <a:rPr lang="zh-CN" altLang="en-US" sz="2400" dirty="0">
                    <a:solidFill>
                      <a:srgbClr val="00B050"/>
                    </a:solidFill>
                  </a:rPr>
                  <a:t> </a:t>
                </a:r>
                <a:r>
                  <a:rPr lang="en-US" altLang="zh-CN" sz="2400" dirty="0">
                    <a:solidFill>
                      <a:srgbClr val="00B050"/>
                    </a:solidFill>
                  </a:rPr>
                  <a:t>hyperplane</a:t>
                </a:r>
                <a:r>
                  <a:rPr lang="zh-CN" altLang="en-US" sz="2400" dirty="0">
                    <a:solidFill>
                      <a:srgbClr val="00B050"/>
                    </a:solidFill>
                  </a:rPr>
                  <a:t> </a:t>
                </a:r>
                <a:r>
                  <a:rPr lang="en-US" altLang="zh-CN" sz="2400" dirty="0">
                    <a:solidFill>
                      <a:srgbClr val="00B050"/>
                    </a:solidFill>
                  </a:rPr>
                  <a:t>stochastic</a:t>
                </a:r>
                <a:r>
                  <a:rPr lang="zh-CN" altLang="en-US" sz="2400" dirty="0">
                    <a:solidFill>
                      <a:srgbClr val="00B050"/>
                    </a:solidFill>
                  </a:rPr>
                  <a:t> </a:t>
                </a:r>
                <a:r>
                  <a:rPr lang="en-US" altLang="zh-CN" sz="2400" dirty="0">
                    <a:solidFill>
                      <a:srgbClr val="00B050"/>
                    </a:solidFill>
                  </a:rPr>
                  <a:t>tensor</a:t>
                </a:r>
                <a:endParaRPr lang="en-US" sz="2400" dirty="0">
                  <a:solidFill>
                    <a:srgbClr val="00B050"/>
                  </a:solidFill>
                </a:endParaRPr>
              </a:p>
              <a:p>
                <a:r>
                  <a:rPr lang="en-US" sz="2000" dirty="0">
                    <a:solidFill>
                      <a:srgbClr val="00B050"/>
                    </a:solidFill>
                  </a:rPr>
                  <a:t>	</a:t>
                </a:r>
                <a:endParaRPr lang="en-US" dirty="0">
                  <a:solidFill>
                    <a:srgbClr val="00B050"/>
                  </a:solidFill>
                </a:endParaRPr>
              </a:p>
            </p:txBody>
          </p:sp>
        </mc:Choice>
        <mc:Fallback xmlns="">
          <p:sp>
            <p:nvSpPr>
              <p:cNvPr id="21" name="Rectangle 20">
                <a:extLst>
                  <a:ext uri="{FF2B5EF4-FFF2-40B4-BE49-F238E27FC236}">
                    <a16:creationId xmlns:a16="http://schemas.microsoft.com/office/drawing/2014/main" id="{A299A5A2-93A0-2242-9779-432982321858}"/>
                  </a:ext>
                </a:extLst>
              </p:cNvPr>
              <p:cNvSpPr>
                <a:spLocks noRot="1" noChangeAspect="1" noMove="1" noResize="1" noEditPoints="1" noAdjustHandles="1" noChangeArrowheads="1" noChangeShapeType="1" noTextEdit="1"/>
              </p:cNvSpPr>
              <p:nvPr/>
            </p:nvSpPr>
            <p:spPr>
              <a:xfrm>
                <a:off x="2437553" y="2863722"/>
                <a:ext cx="7753369" cy="769441"/>
              </a:xfrm>
              <a:prstGeom prst="rect">
                <a:avLst/>
              </a:prstGeom>
              <a:blipFill>
                <a:blip r:embed="rId5"/>
                <a:stretch>
                  <a:fillRect l="-1311" t="-4839"/>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000BB3BE-C109-6A4B-8F8C-1D05CDA0823F}"/>
              </a:ext>
            </a:extLst>
          </p:cNvPr>
          <p:cNvPicPr>
            <a:picLocks noChangeAspect="1"/>
          </p:cNvPicPr>
          <p:nvPr/>
        </p:nvPicPr>
        <p:blipFill>
          <a:blip r:embed="rId6"/>
          <a:stretch>
            <a:fillRect/>
          </a:stretch>
        </p:blipFill>
        <p:spPr>
          <a:xfrm>
            <a:off x="4166453" y="3436494"/>
            <a:ext cx="4534940" cy="2707334"/>
          </a:xfrm>
          <a:prstGeom prst="rect">
            <a:avLst/>
          </a:prstGeom>
        </p:spPr>
      </p:pic>
      <p:sp>
        <p:nvSpPr>
          <p:cNvPr id="4" name="Footer Placeholder 3">
            <a:extLst>
              <a:ext uri="{FF2B5EF4-FFF2-40B4-BE49-F238E27FC236}">
                <a16:creationId xmlns:a16="http://schemas.microsoft.com/office/drawing/2014/main" id="{73C0EF1C-3326-3E40-8321-94D9F8C3F8EF}"/>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3</a:t>
            </a:r>
            <a:r>
              <a:rPr lang="zh-CN" altLang="en-US" dirty="0"/>
              <a:t> </a:t>
            </a:r>
            <a:r>
              <a:rPr lang="en-US" altLang="zh-CN" dirty="0"/>
              <a:t>Dimensional</a:t>
            </a:r>
            <a:r>
              <a:rPr lang="zh-CN" altLang="en-US" dirty="0"/>
              <a:t> </a:t>
            </a:r>
            <a:r>
              <a:rPr lang="en-US" altLang="zh-CN" dirty="0"/>
              <a:t>Matching</a:t>
            </a:r>
          </a:p>
        </p:txBody>
      </p:sp>
    </p:spTree>
    <p:extLst>
      <p:ext uri="{BB962C8B-B14F-4D97-AF65-F5344CB8AC3E}">
        <p14:creationId xmlns:p14="http://schemas.microsoft.com/office/powerpoint/2010/main" val="82911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8" grpId="0" animBg="1"/>
      <p:bldP spid="17" grpId="0"/>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altLang="zh-CN" sz="2800" dirty="0">
                <a:solidFill>
                  <a:schemeClr val="accent2"/>
                </a:solidFill>
              </a:rPr>
              <a:t>ADMM</a:t>
            </a:r>
            <a:r>
              <a:rPr lang="zh-CN" altLang="en-US" sz="2800" dirty="0">
                <a:solidFill>
                  <a:schemeClr val="accent2"/>
                </a:solidFill>
              </a:rPr>
              <a:t> </a:t>
            </a:r>
            <a:r>
              <a:rPr lang="en-US" altLang="zh-CN" sz="2800" dirty="0">
                <a:solidFill>
                  <a:schemeClr val="accent2"/>
                </a:solidFill>
              </a:rPr>
              <a:t>for</a:t>
            </a:r>
            <a:r>
              <a:rPr lang="zh-CN" altLang="en-US" sz="2800" dirty="0">
                <a:solidFill>
                  <a:schemeClr val="accent2"/>
                </a:solidFill>
              </a:rPr>
              <a:t> </a:t>
            </a:r>
            <a:r>
              <a:rPr lang="en-US" altLang="zh-CN" sz="2800" dirty="0">
                <a:solidFill>
                  <a:schemeClr val="accent2"/>
                </a:solidFill>
              </a:rPr>
              <a:t>Tensor</a:t>
            </a:r>
            <a:r>
              <a:rPr lang="zh-CN" altLang="en-US" sz="2800" dirty="0">
                <a:solidFill>
                  <a:schemeClr val="accent2"/>
                </a:solidFill>
              </a:rPr>
              <a:t> </a:t>
            </a:r>
            <a:r>
              <a:rPr lang="en-US" altLang="zh-CN" sz="2800" dirty="0">
                <a:solidFill>
                  <a:schemeClr val="accent2"/>
                </a:solidFill>
              </a:rPr>
              <a:t>Projection</a:t>
            </a:r>
            <a:endParaRPr lang="en-US" sz="28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37" name="Rectangle 36">
            <a:extLst>
              <a:ext uri="{FF2B5EF4-FFF2-40B4-BE49-F238E27FC236}">
                <a16:creationId xmlns:a16="http://schemas.microsoft.com/office/drawing/2014/main" id="{61493326-89C8-4963-BAAA-691654F18100}"/>
              </a:ext>
            </a:extLst>
          </p:cNvPr>
          <p:cNvSpPr/>
          <p:nvPr/>
        </p:nvSpPr>
        <p:spPr>
          <a:xfrm>
            <a:off x="2437552" y="1661773"/>
            <a:ext cx="7753369" cy="1138773"/>
          </a:xfrm>
          <a:prstGeom prst="rect">
            <a:avLst/>
          </a:prstGeom>
        </p:spPr>
        <p:txBody>
          <a:bodyPr wrap="square">
            <a:spAutoFit/>
          </a:bodyPr>
          <a:lstStyle/>
          <a:p>
            <a:r>
              <a:rPr lang="en-US" altLang="zh-CN" sz="2400" dirty="0">
                <a:solidFill>
                  <a:srgbClr val="7030A0"/>
                </a:solidFill>
              </a:rPr>
              <a:t>ADMM:</a:t>
            </a:r>
            <a:r>
              <a:rPr lang="zh-CN" altLang="en-US" sz="2400" dirty="0">
                <a:solidFill>
                  <a:srgbClr val="7030A0"/>
                </a:solidFill>
              </a:rPr>
              <a:t>  </a:t>
            </a:r>
            <a:r>
              <a:rPr lang="en-US" altLang="zh-CN" sz="2400" i="1" dirty="0">
                <a:solidFill>
                  <a:srgbClr val="7030A0"/>
                </a:solidFill>
              </a:rPr>
              <a:t>divide</a:t>
            </a:r>
            <a:r>
              <a:rPr lang="zh-CN" altLang="en-US" sz="2400" i="1" dirty="0">
                <a:solidFill>
                  <a:srgbClr val="7030A0"/>
                </a:solidFill>
              </a:rPr>
              <a:t> </a:t>
            </a:r>
            <a:r>
              <a:rPr lang="en-US" altLang="zh-CN" sz="2400" i="1" dirty="0">
                <a:solidFill>
                  <a:srgbClr val="7030A0"/>
                </a:solidFill>
              </a:rPr>
              <a:t>the</a:t>
            </a:r>
            <a:r>
              <a:rPr lang="zh-CN" altLang="en-US" sz="2400" i="1" dirty="0">
                <a:solidFill>
                  <a:srgbClr val="7030A0"/>
                </a:solidFill>
              </a:rPr>
              <a:t> </a:t>
            </a:r>
            <a:r>
              <a:rPr lang="en-US" altLang="zh-CN" sz="2400" i="1" dirty="0">
                <a:solidFill>
                  <a:srgbClr val="7030A0"/>
                </a:solidFill>
              </a:rPr>
              <a:t>problem</a:t>
            </a:r>
            <a:r>
              <a:rPr lang="zh-CN" altLang="en-US" sz="2400" i="1" dirty="0">
                <a:solidFill>
                  <a:srgbClr val="7030A0"/>
                </a:solidFill>
              </a:rPr>
              <a:t> </a:t>
            </a:r>
            <a:r>
              <a:rPr lang="en-US" altLang="zh-CN" sz="2400" i="1" dirty="0">
                <a:solidFill>
                  <a:srgbClr val="7030A0"/>
                </a:solidFill>
              </a:rPr>
              <a:t>to</a:t>
            </a:r>
            <a:r>
              <a:rPr lang="zh-CN" altLang="en-US" sz="2400" i="1" dirty="0">
                <a:solidFill>
                  <a:srgbClr val="7030A0"/>
                </a:solidFill>
              </a:rPr>
              <a:t> </a:t>
            </a:r>
            <a:r>
              <a:rPr lang="en-US" altLang="zh-CN" sz="2400" i="1" dirty="0">
                <a:solidFill>
                  <a:srgbClr val="7030A0"/>
                </a:solidFill>
              </a:rPr>
              <a:t>3</a:t>
            </a:r>
            <a:r>
              <a:rPr lang="zh-CN" altLang="en-US" sz="2400" i="1" dirty="0">
                <a:solidFill>
                  <a:srgbClr val="7030A0"/>
                </a:solidFill>
              </a:rPr>
              <a:t> </a:t>
            </a:r>
            <a:r>
              <a:rPr lang="en-US" altLang="zh-CN" sz="2400" i="1" dirty="0">
                <a:solidFill>
                  <a:srgbClr val="7030A0"/>
                </a:solidFill>
              </a:rPr>
              <a:t>set</a:t>
            </a:r>
            <a:r>
              <a:rPr lang="zh-CN" altLang="en-US" sz="2400" i="1" dirty="0">
                <a:solidFill>
                  <a:srgbClr val="7030A0"/>
                </a:solidFill>
              </a:rPr>
              <a:t> </a:t>
            </a:r>
            <a:r>
              <a:rPr lang="en-US" altLang="zh-CN" sz="2400" i="1" dirty="0">
                <a:solidFill>
                  <a:srgbClr val="7030A0"/>
                </a:solidFill>
              </a:rPr>
              <a:t>of</a:t>
            </a:r>
            <a:r>
              <a:rPr lang="zh-CN" altLang="en-US" sz="2400" i="1" dirty="0">
                <a:solidFill>
                  <a:srgbClr val="7030A0"/>
                </a:solidFill>
              </a:rPr>
              <a:t> </a:t>
            </a:r>
            <a:r>
              <a:rPr lang="en-US" altLang="zh-CN" sz="2400" i="1" dirty="0">
                <a:solidFill>
                  <a:srgbClr val="7030A0"/>
                </a:solidFill>
              </a:rPr>
              <a:t>variable</a:t>
            </a:r>
            <a:r>
              <a:rPr lang="zh-CN" altLang="en-US" sz="2400" i="1" dirty="0">
                <a:solidFill>
                  <a:srgbClr val="7030A0"/>
                </a:solidFill>
              </a:rPr>
              <a:t> </a:t>
            </a:r>
            <a:r>
              <a:rPr lang="en-US" altLang="zh-CN" sz="2400" i="1" dirty="0">
                <a:solidFill>
                  <a:srgbClr val="7030A0"/>
                </a:solidFill>
              </a:rPr>
              <a:t>who</a:t>
            </a:r>
            <a:r>
              <a:rPr lang="zh-CN" altLang="en-US" sz="2400" i="1" dirty="0">
                <a:solidFill>
                  <a:srgbClr val="7030A0"/>
                </a:solidFill>
              </a:rPr>
              <a:t> </a:t>
            </a:r>
            <a:r>
              <a:rPr lang="en-US" altLang="zh-CN" sz="2400" i="1" dirty="0">
                <a:solidFill>
                  <a:srgbClr val="7030A0"/>
                </a:solidFill>
              </a:rPr>
              <a:t>satisfy</a:t>
            </a:r>
            <a:r>
              <a:rPr lang="zh-CN" altLang="en-US" sz="2400" i="1" dirty="0">
                <a:solidFill>
                  <a:srgbClr val="7030A0"/>
                </a:solidFill>
              </a:rPr>
              <a:t> </a:t>
            </a:r>
            <a:r>
              <a:rPr lang="en-US" altLang="zh-CN" sz="2400" i="1" dirty="0">
                <a:solidFill>
                  <a:srgbClr val="7030A0"/>
                </a:solidFill>
              </a:rPr>
              <a:t>each</a:t>
            </a:r>
            <a:r>
              <a:rPr lang="zh-CN" altLang="en-US" sz="2400" i="1" dirty="0">
                <a:solidFill>
                  <a:srgbClr val="7030A0"/>
                </a:solidFill>
              </a:rPr>
              <a:t> </a:t>
            </a:r>
            <a:r>
              <a:rPr lang="en-US" altLang="zh-CN" sz="2400" i="1" dirty="0">
                <a:solidFill>
                  <a:srgbClr val="7030A0"/>
                </a:solidFill>
              </a:rPr>
              <a:t>of</a:t>
            </a:r>
            <a:r>
              <a:rPr lang="zh-CN" altLang="en-US" sz="2400" i="1" dirty="0">
                <a:solidFill>
                  <a:srgbClr val="7030A0"/>
                </a:solidFill>
              </a:rPr>
              <a:t> </a:t>
            </a:r>
            <a:r>
              <a:rPr lang="en-US" altLang="zh-CN" sz="2400" i="1" dirty="0">
                <a:solidFill>
                  <a:srgbClr val="7030A0"/>
                </a:solidFill>
              </a:rPr>
              <a:t>the</a:t>
            </a:r>
            <a:r>
              <a:rPr lang="zh-CN" altLang="en-US" sz="2400" i="1" dirty="0">
                <a:solidFill>
                  <a:srgbClr val="7030A0"/>
                </a:solidFill>
              </a:rPr>
              <a:t> </a:t>
            </a:r>
            <a:r>
              <a:rPr lang="en-US" altLang="zh-CN" sz="2400" i="1" dirty="0">
                <a:solidFill>
                  <a:srgbClr val="7030A0"/>
                </a:solidFill>
              </a:rPr>
              <a:t>HST</a:t>
            </a:r>
            <a:r>
              <a:rPr lang="zh-CN" altLang="en-US" sz="2400" i="1" dirty="0">
                <a:solidFill>
                  <a:srgbClr val="7030A0"/>
                </a:solidFill>
              </a:rPr>
              <a:t> </a:t>
            </a:r>
            <a:r>
              <a:rPr lang="en-US" altLang="zh-CN" sz="2400" i="1" dirty="0">
                <a:solidFill>
                  <a:srgbClr val="7030A0"/>
                </a:solidFill>
              </a:rPr>
              <a:t>condition</a:t>
            </a:r>
            <a:r>
              <a:rPr lang="zh-CN" altLang="en-US" sz="2400" i="1" dirty="0">
                <a:solidFill>
                  <a:srgbClr val="7030A0"/>
                </a:solidFill>
              </a:rPr>
              <a:t> </a:t>
            </a:r>
            <a:r>
              <a:rPr lang="en-US" altLang="zh-CN" sz="2400" i="1" dirty="0">
                <a:solidFill>
                  <a:srgbClr val="7030A0"/>
                </a:solidFill>
              </a:rPr>
              <a:t>separately</a:t>
            </a:r>
            <a:endParaRPr lang="en-US" sz="2000" i="1" dirty="0">
              <a:solidFill>
                <a:srgbClr val="7030A0"/>
              </a:solidFill>
            </a:endParaRPr>
          </a:p>
          <a:p>
            <a:r>
              <a:rPr lang="en-US" sz="2000" dirty="0">
                <a:solidFill>
                  <a:srgbClr val="7030A0"/>
                </a:solidFill>
              </a:rPr>
              <a:t>	</a:t>
            </a:r>
            <a:endParaRPr lang="en-US" dirty="0">
              <a:solidFill>
                <a:schemeClr val="tx1">
                  <a:lumMod val="50000"/>
                  <a:lumOff val="50000"/>
                </a:schemeClr>
              </a:solidFill>
            </a:endParaRPr>
          </a:p>
        </p:txBody>
      </p:sp>
      <p:sp>
        <p:nvSpPr>
          <p:cNvPr id="3" name="Slide Number Placeholder 2">
            <a:extLst>
              <a:ext uri="{FF2B5EF4-FFF2-40B4-BE49-F238E27FC236}">
                <a16:creationId xmlns:a16="http://schemas.microsoft.com/office/drawing/2014/main" id="{4D34786B-9F8D-454A-92FD-A594F56AB538}"/>
              </a:ext>
            </a:extLst>
          </p:cNvPr>
          <p:cNvSpPr>
            <a:spLocks noGrp="1"/>
          </p:cNvSpPr>
          <p:nvPr>
            <p:ph type="sldNum" sz="quarter" idx="12"/>
          </p:nvPr>
        </p:nvSpPr>
        <p:spPr/>
        <p:txBody>
          <a:bodyPr/>
          <a:lstStyle/>
          <a:p>
            <a:fld id="{C0F2A647-71D5-4304-8070-CBC681FF56EE}" type="slidenum">
              <a:rPr lang="en-US" smtClean="0"/>
              <a:t>41</a:t>
            </a:fld>
            <a:endParaRPr lang="en-US" dirty="0"/>
          </a:p>
        </p:txBody>
      </p:sp>
      <p:sp>
        <p:nvSpPr>
          <p:cNvPr id="7" name="Rectangle 6">
            <a:extLst>
              <a:ext uri="{FF2B5EF4-FFF2-40B4-BE49-F238E27FC236}">
                <a16:creationId xmlns:a16="http://schemas.microsoft.com/office/drawing/2014/main" id="{684DF2D4-9FDA-8B4C-8698-199169311434}"/>
              </a:ext>
            </a:extLst>
          </p:cNvPr>
          <p:cNvSpPr/>
          <p:nvPr/>
        </p:nvSpPr>
        <p:spPr>
          <a:xfrm>
            <a:off x="2772829" y="593156"/>
            <a:ext cx="5969135" cy="369332"/>
          </a:xfrm>
          <a:prstGeom prst="rect">
            <a:avLst/>
          </a:prstGeom>
        </p:spPr>
        <p:txBody>
          <a:bodyPr wrap="none">
            <a:spAutoFit/>
          </a:bodyPr>
          <a:lstStyle/>
          <a:p>
            <a:r>
              <a:rPr lang="en-US" altLang="zh-CN" dirty="0">
                <a:solidFill>
                  <a:schemeClr val="tx1">
                    <a:lumMod val="50000"/>
                    <a:lumOff val="50000"/>
                  </a:schemeClr>
                </a:solidFill>
              </a:rPr>
              <a:t>(Douglas</a:t>
            </a:r>
            <a:r>
              <a:rPr lang="zh-CN" altLang="en-US" dirty="0">
                <a:solidFill>
                  <a:schemeClr val="tx1">
                    <a:lumMod val="50000"/>
                    <a:lumOff val="50000"/>
                  </a:schemeClr>
                </a:solidFill>
              </a:rPr>
              <a:t> </a:t>
            </a:r>
            <a:r>
              <a:rPr lang="en-US" dirty="0">
                <a:solidFill>
                  <a:prstClr val="black">
                    <a:lumMod val="50000"/>
                    <a:lumOff val="50000"/>
                  </a:prstClr>
                </a:solidFill>
              </a:rPr>
              <a:t>et. al., </a:t>
            </a:r>
            <a:r>
              <a:rPr lang="en-US" altLang="zh-CN" dirty="0">
                <a:solidFill>
                  <a:schemeClr val="tx1">
                    <a:lumMod val="50000"/>
                    <a:lumOff val="50000"/>
                  </a:schemeClr>
                </a:solidFill>
              </a:rPr>
              <a:t>1956; </a:t>
            </a:r>
            <a:r>
              <a:rPr lang="fr" dirty="0" err="1">
                <a:solidFill>
                  <a:schemeClr val="tx1">
                    <a:lumMod val="50000"/>
                    <a:lumOff val="50000"/>
                  </a:schemeClr>
                </a:solidFill>
              </a:rPr>
              <a:t>Glowinski</a:t>
            </a:r>
            <a:r>
              <a:rPr lang="zh-CN" altLang="en-US" dirty="0">
                <a:solidFill>
                  <a:schemeClr val="tx1">
                    <a:lumMod val="50000"/>
                    <a:lumOff val="50000"/>
                  </a:schemeClr>
                </a:solidFill>
              </a:rPr>
              <a:t> </a:t>
            </a:r>
            <a:r>
              <a:rPr lang="en-US" dirty="0">
                <a:solidFill>
                  <a:schemeClr val="tx1">
                    <a:lumMod val="50000"/>
                    <a:lumOff val="50000"/>
                  </a:schemeClr>
                </a:solidFill>
              </a:rPr>
              <a:t>et. al., </a:t>
            </a:r>
            <a:r>
              <a:rPr lang="en-US" altLang="zh-CN" dirty="0">
                <a:solidFill>
                  <a:schemeClr val="tx1">
                    <a:lumMod val="50000"/>
                    <a:lumOff val="50000"/>
                  </a:schemeClr>
                </a:solidFill>
              </a:rPr>
              <a:t>1956; </a:t>
            </a:r>
            <a:r>
              <a:rPr lang="en-US" dirty="0">
                <a:solidFill>
                  <a:schemeClr val="tx1">
                    <a:lumMod val="50000"/>
                    <a:lumOff val="50000"/>
                  </a:schemeClr>
                </a:solidFill>
              </a:rPr>
              <a:t>Boyd</a:t>
            </a:r>
            <a:r>
              <a:rPr lang="zh-CN" altLang="en-US" dirty="0">
                <a:solidFill>
                  <a:schemeClr val="tx1">
                    <a:lumMod val="50000"/>
                    <a:lumOff val="50000"/>
                  </a:schemeClr>
                </a:solidFill>
              </a:rPr>
              <a:t> </a:t>
            </a:r>
            <a:r>
              <a:rPr lang="en-US" dirty="0">
                <a:solidFill>
                  <a:schemeClr val="tx1">
                    <a:lumMod val="50000"/>
                    <a:lumOff val="50000"/>
                  </a:schemeClr>
                </a:solidFill>
              </a:rPr>
              <a:t>et. al</a:t>
            </a:r>
            <a:r>
              <a:rPr lang="en-US" dirty="0">
                <a:solidFill>
                  <a:prstClr val="black">
                    <a:lumMod val="50000"/>
                    <a:lumOff val="50000"/>
                  </a:prstClr>
                </a:solidFill>
              </a:rPr>
              <a:t>., </a:t>
            </a:r>
            <a:r>
              <a:rPr lang="en-US" altLang="zh-CN" dirty="0">
                <a:solidFill>
                  <a:schemeClr val="tx1">
                    <a:lumMod val="50000"/>
                    <a:lumOff val="50000"/>
                  </a:schemeClr>
                </a:solidFill>
              </a:rPr>
              <a:t>1956)</a:t>
            </a:r>
            <a:endParaRPr lang="en-US" dirty="0"/>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299A5A2-93A0-2242-9779-432982321858}"/>
                  </a:ext>
                </a:extLst>
              </p:cNvPr>
              <p:cNvSpPr/>
              <p:nvPr/>
            </p:nvSpPr>
            <p:spPr>
              <a:xfrm>
                <a:off x="2390342" y="4472989"/>
                <a:ext cx="7969494" cy="769441"/>
              </a:xfrm>
              <a:prstGeom prst="rect">
                <a:avLst/>
              </a:prstGeom>
            </p:spPr>
            <p:txBody>
              <a:bodyPr wrap="square">
                <a:spAutoFit/>
              </a:bodyPr>
              <a:lstStyle/>
              <a:p>
                <a:r>
                  <a:rPr lang="en-US" altLang="zh-CN" sz="2400" dirty="0">
                    <a:solidFill>
                      <a:srgbClr val="00B050"/>
                    </a:solidFill>
                  </a:rPr>
                  <a:t>A</a:t>
                </a:r>
                <a14:m>
                  <m:oMath xmlns:m="http://schemas.openxmlformats.org/officeDocument/2006/math">
                    <m:r>
                      <m:rPr>
                        <m:sty m:val="p"/>
                      </m:rPr>
                      <a:rPr lang="en-US" altLang="zh-CN" sz="2400" b="0" i="0" smtClean="0">
                        <a:solidFill>
                          <a:srgbClr val="00B050"/>
                        </a:solidFill>
                        <a:latin typeface="Cambria Math" panose="02040503050406030204" pitchFamily="18" charset="0"/>
                      </a:rPr>
                      <m:t>ugmented</m:t>
                    </m:r>
                    <m:r>
                      <a:rPr lang="zh-CN" altLang="en-US" sz="2400" b="0" i="0" smtClean="0">
                        <a:solidFill>
                          <a:srgbClr val="00B050"/>
                        </a:solidFill>
                        <a:latin typeface="Cambria Math" panose="02040503050406030204" pitchFamily="18" charset="0"/>
                      </a:rPr>
                      <m:t> </m:t>
                    </m:r>
                    <m:r>
                      <m:rPr>
                        <m:sty m:val="p"/>
                      </m:rPr>
                      <a:rPr lang="en-US" altLang="zh-CN" sz="2400" b="0" i="0" smtClean="0">
                        <a:solidFill>
                          <a:srgbClr val="00B050"/>
                        </a:solidFill>
                        <a:latin typeface="Cambria Math" panose="02040503050406030204" pitchFamily="18" charset="0"/>
                      </a:rPr>
                      <m:t>Lagrangian</m:t>
                    </m:r>
                    <m:r>
                      <a:rPr lang="en-US" altLang="zh-CN" sz="2400" b="0" i="1" smtClean="0">
                        <a:solidFill>
                          <a:srgbClr val="00B050"/>
                        </a:solidFill>
                        <a:latin typeface="Cambria Math" panose="02040503050406030204" pitchFamily="18" charset="0"/>
                      </a:rPr>
                      <m:t>:</m:t>
                    </m:r>
                    <m:r>
                      <a:rPr lang="zh-CN" altLang="en-US" sz="2400" b="0" i="1" smtClean="0">
                        <a:solidFill>
                          <a:srgbClr val="00B050"/>
                        </a:solidFill>
                        <a:latin typeface="Cambria Math" panose="02040503050406030204" pitchFamily="18" charset="0"/>
                      </a:rPr>
                      <m:t> </m:t>
                    </m:r>
                    <m:r>
                      <m:rPr>
                        <m:sty m:val="p"/>
                      </m:rPr>
                      <a:rPr lang="en-US" altLang="zh-CN" sz="2400" i="1">
                        <a:solidFill>
                          <a:srgbClr val="00B050"/>
                        </a:solidFill>
                        <a:latin typeface="Cambria Math" panose="02040503050406030204" pitchFamily="18" charset="0"/>
                      </a:rPr>
                      <m:t>a</m:t>
                    </m:r>
                    <m:r>
                      <a:rPr lang="en-US" altLang="zh-CN" sz="2400" i="1">
                        <a:solidFill>
                          <a:srgbClr val="00B050"/>
                        </a:solidFill>
                        <a:latin typeface="Cambria Math" panose="02040503050406030204" pitchFamily="18" charset="0"/>
                      </a:rPr>
                      <m:t>𝑙𝑡𝑒𝑟𝑛𝑎𝑡𝑒𝑙</m:t>
                    </m:r>
                    <m:r>
                      <a:rPr lang="en-US" altLang="zh-CN" sz="2400" b="0" i="1" smtClean="0">
                        <a:solidFill>
                          <a:srgbClr val="00B050"/>
                        </a:solidFill>
                        <a:latin typeface="Cambria Math" panose="02040503050406030204" pitchFamily="18" charset="0"/>
                      </a:rPr>
                      <m:t>𝑦</m:t>
                    </m:r>
                    <m:r>
                      <a:rPr lang="zh-CN" altLang="en-US" sz="2400" b="0" i="1" smtClean="0">
                        <a:solidFill>
                          <a:srgbClr val="00B050"/>
                        </a:solidFill>
                        <a:latin typeface="Cambria Math" panose="02040503050406030204" pitchFamily="18" charset="0"/>
                      </a:rPr>
                      <m:t> </m:t>
                    </m:r>
                    <m:r>
                      <a:rPr lang="en-US" altLang="zh-CN" sz="2400" b="0" i="1" smtClean="0">
                        <a:solidFill>
                          <a:srgbClr val="00B050"/>
                        </a:solidFill>
                        <a:latin typeface="Cambria Math" panose="02040503050406030204" pitchFamily="18" charset="0"/>
                      </a:rPr>
                      <m:t>𝑢𝑝𝑑𝑎𝑡𝑖𝑛𝑔</m:t>
                    </m:r>
                    <m:r>
                      <a:rPr lang="zh-CN" altLang="en-US" sz="2400" b="0" i="1" smtClean="0">
                        <a:solidFill>
                          <a:srgbClr val="00B050"/>
                        </a:solidFill>
                        <a:latin typeface="Cambria Math" panose="02040503050406030204" pitchFamily="18" charset="0"/>
                      </a:rPr>
                      <m:t> </m:t>
                    </m:r>
                    <m:r>
                      <a:rPr lang="en-US" altLang="zh-CN" sz="2400" b="0" i="1" smtClean="0">
                        <a:solidFill>
                          <a:srgbClr val="00B050"/>
                        </a:solidFill>
                        <a:latin typeface="Cambria Math" panose="02040503050406030204" pitchFamily="18" charset="0"/>
                      </a:rPr>
                      <m:t>𝑣𝑎𝑟𝑖𝑎𝑏𝑙𝑒𝑠</m:t>
                    </m:r>
                  </m:oMath>
                </a14:m>
                <a:endParaRPr lang="en-US" sz="2400" i="1" dirty="0">
                  <a:solidFill>
                    <a:srgbClr val="00B050"/>
                  </a:solidFill>
                </a:endParaRPr>
              </a:p>
              <a:p>
                <a:r>
                  <a:rPr lang="en-US" sz="2000" dirty="0">
                    <a:solidFill>
                      <a:srgbClr val="00B050"/>
                    </a:solidFill>
                  </a:rPr>
                  <a:t>	</a:t>
                </a:r>
                <a:endParaRPr lang="en-US" dirty="0">
                  <a:solidFill>
                    <a:srgbClr val="00B050"/>
                  </a:solidFill>
                </a:endParaRPr>
              </a:p>
            </p:txBody>
          </p:sp>
        </mc:Choice>
        <mc:Fallback xmlns="">
          <p:sp>
            <p:nvSpPr>
              <p:cNvPr id="21" name="Rectangle 20">
                <a:extLst>
                  <a:ext uri="{FF2B5EF4-FFF2-40B4-BE49-F238E27FC236}">
                    <a16:creationId xmlns:a16="http://schemas.microsoft.com/office/drawing/2014/main" id="{A299A5A2-93A0-2242-9779-432982321858}"/>
                  </a:ext>
                </a:extLst>
              </p:cNvPr>
              <p:cNvSpPr>
                <a:spLocks noRot="1" noChangeAspect="1" noMove="1" noResize="1" noEditPoints="1" noAdjustHandles="1" noChangeArrowheads="1" noChangeShapeType="1" noTextEdit="1"/>
              </p:cNvSpPr>
              <p:nvPr/>
            </p:nvSpPr>
            <p:spPr>
              <a:xfrm>
                <a:off x="2390342" y="4472989"/>
                <a:ext cx="7969494" cy="769441"/>
              </a:xfrm>
              <a:prstGeom prst="rect">
                <a:avLst/>
              </a:prstGeom>
              <a:blipFill>
                <a:blip r:embed="rId3"/>
                <a:stretch>
                  <a:fillRect l="-1113" t="-483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A82014E-9946-6841-A4F3-51DC2E8DFA42}"/>
              </a:ext>
            </a:extLst>
          </p:cNvPr>
          <p:cNvPicPr>
            <a:picLocks noChangeAspect="1"/>
          </p:cNvPicPr>
          <p:nvPr/>
        </p:nvPicPr>
        <p:blipFill>
          <a:blip r:embed="rId4"/>
          <a:stretch>
            <a:fillRect/>
          </a:stretch>
        </p:blipFill>
        <p:spPr>
          <a:xfrm>
            <a:off x="5544243" y="1130075"/>
            <a:ext cx="2380556" cy="406932"/>
          </a:xfrm>
          <a:prstGeom prst="rect">
            <a:avLst/>
          </a:prstGeom>
        </p:spPr>
      </p:pic>
      <p:pic>
        <p:nvPicPr>
          <p:cNvPr id="5" name="Picture 4">
            <a:extLst>
              <a:ext uri="{FF2B5EF4-FFF2-40B4-BE49-F238E27FC236}">
                <a16:creationId xmlns:a16="http://schemas.microsoft.com/office/drawing/2014/main" id="{D999CE87-3302-4945-A681-B746C8A325C6}"/>
              </a:ext>
            </a:extLst>
          </p:cNvPr>
          <p:cNvPicPr>
            <a:picLocks noChangeAspect="1"/>
          </p:cNvPicPr>
          <p:nvPr/>
        </p:nvPicPr>
        <p:blipFill>
          <a:blip r:embed="rId5"/>
          <a:stretch>
            <a:fillRect/>
          </a:stretch>
        </p:blipFill>
        <p:spPr>
          <a:xfrm>
            <a:off x="2695141" y="2902211"/>
            <a:ext cx="7143770" cy="1053578"/>
          </a:xfrm>
          <a:prstGeom prst="rect">
            <a:avLst/>
          </a:prstGeom>
        </p:spPr>
      </p:pic>
      <p:pic>
        <p:nvPicPr>
          <p:cNvPr id="9" name="Picture 8">
            <a:extLst>
              <a:ext uri="{FF2B5EF4-FFF2-40B4-BE49-F238E27FC236}">
                <a16:creationId xmlns:a16="http://schemas.microsoft.com/office/drawing/2014/main" id="{43B45A78-B73F-0D47-8FEF-807268E6CD27}"/>
              </a:ext>
            </a:extLst>
          </p:cNvPr>
          <p:cNvPicPr>
            <a:picLocks noChangeAspect="1"/>
          </p:cNvPicPr>
          <p:nvPr/>
        </p:nvPicPr>
        <p:blipFill>
          <a:blip r:embed="rId6"/>
          <a:stretch>
            <a:fillRect/>
          </a:stretch>
        </p:blipFill>
        <p:spPr>
          <a:xfrm>
            <a:off x="2443753" y="5358381"/>
            <a:ext cx="7916083" cy="692741"/>
          </a:xfrm>
          <a:prstGeom prst="rect">
            <a:avLst/>
          </a:prstGeom>
        </p:spPr>
      </p:pic>
      <p:sp>
        <p:nvSpPr>
          <p:cNvPr id="11" name="Rectangle 10">
            <a:extLst>
              <a:ext uri="{FF2B5EF4-FFF2-40B4-BE49-F238E27FC236}">
                <a16:creationId xmlns:a16="http://schemas.microsoft.com/office/drawing/2014/main" id="{1A8D332B-B1F7-0847-864C-32650FAF5A0F}"/>
              </a:ext>
            </a:extLst>
          </p:cNvPr>
          <p:cNvSpPr/>
          <p:nvPr/>
        </p:nvSpPr>
        <p:spPr>
          <a:xfrm>
            <a:off x="6081495" y="2902211"/>
            <a:ext cx="185531" cy="29156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ACEAFA4-87E8-3F40-9E26-4DF45443DAEE}"/>
              </a:ext>
            </a:extLst>
          </p:cNvPr>
          <p:cNvSpPr/>
          <p:nvPr/>
        </p:nvSpPr>
        <p:spPr>
          <a:xfrm>
            <a:off x="4974939" y="2914484"/>
            <a:ext cx="185531" cy="29156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1216DEDA-0CC4-D94C-AC25-146E45C21766}"/>
              </a:ext>
            </a:extLst>
          </p:cNvPr>
          <p:cNvCxnSpPr>
            <a:cxnSpLocks/>
            <a:stCxn id="20" idx="0"/>
          </p:cNvCxnSpPr>
          <p:nvPr/>
        </p:nvCxnSpPr>
        <p:spPr>
          <a:xfrm flipV="1">
            <a:off x="5067705" y="2746367"/>
            <a:ext cx="303372" cy="168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82CFD62-BE9B-2040-806C-15F64BDC73E1}"/>
              </a:ext>
            </a:extLst>
          </p:cNvPr>
          <p:cNvCxnSpPr>
            <a:cxnSpLocks/>
            <a:stCxn id="11" idx="0"/>
          </p:cNvCxnSpPr>
          <p:nvPr/>
        </p:nvCxnSpPr>
        <p:spPr>
          <a:xfrm flipH="1" flipV="1">
            <a:off x="5870713" y="2718746"/>
            <a:ext cx="303548" cy="183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2A80BCC-EE49-4842-8999-10D7865F4593}"/>
              </a:ext>
            </a:extLst>
          </p:cNvPr>
          <p:cNvSpPr/>
          <p:nvPr/>
        </p:nvSpPr>
        <p:spPr>
          <a:xfrm>
            <a:off x="4840895" y="2385011"/>
            <a:ext cx="1833002" cy="369332"/>
          </a:xfrm>
          <a:prstGeom prst="rect">
            <a:avLst/>
          </a:prstGeom>
        </p:spPr>
        <p:txBody>
          <a:bodyPr wrap="none">
            <a:spAutoFit/>
          </a:bodyPr>
          <a:lstStyle/>
          <a:p>
            <a:r>
              <a:rPr lang="en-US" altLang="zh-CN" dirty="0">
                <a:solidFill>
                  <a:schemeClr val="tx2">
                    <a:lumMod val="50000"/>
                    <a:lumOff val="50000"/>
                  </a:schemeClr>
                </a:solidFill>
              </a:rPr>
              <a:t>auxiliary</a:t>
            </a:r>
            <a:r>
              <a:rPr lang="zh-CN" altLang="en-US" dirty="0">
                <a:solidFill>
                  <a:schemeClr val="tx2">
                    <a:lumMod val="50000"/>
                    <a:lumOff val="50000"/>
                  </a:schemeClr>
                </a:solidFill>
              </a:rPr>
              <a:t> </a:t>
            </a:r>
            <a:r>
              <a:rPr lang="en-US" altLang="zh-CN" dirty="0">
                <a:solidFill>
                  <a:schemeClr val="tx2">
                    <a:lumMod val="50000"/>
                    <a:lumOff val="50000"/>
                  </a:schemeClr>
                </a:solidFill>
              </a:rPr>
              <a:t>variables</a:t>
            </a:r>
            <a:endParaRPr lang="en-US" dirty="0">
              <a:solidFill>
                <a:schemeClr val="tx2">
                  <a:lumMod val="50000"/>
                  <a:lumOff val="50000"/>
                </a:schemeClr>
              </a:solidFill>
            </a:endParaRPr>
          </a:p>
        </p:txBody>
      </p:sp>
      <p:sp>
        <p:nvSpPr>
          <p:cNvPr id="30" name="Rectangle 29">
            <a:extLst>
              <a:ext uri="{FF2B5EF4-FFF2-40B4-BE49-F238E27FC236}">
                <a16:creationId xmlns:a16="http://schemas.microsoft.com/office/drawing/2014/main" id="{0F888AB8-3883-BB4E-BAF5-E71E97231AE3}"/>
              </a:ext>
            </a:extLst>
          </p:cNvPr>
          <p:cNvSpPr/>
          <p:nvPr/>
        </p:nvSpPr>
        <p:spPr>
          <a:xfrm>
            <a:off x="7254737" y="2912060"/>
            <a:ext cx="378515" cy="277871"/>
          </a:xfrm>
          <a:prstGeom prst="rect">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1" name="Rectangle 30">
            <a:extLst>
              <a:ext uri="{FF2B5EF4-FFF2-40B4-BE49-F238E27FC236}">
                <a16:creationId xmlns:a16="http://schemas.microsoft.com/office/drawing/2014/main" id="{8524E5AC-2005-3E45-9862-CA0EAF2000EC}"/>
              </a:ext>
            </a:extLst>
          </p:cNvPr>
          <p:cNvSpPr/>
          <p:nvPr/>
        </p:nvSpPr>
        <p:spPr>
          <a:xfrm>
            <a:off x="8225459" y="2920210"/>
            <a:ext cx="378515" cy="277871"/>
          </a:xfrm>
          <a:prstGeom prst="rect">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42C470E-8D85-7A4F-929B-3E1B670D38C9}"/>
              </a:ext>
            </a:extLst>
          </p:cNvPr>
          <p:cNvSpPr/>
          <p:nvPr/>
        </p:nvSpPr>
        <p:spPr>
          <a:xfrm>
            <a:off x="9118344" y="2912060"/>
            <a:ext cx="378515" cy="277871"/>
          </a:xfrm>
          <a:prstGeom prst="rect">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5614EB79-C6FC-414A-B6FF-7C32A49852B5}"/>
              </a:ext>
            </a:extLst>
          </p:cNvPr>
          <p:cNvCxnSpPr>
            <a:cxnSpLocks/>
            <a:stCxn id="30" idx="2"/>
          </p:cNvCxnSpPr>
          <p:nvPr/>
        </p:nvCxnSpPr>
        <p:spPr>
          <a:xfrm>
            <a:off x="7443995" y="3189931"/>
            <a:ext cx="801943" cy="3099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814AB1AC-4CBB-4A4A-8E94-E289BF409786}"/>
                  </a:ext>
                </a:extLst>
              </p:cNvPr>
              <p:cNvSpPr/>
              <p:nvPr/>
            </p:nvSpPr>
            <p:spPr>
              <a:xfrm>
                <a:off x="7042477" y="3423955"/>
                <a:ext cx="4795287" cy="646331"/>
              </a:xfrm>
              <a:prstGeom prst="rect">
                <a:avLst/>
              </a:prstGeom>
            </p:spPr>
            <p:txBody>
              <a:bodyPr wrap="none">
                <a:spAutoFit/>
              </a:bodyPr>
              <a:lstStyle/>
              <a:p>
                <a:r>
                  <a:rPr lang="en-US" altLang="zh-CN" dirty="0">
                    <a:solidFill>
                      <a:srgbClr val="0070C0"/>
                    </a:solidFill>
                  </a:rPr>
                  <a:t>indicator</a:t>
                </a:r>
                <a:r>
                  <a:rPr lang="zh-CN" altLang="en-US" dirty="0">
                    <a:solidFill>
                      <a:srgbClr val="0070C0"/>
                    </a:solidFill>
                  </a:rPr>
                  <a:t> </a:t>
                </a:r>
                <a:r>
                  <a:rPr lang="en-US" altLang="zh-CN" dirty="0">
                    <a:solidFill>
                      <a:srgbClr val="0070C0"/>
                    </a:solidFill>
                  </a:rPr>
                  <a:t>function</a:t>
                </a:r>
                <a:r>
                  <a:rPr lang="zh-CN" altLang="en-US" dirty="0">
                    <a:solidFill>
                      <a:srgbClr val="0070C0"/>
                    </a:solidFill>
                  </a:rPr>
                  <a:t> </a:t>
                </a:r>
                <a:r>
                  <a:rPr lang="en-US" altLang="zh-CN" dirty="0">
                    <a:solidFill>
                      <a:srgbClr val="0070C0"/>
                    </a:solidFill>
                  </a:rPr>
                  <a:t>that</a:t>
                </a:r>
                <a:r>
                  <a:rPr lang="zh-CN" altLang="en-US" dirty="0">
                    <a:solidFill>
                      <a:srgbClr val="0070C0"/>
                    </a:solidFill>
                  </a:rPr>
                  <a:t> </a:t>
                </a:r>
                <a:r>
                  <a:rPr lang="en-US" altLang="zh-CN" dirty="0">
                    <a:solidFill>
                      <a:srgbClr val="0070C0"/>
                    </a:solidFill>
                  </a:rPr>
                  <a:t>is</a:t>
                </a:r>
                <a:r>
                  <a:rPr lang="zh-CN" altLang="en-US" dirty="0">
                    <a:solidFill>
                      <a:srgbClr val="0070C0"/>
                    </a:solidFill>
                  </a:rPr>
                  <a:t> </a:t>
                </a:r>
                <a:r>
                  <a:rPr lang="en-US" altLang="zh-CN" dirty="0">
                    <a:solidFill>
                      <a:srgbClr val="0070C0"/>
                    </a:solidFill>
                  </a:rPr>
                  <a:t>1</a:t>
                </a:r>
                <a:r>
                  <a:rPr lang="zh-CN" altLang="en-US" dirty="0">
                    <a:solidFill>
                      <a:srgbClr val="0070C0"/>
                    </a:solidFill>
                  </a:rPr>
                  <a:t> </a:t>
                </a:r>
                <a:r>
                  <a:rPr lang="en-US" altLang="zh-CN" dirty="0">
                    <a:solidFill>
                      <a:srgbClr val="0070C0"/>
                    </a:solidFill>
                  </a:rPr>
                  <a:t>only</a:t>
                </a:r>
                <a:r>
                  <a:rPr lang="zh-CN" altLang="en-US" dirty="0">
                    <a:solidFill>
                      <a:srgbClr val="0070C0"/>
                    </a:solidFill>
                  </a:rPr>
                  <a:t> </a:t>
                </a:r>
                <a:r>
                  <a:rPr lang="en-US" altLang="zh-CN" dirty="0">
                    <a:solidFill>
                      <a:srgbClr val="0070C0"/>
                    </a:solidFill>
                  </a:rPr>
                  <a:t>if</a:t>
                </a:r>
                <a:r>
                  <a:rPr lang="zh-CN" altLang="en-US" dirty="0">
                    <a:solidFill>
                      <a:srgbClr val="0070C0"/>
                    </a:solidFill>
                  </a:rPr>
                  <a:t> </a:t>
                </a:r>
                <a14:m>
                  <m:oMath xmlns:m="http://schemas.openxmlformats.org/officeDocument/2006/math">
                    <m:sSub>
                      <m:sSubPr>
                        <m:ctrlPr>
                          <a:rPr lang="en-US" altLang="zh-CN"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𝐶</m:t>
                        </m:r>
                      </m:e>
                      <m:sub>
                        <m:r>
                          <a:rPr lang="en-US" altLang="zh-CN" b="0" i="1" smtClean="0">
                            <a:solidFill>
                              <a:srgbClr val="0070C0"/>
                            </a:solidFill>
                            <a:latin typeface="Cambria Math" panose="02040503050406030204" pitchFamily="18" charset="0"/>
                          </a:rPr>
                          <m:t>𝑖</m:t>
                        </m:r>
                      </m:sub>
                    </m:sSub>
                    <m:r>
                      <a:rPr lang="zh-CN" altLang="en-US" b="0" i="1" smtClean="0">
                        <a:solidFill>
                          <a:srgbClr val="0070C0"/>
                        </a:solidFill>
                        <a:latin typeface="Cambria Math" panose="02040503050406030204" pitchFamily="18" charset="0"/>
                      </a:rPr>
                      <m:t> </m:t>
                    </m:r>
                    <m:r>
                      <a:rPr lang="en-US" altLang="zh-CN" b="0" i="1" smtClean="0">
                        <a:solidFill>
                          <a:srgbClr val="0070C0"/>
                        </a:solidFill>
                        <a:latin typeface="Cambria Math" panose="02040503050406030204" pitchFamily="18" charset="0"/>
                      </a:rPr>
                      <m:t>𝑖𝑠</m:t>
                    </m:r>
                    <m:r>
                      <a:rPr lang="zh-CN" altLang="en-US" b="0" i="1" smtClean="0">
                        <a:solidFill>
                          <a:srgbClr val="0070C0"/>
                        </a:solidFill>
                        <a:latin typeface="Cambria Math" panose="02040503050406030204" pitchFamily="18" charset="0"/>
                      </a:rPr>
                      <m:t> </m:t>
                    </m:r>
                    <m:r>
                      <a:rPr lang="en-US" altLang="zh-CN" b="0" i="1" smtClean="0">
                        <a:solidFill>
                          <a:srgbClr val="0070C0"/>
                        </a:solidFill>
                        <a:latin typeface="Cambria Math" panose="02040503050406030204" pitchFamily="18" charset="0"/>
                      </a:rPr>
                      <m:t>𝑠𝑎𝑡𝑖𝑠𝑓𝑖𝑒𝑑</m:t>
                    </m:r>
                  </m:oMath>
                </a14:m>
                <a:endParaRPr lang="en-US" altLang="zh-CN" b="0" dirty="0">
                  <a:solidFill>
                    <a:srgbClr val="0070C0"/>
                  </a:solidFill>
                </a:endParaRPr>
              </a:p>
              <a:p>
                <a14:m>
                  <m:oMath xmlns:m="http://schemas.openxmlformats.org/officeDocument/2006/math">
                    <m:sSub>
                      <m:sSubPr>
                        <m:ctrlPr>
                          <a:rPr lang="en-US" altLang="zh-CN" i="1">
                            <a:solidFill>
                              <a:srgbClr val="0070C0"/>
                            </a:solidFill>
                            <a:latin typeface="Cambria Math" panose="02040503050406030204" pitchFamily="18" charset="0"/>
                          </a:rPr>
                        </m:ctrlPr>
                      </m:sSubPr>
                      <m:e>
                        <m:r>
                          <a:rPr lang="en-US" altLang="zh-CN" i="1">
                            <a:solidFill>
                              <a:srgbClr val="0070C0"/>
                            </a:solidFill>
                            <a:latin typeface="Cambria Math" panose="02040503050406030204" pitchFamily="18" charset="0"/>
                          </a:rPr>
                          <m:t>𝐶</m:t>
                        </m:r>
                      </m:e>
                      <m:sub>
                        <m:r>
                          <a:rPr lang="en-US" altLang="zh-CN" i="1">
                            <a:solidFill>
                              <a:srgbClr val="0070C0"/>
                            </a:solidFill>
                            <a:latin typeface="Cambria Math" panose="02040503050406030204" pitchFamily="18" charset="0"/>
                          </a:rPr>
                          <m:t>𝑖</m:t>
                        </m:r>
                      </m:sub>
                    </m:sSub>
                  </m:oMath>
                </a14:m>
                <a:r>
                  <a:rPr lang="zh-CN" altLang="en-US" dirty="0">
                    <a:solidFill>
                      <a:srgbClr val="0070C0"/>
                    </a:solidFill>
                  </a:rPr>
                  <a:t> </a:t>
                </a:r>
                <a:r>
                  <a:rPr lang="en-US" altLang="zh-CN" dirty="0">
                    <a:solidFill>
                      <a:srgbClr val="0070C0"/>
                    </a:solidFill>
                  </a:rPr>
                  <a:t>stands</a:t>
                </a:r>
                <a:r>
                  <a:rPr lang="zh-CN" altLang="en-US" dirty="0">
                    <a:solidFill>
                      <a:srgbClr val="0070C0"/>
                    </a:solidFill>
                  </a:rPr>
                  <a:t> </a:t>
                </a:r>
                <a:r>
                  <a:rPr lang="en-US" altLang="zh-CN" dirty="0">
                    <a:solidFill>
                      <a:srgbClr val="0070C0"/>
                    </a:solidFill>
                  </a:rPr>
                  <a:t>for</a:t>
                </a:r>
                <a:r>
                  <a:rPr lang="zh-CN" altLang="en-US" dirty="0">
                    <a:solidFill>
                      <a:srgbClr val="0070C0"/>
                    </a:solidFill>
                  </a:rPr>
                  <a:t> </a:t>
                </a:r>
                <a:r>
                  <a:rPr lang="en-US" altLang="zh-CN" dirty="0">
                    <a:solidFill>
                      <a:srgbClr val="0070C0"/>
                    </a:solidFill>
                  </a:rPr>
                  <a:t>each</a:t>
                </a:r>
                <a:r>
                  <a:rPr lang="zh-CN" altLang="en-US" dirty="0">
                    <a:solidFill>
                      <a:srgbClr val="0070C0"/>
                    </a:solidFill>
                  </a:rPr>
                  <a:t> </a:t>
                </a:r>
                <a:r>
                  <a:rPr lang="en-US" altLang="zh-CN" dirty="0">
                    <a:solidFill>
                      <a:srgbClr val="0070C0"/>
                    </a:solidFill>
                  </a:rPr>
                  <a:t>of</a:t>
                </a:r>
                <a:r>
                  <a:rPr lang="zh-CN" altLang="en-US" dirty="0">
                    <a:solidFill>
                      <a:srgbClr val="0070C0"/>
                    </a:solidFill>
                  </a:rPr>
                  <a:t> </a:t>
                </a:r>
                <a:r>
                  <a:rPr lang="en-US" altLang="zh-CN" dirty="0">
                    <a:solidFill>
                      <a:srgbClr val="0070C0"/>
                    </a:solidFill>
                  </a:rPr>
                  <a:t>the</a:t>
                </a:r>
                <a:r>
                  <a:rPr lang="zh-CN" altLang="en-US" dirty="0">
                    <a:solidFill>
                      <a:srgbClr val="0070C0"/>
                    </a:solidFill>
                  </a:rPr>
                  <a:t> </a:t>
                </a:r>
                <a:r>
                  <a:rPr lang="en-US" altLang="zh-CN" dirty="0">
                    <a:solidFill>
                      <a:srgbClr val="0070C0"/>
                    </a:solidFill>
                  </a:rPr>
                  <a:t>HST</a:t>
                </a:r>
                <a:r>
                  <a:rPr lang="zh-CN" altLang="en-US" dirty="0">
                    <a:solidFill>
                      <a:srgbClr val="0070C0"/>
                    </a:solidFill>
                  </a:rPr>
                  <a:t> </a:t>
                </a:r>
                <a:r>
                  <a:rPr lang="en-US" altLang="zh-CN" dirty="0">
                    <a:solidFill>
                      <a:srgbClr val="0070C0"/>
                    </a:solidFill>
                  </a:rPr>
                  <a:t>condition</a:t>
                </a:r>
                <a:endParaRPr lang="en-US" dirty="0">
                  <a:solidFill>
                    <a:srgbClr val="0070C0"/>
                  </a:solidFill>
                </a:endParaRPr>
              </a:p>
            </p:txBody>
          </p:sp>
        </mc:Choice>
        <mc:Fallback xmlns="">
          <p:sp>
            <p:nvSpPr>
              <p:cNvPr id="36" name="Rectangle 35">
                <a:extLst>
                  <a:ext uri="{FF2B5EF4-FFF2-40B4-BE49-F238E27FC236}">
                    <a16:creationId xmlns:a16="http://schemas.microsoft.com/office/drawing/2014/main" id="{814AB1AC-4CBB-4A4A-8E94-E289BF409786}"/>
                  </a:ext>
                </a:extLst>
              </p:cNvPr>
              <p:cNvSpPr>
                <a:spLocks noRot="1" noChangeAspect="1" noMove="1" noResize="1" noEditPoints="1" noAdjustHandles="1" noChangeArrowheads="1" noChangeShapeType="1" noTextEdit="1"/>
              </p:cNvSpPr>
              <p:nvPr/>
            </p:nvSpPr>
            <p:spPr>
              <a:xfrm>
                <a:off x="7042477" y="3423955"/>
                <a:ext cx="4795287" cy="646331"/>
              </a:xfrm>
              <a:prstGeom prst="rect">
                <a:avLst/>
              </a:prstGeom>
              <a:blipFill>
                <a:blip r:embed="rId7"/>
                <a:stretch>
                  <a:fillRect l="-1058" t="-3922" b="-13725"/>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74269B2C-1A2C-DD49-8EE4-8E7B9D058C19}"/>
              </a:ext>
            </a:extLst>
          </p:cNvPr>
          <p:cNvCxnSpPr>
            <a:cxnSpLocks/>
            <a:stCxn id="31" idx="2"/>
          </p:cNvCxnSpPr>
          <p:nvPr/>
        </p:nvCxnSpPr>
        <p:spPr>
          <a:xfrm>
            <a:off x="8414717" y="3198081"/>
            <a:ext cx="135834" cy="30175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DE72E57-67D8-704E-A68B-6D327D96A913}"/>
              </a:ext>
            </a:extLst>
          </p:cNvPr>
          <p:cNvCxnSpPr>
            <a:cxnSpLocks/>
            <a:stCxn id="33" idx="2"/>
          </p:cNvCxnSpPr>
          <p:nvPr/>
        </p:nvCxnSpPr>
        <p:spPr>
          <a:xfrm flipH="1">
            <a:off x="8853857" y="3189931"/>
            <a:ext cx="453745" cy="3099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C705E80-599B-4B4D-BBF2-35AD0AB779A3}"/>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3</a:t>
            </a:r>
            <a:r>
              <a:rPr lang="zh-CN" altLang="en-US" dirty="0"/>
              <a:t> </a:t>
            </a:r>
            <a:r>
              <a:rPr lang="en-US" altLang="zh-CN" dirty="0"/>
              <a:t>Dimensional</a:t>
            </a:r>
            <a:r>
              <a:rPr lang="zh-CN" altLang="en-US" dirty="0"/>
              <a:t> </a:t>
            </a:r>
            <a:r>
              <a:rPr lang="en-US" altLang="zh-CN" dirty="0"/>
              <a:t>Matching</a:t>
            </a:r>
          </a:p>
        </p:txBody>
      </p:sp>
    </p:spTree>
    <p:extLst>
      <p:ext uri="{BB962C8B-B14F-4D97-AF65-F5344CB8AC3E}">
        <p14:creationId xmlns:p14="http://schemas.microsoft.com/office/powerpoint/2010/main" val="216805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1" grpId="0"/>
      <p:bldP spid="11" grpId="0" animBg="1"/>
      <p:bldP spid="20" grpId="0" animBg="1"/>
      <p:bldP spid="24" grpId="0"/>
      <p:bldP spid="30" grpId="0" animBg="1"/>
      <p:bldP spid="31" grpId="0" animBg="1"/>
      <p:bldP spid="33" grpId="0" animBg="1"/>
      <p:bldP spid="3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D8EDD13F-C064-284B-8E59-8B8472929CC7}"/>
              </a:ext>
            </a:extLst>
          </p:cNvPr>
          <p:cNvSpPr/>
          <p:nvPr/>
        </p:nvSpPr>
        <p:spPr>
          <a:xfrm>
            <a:off x="3814762" y="3598835"/>
            <a:ext cx="828675" cy="472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1CC4867-99CE-984B-8A99-F4832C7E3CB3}"/>
              </a:ext>
            </a:extLst>
          </p:cNvPr>
          <p:cNvSpPr/>
          <p:nvPr/>
        </p:nvSpPr>
        <p:spPr>
          <a:xfrm>
            <a:off x="3814763" y="2979516"/>
            <a:ext cx="828675" cy="472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3C074B2-C209-E44F-BE8B-2312ADFFD75D}"/>
              </a:ext>
            </a:extLst>
          </p:cNvPr>
          <p:cNvSpPr/>
          <p:nvPr/>
        </p:nvSpPr>
        <p:spPr>
          <a:xfrm>
            <a:off x="3814763" y="2342612"/>
            <a:ext cx="828675" cy="472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65C3F1C-8875-B545-ADEB-1089CB38F16F}"/>
              </a:ext>
            </a:extLst>
          </p:cNvPr>
          <p:cNvCxnSpPr>
            <a:cxnSpLocks/>
          </p:cNvCxnSpPr>
          <p:nvPr/>
        </p:nvCxnSpPr>
        <p:spPr>
          <a:xfrm flipH="1">
            <a:off x="3165231" y="2814638"/>
            <a:ext cx="649531" cy="23431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EA3A7D5-76AE-2D44-9096-73CA1DDDBB7A}"/>
              </a:ext>
            </a:extLst>
          </p:cNvPr>
          <p:cNvCxnSpPr>
            <a:cxnSpLocks/>
          </p:cNvCxnSpPr>
          <p:nvPr/>
        </p:nvCxnSpPr>
        <p:spPr>
          <a:xfrm flipH="1">
            <a:off x="4229100" y="4092281"/>
            <a:ext cx="1" cy="10654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407D874-8DEE-6943-A7AD-82EE251F4EEB}"/>
              </a:ext>
            </a:extLst>
          </p:cNvPr>
          <p:cNvCxnSpPr>
            <a:cxnSpLocks/>
          </p:cNvCxnSpPr>
          <p:nvPr/>
        </p:nvCxnSpPr>
        <p:spPr>
          <a:xfrm>
            <a:off x="4643437" y="3433744"/>
            <a:ext cx="772625" cy="17240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B3F101-05E3-9749-BF50-0F7720E4F54F}"/>
              </a:ext>
            </a:extLst>
          </p:cNvPr>
          <p:cNvPicPr>
            <a:picLocks noChangeAspect="1"/>
          </p:cNvPicPr>
          <p:nvPr/>
        </p:nvPicPr>
        <p:blipFill>
          <a:blip r:embed="rId3"/>
          <a:stretch>
            <a:fillRect/>
          </a:stretch>
        </p:blipFill>
        <p:spPr>
          <a:xfrm>
            <a:off x="2755244" y="2307655"/>
            <a:ext cx="6699986" cy="2636316"/>
          </a:xfrm>
          <a:prstGeom prst="rect">
            <a:avLst/>
          </a:prstGeom>
        </p:spPr>
      </p:pic>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altLang="zh-CN" sz="2800" dirty="0">
                <a:solidFill>
                  <a:schemeClr val="accent2"/>
                </a:solidFill>
              </a:rPr>
              <a:t>ADMM</a:t>
            </a:r>
            <a:r>
              <a:rPr lang="zh-CN" altLang="en-US" sz="2800" dirty="0">
                <a:solidFill>
                  <a:schemeClr val="accent2"/>
                </a:solidFill>
              </a:rPr>
              <a:t> </a:t>
            </a:r>
            <a:r>
              <a:rPr lang="en-US" altLang="zh-CN" sz="2800" dirty="0">
                <a:solidFill>
                  <a:schemeClr val="accent2"/>
                </a:solidFill>
              </a:rPr>
              <a:t>for</a:t>
            </a:r>
            <a:r>
              <a:rPr lang="zh-CN" altLang="en-US" sz="2800" dirty="0">
                <a:solidFill>
                  <a:schemeClr val="accent2"/>
                </a:solidFill>
              </a:rPr>
              <a:t> </a:t>
            </a:r>
            <a:r>
              <a:rPr lang="en-US" altLang="zh-CN" sz="2800" dirty="0">
                <a:solidFill>
                  <a:schemeClr val="accent2"/>
                </a:solidFill>
              </a:rPr>
              <a:t>Tensor</a:t>
            </a:r>
            <a:r>
              <a:rPr lang="zh-CN" altLang="en-US" sz="2800" dirty="0">
                <a:solidFill>
                  <a:schemeClr val="accent2"/>
                </a:solidFill>
              </a:rPr>
              <a:t> </a:t>
            </a:r>
            <a:r>
              <a:rPr lang="en-US" altLang="zh-CN" sz="2800" dirty="0">
                <a:solidFill>
                  <a:schemeClr val="accent2"/>
                </a:solidFill>
              </a:rPr>
              <a:t>Projection</a:t>
            </a:r>
            <a:endParaRPr lang="en-US" sz="28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3" name="Slide Number Placeholder 2">
            <a:extLst>
              <a:ext uri="{FF2B5EF4-FFF2-40B4-BE49-F238E27FC236}">
                <a16:creationId xmlns:a16="http://schemas.microsoft.com/office/drawing/2014/main" id="{4D34786B-9F8D-454A-92FD-A594F56AB538}"/>
              </a:ext>
            </a:extLst>
          </p:cNvPr>
          <p:cNvSpPr>
            <a:spLocks noGrp="1"/>
          </p:cNvSpPr>
          <p:nvPr>
            <p:ph type="sldNum" sz="quarter" idx="12"/>
          </p:nvPr>
        </p:nvSpPr>
        <p:spPr/>
        <p:txBody>
          <a:bodyPr/>
          <a:lstStyle/>
          <a:p>
            <a:fld id="{C0F2A647-71D5-4304-8070-CBC681FF56EE}" type="slidenum">
              <a:rPr lang="en-US" smtClean="0"/>
              <a:t>42</a:t>
            </a:fld>
            <a:endParaRPr lang="en-US" dirty="0"/>
          </a:p>
        </p:txBody>
      </p:sp>
      <p:sp>
        <p:nvSpPr>
          <p:cNvPr id="7" name="Rectangle 6">
            <a:extLst>
              <a:ext uri="{FF2B5EF4-FFF2-40B4-BE49-F238E27FC236}">
                <a16:creationId xmlns:a16="http://schemas.microsoft.com/office/drawing/2014/main" id="{684DF2D4-9FDA-8B4C-8698-199169311434}"/>
              </a:ext>
            </a:extLst>
          </p:cNvPr>
          <p:cNvSpPr/>
          <p:nvPr/>
        </p:nvSpPr>
        <p:spPr>
          <a:xfrm>
            <a:off x="2772829" y="593156"/>
            <a:ext cx="5969135" cy="369332"/>
          </a:xfrm>
          <a:prstGeom prst="rect">
            <a:avLst/>
          </a:prstGeom>
        </p:spPr>
        <p:txBody>
          <a:bodyPr wrap="none">
            <a:spAutoFit/>
          </a:bodyPr>
          <a:lstStyle/>
          <a:p>
            <a:r>
              <a:rPr lang="en-US" altLang="zh-CN" dirty="0">
                <a:solidFill>
                  <a:schemeClr val="tx1">
                    <a:lumMod val="50000"/>
                    <a:lumOff val="50000"/>
                  </a:schemeClr>
                </a:solidFill>
              </a:rPr>
              <a:t>(Douglas</a:t>
            </a:r>
            <a:r>
              <a:rPr lang="zh-CN" altLang="en-US" dirty="0">
                <a:solidFill>
                  <a:schemeClr val="tx1">
                    <a:lumMod val="50000"/>
                    <a:lumOff val="50000"/>
                  </a:schemeClr>
                </a:solidFill>
              </a:rPr>
              <a:t> </a:t>
            </a:r>
            <a:r>
              <a:rPr lang="en-US" dirty="0">
                <a:solidFill>
                  <a:prstClr val="black">
                    <a:lumMod val="50000"/>
                    <a:lumOff val="50000"/>
                  </a:prstClr>
                </a:solidFill>
              </a:rPr>
              <a:t>et. al., </a:t>
            </a:r>
            <a:r>
              <a:rPr lang="en-US" altLang="zh-CN" dirty="0">
                <a:solidFill>
                  <a:schemeClr val="tx1">
                    <a:lumMod val="50000"/>
                    <a:lumOff val="50000"/>
                  </a:schemeClr>
                </a:solidFill>
              </a:rPr>
              <a:t>1956; </a:t>
            </a:r>
            <a:r>
              <a:rPr lang="fr" dirty="0" err="1">
                <a:solidFill>
                  <a:schemeClr val="tx1">
                    <a:lumMod val="50000"/>
                    <a:lumOff val="50000"/>
                  </a:schemeClr>
                </a:solidFill>
              </a:rPr>
              <a:t>Glowinski</a:t>
            </a:r>
            <a:r>
              <a:rPr lang="zh-CN" altLang="en-US" dirty="0">
                <a:solidFill>
                  <a:schemeClr val="tx1">
                    <a:lumMod val="50000"/>
                    <a:lumOff val="50000"/>
                  </a:schemeClr>
                </a:solidFill>
              </a:rPr>
              <a:t> </a:t>
            </a:r>
            <a:r>
              <a:rPr lang="en-US" dirty="0">
                <a:solidFill>
                  <a:schemeClr val="tx1">
                    <a:lumMod val="50000"/>
                    <a:lumOff val="50000"/>
                  </a:schemeClr>
                </a:solidFill>
              </a:rPr>
              <a:t>et. al., </a:t>
            </a:r>
            <a:r>
              <a:rPr lang="en-US" altLang="zh-CN" dirty="0">
                <a:solidFill>
                  <a:schemeClr val="tx1">
                    <a:lumMod val="50000"/>
                    <a:lumOff val="50000"/>
                  </a:schemeClr>
                </a:solidFill>
              </a:rPr>
              <a:t>1956; </a:t>
            </a:r>
            <a:r>
              <a:rPr lang="en-US" dirty="0">
                <a:solidFill>
                  <a:schemeClr val="tx1">
                    <a:lumMod val="50000"/>
                    <a:lumOff val="50000"/>
                  </a:schemeClr>
                </a:solidFill>
              </a:rPr>
              <a:t>Boyd</a:t>
            </a:r>
            <a:r>
              <a:rPr lang="zh-CN" altLang="en-US" dirty="0">
                <a:solidFill>
                  <a:schemeClr val="tx1">
                    <a:lumMod val="50000"/>
                    <a:lumOff val="50000"/>
                  </a:schemeClr>
                </a:solidFill>
              </a:rPr>
              <a:t> </a:t>
            </a:r>
            <a:r>
              <a:rPr lang="en-US" dirty="0">
                <a:solidFill>
                  <a:schemeClr val="tx1">
                    <a:lumMod val="50000"/>
                    <a:lumOff val="50000"/>
                  </a:schemeClr>
                </a:solidFill>
              </a:rPr>
              <a:t>et. al</a:t>
            </a:r>
            <a:r>
              <a:rPr lang="en-US" dirty="0">
                <a:solidFill>
                  <a:prstClr val="black">
                    <a:lumMod val="50000"/>
                    <a:lumOff val="50000"/>
                  </a:prstClr>
                </a:solidFill>
              </a:rPr>
              <a:t>., </a:t>
            </a:r>
            <a:r>
              <a:rPr lang="en-US" altLang="zh-CN" dirty="0">
                <a:solidFill>
                  <a:schemeClr val="tx1">
                    <a:lumMod val="50000"/>
                    <a:lumOff val="50000"/>
                  </a:schemeClr>
                </a:solidFill>
              </a:rPr>
              <a:t>1956)</a:t>
            </a:r>
            <a:endParaRPr lang="en-US" dirty="0"/>
          </a:p>
        </p:txBody>
      </p:sp>
      <p:sp>
        <p:nvSpPr>
          <p:cNvPr id="26" name="Rectangle 25">
            <a:extLst>
              <a:ext uri="{FF2B5EF4-FFF2-40B4-BE49-F238E27FC236}">
                <a16:creationId xmlns:a16="http://schemas.microsoft.com/office/drawing/2014/main" id="{1979333F-72A7-6844-8720-94941125FB1C}"/>
              </a:ext>
            </a:extLst>
          </p:cNvPr>
          <p:cNvSpPr/>
          <p:nvPr/>
        </p:nvSpPr>
        <p:spPr>
          <a:xfrm>
            <a:off x="2354856" y="1244027"/>
            <a:ext cx="7753369" cy="830997"/>
          </a:xfrm>
          <a:prstGeom prst="rect">
            <a:avLst/>
          </a:prstGeom>
        </p:spPr>
        <p:txBody>
          <a:bodyPr wrap="square">
            <a:spAutoFit/>
          </a:bodyPr>
          <a:lstStyle/>
          <a:p>
            <a:r>
              <a:rPr lang="en-US" altLang="zh-CN" sz="2400" dirty="0">
                <a:solidFill>
                  <a:srgbClr val="7030A0"/>
                </a:solidFill>
              </a:rPr>
              <a:t>ADMM:</a:t>
            </a:r>
            <a:r>
              <a:rPr lang="zh-CN" altLang="en-US" sz="2400" dirty="0">
                <a:solidFill>
                  <a:srgbClr val="7030A0"/>
                </a:solidFill>
              </a:rPr>
              <a:t>  </a:t>
            </a:r>
            <a:r>
              <a:rPr lang="en-US" altLang="zh-CN" sz="2400" dirty="0">
                <a:solidFill>
                  <a:srgbClr val="7030A0"/>
                </a:solidFill>
              </a:rPr>
              <a:t>Original</a:t>
            </a:r>
            <a:r>
              <a:rPr lang="zh-CN" altLang="en-US" sz="2400" dirty="0">
                <a:solidFill>
                  <a:srgbClr val="7030A0"/>
                </a:solidFill>
              </a:rPr>
              <a:t> </a:t>
            </a:r>
            <a:r>
              <a:rPr lang="en-US" altLang="zh-CN" sz="2400" dirty="0">
                <a:solidFill>
                  <a:srgbClr val="7030A0"/>
                </a:solidFill>
              </a:rPr>
              <a:t>problem</a:t>
            </a:r>
            <a:r>
              <a:rPr lang="zh-CN" altLang="en-US" sz="2400" dirty="0">
                <a:solidFill>
                  <a:srgbClr val="7030A0"/>
                </a:solidFill>
              </a:rPr>
              <a:t> </a:t>
            </a:r>
            <a:r>
              <a:rPr lang="en-US" altLang="zh-CN" sz="2400" dirty="0">
                <a:solidFill>
                  <a:srgbClr val="7030A0"/>
                </a:solidFill>
              </a:rPr>
              <a:t>can</a:t>
            </a:r>
            <a:r>
              <a:rPr lang="zh-CN" altLang="en-US" sz="2400" dirty="0">
                <a:solidFill>
                  <a:srgbClr val="7030A0"/>
                </a:solidFill>
              </a:rPr>
              <a:t> </a:t>
            </a:r>
            <a:r>
              <a:rPr lang="en-US" altLang="zh-CN" sz="2400" dirty="0">
                <a:solidFill>
                  <a:srgbClr val="7030A0"/>
                </a:solidFill>
              </a:rPr>
              <a:t>be</a:t>
            </a:r>
            <a:r>
              <a:rPr lang="zh-CN" altLang="en-US" sz="2400" dirty="0">
                <a:solidFill>
                  <a:srgbClr val="7030A0"/>
                </a:solidFill>
              </a:rPr>
              <a:t> </a:t>
            </a:r>
            <a:r>
              <a:rPr lang="en-US" altLang="zh-CN" sz="2400" dirty="0">
                <a:solidFill>
                  <a:srgbClr val="7030A0"/>
                </a:solidFill>
              </a:rPr>
              <a:t>solved</a:t>
            </a:r>
            <a:r>
              <a:rPr lang="zh-CN" altLang="en-US" sz="2400" dirty="0">
                <a:solidFill>
                  <a:srgbClr val="7030A0"/>
                </a:solidFill>
              </a:rPr>
              <a:t> </a:t>
            </a:r>
            <a:r>
              <a:rPr lang="en-US" altLang="zh-CN" sz="2400" dirty="0">
                <a:solidFill>
                  <a:srgbClr val="7030A0"/>
                </a:solidFill>
              </a:rPr>
              <a:t>using</a:t>
            </a:r>
            <a:r>
              <a:rPr lang="zh-CN" altLang="en-US" sz="2400" dirty="0">
                <a:solidFill>
                  <a:srgbClr val="7030A0"/>
                </a:solidFill>
              </a:rPr>
              <a:t> </a:t>
            </a:r>
            <a:r>
              <a:rPr lang="en-US" altLang="zh-CN" sz="2400" dirty="0">
                <a:solidFill>
                  <a:srgbClr val="7030A0"/>
                </a:solidFill>
              </a:rPr>
              <a:t>a</a:t>
            </a:r>
            <a:r>
              <a:rPr lang="zh-CN" altLang="en-US" sz="2400" dirty="0">
                <a:solidFill>
                  <a:srgbClr val="7030A0"/>
                </a:solidFill>
              </a:rPr>
              <a:t> </a:t>
            </a:r>
            <a:r>
              <a:rPr lang="en-US" altLang="zh-CN" sz="2400" dirty="0">
                <a:solidFill>
                  <a:srgbClr val="7030A0"/>
                </a:solidFill>
              </a:rPr>
              <a:t>iterative</a:t>
            </a:r>
            <a:r>
              <a:rPr lang="zh-CN" altLang="en-US" sz="2400" dirty="0">
                <a:solidFill>
                  <a:srgbClr val="7030A0"/>
                </a:solidFill>
              </a:rPr>
              <a:t> </a:t>
            </a:r>
            <a:r>
              <a:rPr lang="en-US" altLang="zh-CN" sz="2400" dirty="0">
                <a:solidFill>
                  <a:srgbClr val="7030A0"/>
                </a:solidFill>
              </a:rPr>
              <a:t>updating</a:t>
            </a:r>
            <a:r>
              <a:rPr lang="zh-CN" altLang="en-US" sz="2400" dirty="0">
                <a:solidFill>
                  <a:srgbClr val="7030A0"/>
                </a:solidFill>
              </a:rPr>
              <a:t> </a:t>
            </a:r>
            <a:r>
              <a:rPr lang="en-US" altLang="zh-CN" sz="2400" dirty="0">
                <a:solidFill>
                  <a:srgbClr val="7030A0"/>
                </a:solidFill>
              </a:rPr>
              <a:t>strategy</a:t>
            </a:r>
            <a:r>
              <a:rPr lang="en-US" sz="2000" dirty="0">
                <a:solidFill>
                  <a:srgbClr val="7030A0"/>
                </a:solidFill>
              </a:rPr>
              <a:t>	</a:t>
            </a:r>
            <a:endParaRPr lang="en-US" dirty="0">
              <a:solidFill>
                <a:schemeClr val="tx1">
                  <a:lumMod val="50000"/>
                  <a:lumOff val="50000"/>
                </a:schemeClr>
              </a:solidFill>
            </a:endParaRPr>
          </a:p>
        </p:txBody>
      </p:sp>
      <p:sp>
        <p:nvSpPr>
          <p:cNvPr id="44" name="Rectangle 43">
            <a:extLst>
              <a:ext uri="{FF2B5EF4-FFF2-40B4-BE49-F238E27FC236}">
                <a16:creationId xmlns:a16="http://schemas.microsoft.com/office/drawing/2014/main" id="{57DFDDAD-C61E-4B42-9D88-110E5C556B36}"/>
              </a:ext>
            </a:extLst>
          </p:cNvPr>
          <p:cNvSpPr/>
          <p:nvPr/>
        </p:nvSpPr>
        <p:spPr>
          <a:xfrm>
            <a:off x="2266931" y="5157751"/>
            <a:ext cx="7753369" cy="830997"/>
          </a:xfrm>
          <a:prstGeom prst="rect">
            <a:avLst/>
          </a:prstGeom>
          <a:ln>
            <a:solidFill>
              <a:schemeClr val="accent1"/>
            </a:solidFill>
          </a:ln>
        </p:spPr>
        <p:txBody>
          <a:bodyPr wrap="square">
            <a:spAutoFit/>
          </a:bodyPr>
          <a:lstStyle/>
          <a:p>
            <a:r>
              <a:rPr lang="en-US" altLang="zh-CN" sz="2400" dirty="0">
                <a:solidFill>
                  <a:schemeClr val="tx2">
                    <a:lumMod val="50000"/>
                    <a:lumOff val="50000"/>
                  </a:schemeClr>
                </a:solidFill>
              </a:rPr>
              <a:t>Projection</a:t>
            </a:r>
            <a:r>
              <a:rPr lang="zh-CN" altLang="en-US" sz="2400" dirty="0">
                <a:solidFill>
                  <a:schemeClr val="tx2">
                    <a:lumMod val="50000"/>
                    <a:lumOff val="50000"/>
                  </a:schemeClr>
                </a:solidFill>
              </a:rPr>
              <a:t> </a:t>
            </a:r>
            <a:r>
              <a:rPr lang="en-US" altLang="zh-CN" sz="2400" dirty="0">
                <a:solidFill>
                  <a:schemeClr val="tx2">
                    <a:lumMod val="50000"/>
                    <a:lumOff val="50000"/>
                  </a:schemeClr>
                </a:solidFill>
              </a:rPr>
              <a:t>onto</a:t>
            </a:r>
            <a:r>
              <a:rPr lang="zh-CN" altLang="en-US" sz="2400" dirty="0">
                <a:solidFill>
                  <a:schemeClr val="tx2">
                    <a:lumMod val="50000"/>
                    <a:lumOff val="50000"/>
                  </a:schemeClr>
                </a:solidFill>
              </a:rPr>
              <a:t> </a:t>
            </a:r>
            <a:r>
              <a:rPr lang="en-US" altLang="zh-CN" sz="2400" dirty="0">
                <a:solidFill>
                  <a:schemeClr val="tx2">
                    <a:lumMod val="50000"/>
                    <a:lumOff val="50000"/>
                  </a:schemeClr>
                </a:solidFill>
              </a:rPr>
              <a:t>the</a:t>
            </a:r>
            <a:r>
              <a:rPr lang="zh-CN" altLang="en-US" sz="2400" dirty="0">
                <a:solidFill>
                  <a:schemeClr val="tx2">
                    <a:lumMod val="50000"/>
                    <a:lumOff val="50000"/>
                  </a:schemeClr>
                </a:solidFill>
              </a:rPr>
              <a:t> </a:t>
            </a:r>
            <a:r>
              <a:rPr lang="en-US" altLang="zh-CN" sz="2400" dirty="0">
                <a:solidFill>
                  <a:schemeClr val="tx2">
                    <a:lumMod val="50000"/>
                    <a:lumOff val="50000"/>
                  </a:schemeClr>
                </a:solidFill>
              </a:rPr>
              <a:t>tensor</a:t>
            </a:r>
            <a:r>
              <a:rPr lang="zh-CN" altLang="en-US" sz="2400" dirty="0">
                <a:solidFill>
                  <a:schemeClr val="tx2">
                    <a:lumMod val="50000"/>
                    <a:lumOff val="50000"/>
                  </a:schemeClr>
                </a:solidFill>
              </a:rPr>
              <a:t> </a:t>
            </a:r>
            <a:r>
              <a:rPr lang="en-US" altLang="zh-CN" sz="2400" dirty="0">
                <a:solidFill>
                  <a:schemeClr val="tx2">
                    <a:lumMod val="50000"/>
                    <a:lumOff val="50000"/>
                  </a:schemeClr>
                </a:solidFill>
              </a:rPr>
              <a:t>space</a:t>
            </a:r>
            <a:r>
              <a:rPr lang="zh-CN" altLang="en-US" sz="2400" dirty="0">
                <a:solidFill>
                  <a:schemeClr val="tx2">
                    <a:lumMod val="50000"/>
                    <a:lumOff val="50000"/>
                  </a:schemeClr>
                </a:solidFill>
              </a:rPr>
              <a:t> </a:t>
            </a:r>
            <a:r>
              <a:rPr lang="en-US" altLang="zh-CN" sz="2400" dirty="0">
                <a:solidFill>
                  <a:schemeClr val="tx2">
                    <a:lumMod val="50000"/>
                    <a:lumOff val="50000"/>
                  </a:schemeClr>
                </a:solidFill>
              </a:rPr>
              <a:t>that</a:t>
            </a:r>
            <a:r>
              <a:rPr lang="zh-CN" altLang="en-US" sz="2400" dirty="0">
                <a:solidFill>
                  <a:schemeClr val="tx2">
                    <a:lumMod val="50000"/>
                    <a:lumOff val="50000"/>
                  </a:schemeClr>
                </a:solidFill>
              </a:rPr>
              <a:t> </a:t>
            </a:r>
            <a:r>
              <a:rPr lang="en-US" altLang="zh-CN" sz="2400" dirty="0">
                <a:solidFill>
                  <a:schemeClr val="tx2">
                    <a:lumMod val="50000"/>
                    <a:lumOff val="50000"/>
                  </a:schemeClr>
                </a:solidFill>
              </a:rPr>
              <a:t>satisfy</a:t>
            </a:r>
            <a:r>
              <a:rPr lang="zh-CN" altLang="en-US" sz="2400" dirty="0">
                <a:solidFill>
                  <a:schemeClr val="tx2">
                    <a:lumMod val="50000"/>
                    <a:lumOff val="50000"/>
                  </a:schemeClr>
                </a:solidFill>
              </a:rPr>
              <a:t> </a:t>
            </a:r>
            <a:r>
              <a:rPr lang="en-US" altLang="zh-CN" sz="2400" dirty="0">
                <a:solidFill>
                  <a:schemeClr val="tx2">
                    <a:lumMod val="50000"/>
                    <a:lumOff val="50000"/>
                  </a:schemeClr>
                </a:solidFill>
              </a:rPr>
              <a:t>one</a:t>
            </a:r>
            <a:r>
              <a:rPr lang="zh-CN" altLang="en-US" sz="2400" dirty="0">
                <a:solidFill>
                  <a:schemeClr val="tx2">
                    <a:lumMod val="50000"/>
                    <a:lumOff val="50000"/>
                  </a:schemeClr>
                </a:solidFill>
              </a:rPr>
              <a:t> </a:t>
            </a:r>
            <a:r>
              <a:rPr lang="en-US" altLang="zh-CN" sz="2400" dirty="0">
                <a:solidFill>
                  <a:schemeClr val="tx2">
                    <a:lumMod val="50000"/>
                    <a:lumOff val="50000"/>
                  </a:schemeClr>
                </a:solidFill>
              </a:rPr>
              <a:t>of</a:t>
            </a:r>
            <a:r>
              <a:rPr lang="zh-CN" altLang="en-US" sz="2400" dirty="0">
                <a:solidFill>
                  <a:schemeClr val="tx2">
                    <a:lumMod val="50000"/>
                    <a:lumOff val="50000"/>
                  </a:schemeClr>
                </a:solidFill>
              </a:rPr>
              <a:t> </a:t>
            </a:r>
            <a:r>
              <a:rPr lang="en-US" altLang="zh-CN" sz="2400" dirty="0">
                <a:solidFill>
                  <a:schemeClr val="tx2">
                    <a:lumMod val="50000"/>
                    <a:lumOff val="50000"/>
                  </a:schemeClr>
                </a:solidFill>
              </a:rPr>
              <a:t>the</a:t>
            </a:r>
            <a:r>
              <a:rPr lang="zh-CN" altLang="en-US" sz="2400" dirty="0">
                <a:solidFill>
                  <a:schemeClr val="tx2">
                    <a:lumMod val="50000"/>
                    <a:lumOff val="50000"/>
                  </a:schemeClr>
                </a:solidFill>
              </a:rPr>
              <a:t> </a:t>
            </a:r>
            <a:r>
              <a:rPr lang="en-US" altLang="zh-CN" sz="2400" dirty="0">
                <a:solidFill>
                  <a:schemeClr val="tx2">
                    <a:lumMod val="50000"/>
                    <a:lumOff val="50000"/>
                  </a:schemeClr>
                </a:solidFill>
              </a:rPr>
              <a:t>three</a:t>
            </a:r>
            <a:r>
              <a:rPr lang="zh-CN" altLang="en-US" sz="2400" dirty="0">
                <a:solidFill>
                  <a:schemeClr val="tx2">
                    <a:lumMod val="50000"/>
                    <a:lumOff val="50000"/>
                  </a:schemeClr>
                </a:solidFill>
              </a:rPr>
              <a:t> </a:t>
            </a:r>
            <a:r>
              <a:rPr lang="en-US" altLang="zh-CN" sz="2400" dirty="0">
                <a:solidFill>
                  <a:schemeClr val="tx2">
                    <a:lumMod val="50000"/>
                    <a:lumOff val="50000"/>
                  </a:schemeClr>
                </a:solidFill>
              </a:rPr>
              <a:t>directions</a:t>
            </a:r>
            <a:r>
              <a:rPr lang="zh-CN" altLang="en-US" sz="2400" dirty="0">
                <a:solidFill>
                  <a:schemeClr val="tx2">
                    <a:lumMod val="50000"/>
                    <a:lumOff val="50000"/>
                  </a:schemeClr>
                </a:solidFill>
              </a:rPr>
              <a:t> </a:t>
            </a:r>
            <a:r>
              <a:rPr lang="en-US" altLang="zh-CN" sz="2400" dirty="0">
                <a:solidFill>
                  <a:schemeClr val="tx2">
                    <a:lumMod val="50000"/>
                    <a:lumOff val="50000"/>
                  </a:schemeClr>
                </a:solidFill>
              </a:rPr>
              <a:t>of</a:t>
            </a:r>
            <a:r>
              <a:rPr lang="zh-CN" altLang="en-US" sz="2400" dirty="0">
                <a:solidFill>
                  <a:schemeClr val="tx2">
                    <a:lumMod val="50000"/>
                    <a:lumOff val="50000"/>
                  </a:schemeClr>
                </a:solidFill>
              </a:rPr>
              <a:t> </a:t>
            </a:r>
            <a:r>
              <a:rPr lang="en-US" altLang="zh-CN" sz="2400" dirty="0">
                <a:solidFill>
                  <a:schemeClr val="tx2">
                    <a:lumMod val="50000"/>
                    <a:lumOff val="50000"/>
                  </a:schemeClr>
                </a:solidFill>
              </a:rPr>
              <a:t>the</a:t>
            </a:r>
            <a:r>
              <a:rPr lang="zh-CN" altLang="en-US" sz="2400" dirty="0">
                <a:solidFill>
                  <a:schemeClr val="tx2">
                    <a:lumMod val="50000"/>
                    <a:lumOff val="50000"/>
                  </a:schemeClr>
                </a:solidFill>
              </a:rPr>
              <a:t> </a:t>
            </a:r>
            <a:r>
              <a:rPr lang="en-US" altLang="zh-CN" sz="2400" dirty="0">
                <a:solidFill>
                  <a:schemeClr val="tx2">
                    <a:lumMod val="50000"/>
                    <a:lumOff val="50000"/>
                  </a:schemeClr>
                </a:solidFill>
              </a:rPr>
              <a:t>HST</a:t>
            </a:r>
            <a:r>
              <a:rPr lang="zh-CN" altLang="en-US" sz="2400" dirty="0">
                <a:solidFill>
                  <a:schemeClr val="tx2">
                    <a:lumMod val="50000"/>
                    <a:lumOff val="50000"/>
                  </a:schemeClr>
                </a:solidFill>
              </a:rPr>
              <a:t> </a:t>
            </a:r>
            <a:r>
              <a:rPr lang="en-US" altLang="zh-CN" sz="2400" dirty="0">
                <a:solidFill>
                  <a:schemeClr val="tx2">
                    <a:lumMod val="50000"/>
                    <a:lumOff val="50000"/>
                  </a:schemeClr>
                </a:solidFill>
              </a:rPr>
              <a:t>condition.</a:t>
            </a:r>
            <a:endParaRPr lang="en-US" sz="2400" dirty="0">
              <a:solidFill>
                <a:schemeClr val="tx2">
                  <a:lumMod val="50000"/>
                  <a:lumOff val="50000"/>
                </a:schemeClr>
              </a:solidFill>
            </a:endParaRPr>
          </a:p>
        </p:txBody>
      </p:sp>
      <p:sp>
        <p:nvSpPr>
          <p:cNvPr id="4" name="Footer Placeholder 3">
            <a:extLst>
              <a:ext uri="{FF2B5EF4-FFF2-40B4-BE49-F238E27FC236}">
                <a16:creationId xmlns:a16="http://schemas.microsoft.com/office/drawing/2014/main" id="{8D4F030F-EEE8-334E-9F3B-226555799E6E}"/>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3</a:t>
            </a:r>
            <a:r>
              <a:rPr lang="zh-CN" altLang="en-US" dirty="0"/>
              <a:t> </a:t>
            </a:r>
            <a:r>
              <a:rPr lang="en-US" altLang="zh-CN" dirty="0"/>
              <a:t>Dimensional</a:t>
            </a:r>
            <a:r>
              <a:rPr lang="zh-CN" altLang="en-US" dirty="0"/>
              <a:t> </a:t>
            </a:r>
            <a:r>
              <a:rPr lang="en-US" altLang="zh-CN" dirty="0"/>
              <a:t>Matching</a:t>
            </a:r>
          </a:p>
        </p:txBody>
      </p:sp>
    </p:spTree>
    <p:extLst>
      <p:ext uri="{BB962C8B-B14F-4D97-AF65-F5344CB8AC3E}">
        <p14:creationId xmlns:p14="http://schemas.microsoft.com/office/powerpoint/2010/main" val="272271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8" grpId="0" animBg="1"/>
      <p:bldP spid="26" grpId="0"/>
      <p:bldP spid="4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FA48F-3247-6C47-9D76-35321871ABD3}"/>
              </a:ext>
            </a:extLst>
          </p:cNvPr>
          <p:cNvSpPr/>
          <p:nvPr/>
        </p:nvSpPr>
        <p:spPr>
          <a:xfrm>
            <a:off x="5926014" y="2919050"/>
            <a:ext cx="29893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A54C232-12DE-1840-BE4A-0D50F617EC1D}"/>
              </a:ext>
            </a:extLst>
          </p:cNvPr>
          <p:cNvSpPr/>
          <p:nvPr/>
        </p:nvSpPr>
        <p:spPr>
          <a:xfrm>
            <a:off x="6553199" y="2913187"/>
            <a:ext cx="29893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altLang="zh-CN" sz="2800" dirty="0">
                <a:solidFill>
                  <a:schemeClr val="accent2"/>
                </a:solidFill>
              </a:rPr>
              <a:t>Prediction</a:t>
            </a:r>
            <a:endParaRPr lang="en-US" sz="28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3" name="Slide Number Placeholder 2">
            <a:extLst>
              <a:ext uri="{FF2B5EF4-FFF2-40B4-BE49-F238E27FC236}">
                <a16:creationId xmlns:a16="http://schemas.microsoft.com/office/drawing/2014/main" id="{4D34786B-9F8D-454A-92FD-A594F56AB538}"/>
              </a:ext>
            </a:extLst>
          </p:cNvPr>
          <p:cNvSpPr>
            <a:spLocks noGrp="1"/>
          </p:cNvSpPr>
          <p:nvPr>
            <p:ph type="sldNum" sz="quarter" idx="12"/>
          </p:nvPr>
        </p:nvSpPr>
        <p:spPr/>
        <p:txBody>
          <a:bodyPr/>
          <a:lstStyle/>
          <a:p>
            <a:fld id="{C0F2A647-71D5-4304-8070-CBC681FF56EE}" type="slidenum">
              <a:rPr lang="en-US" smtClean="0"/>
              <a:t>43</a:t>
            </a:fld>
            <a:endParaRPr lang="en-US" dirty="0"/>
          </a:p>
        </p:txBody>
      </p:sp>
      <p:pic>
        <p:nvPicPr>
          <p:cNvPr id="8" name="Picture 7">
            <a:extLst>
              <a:ext uri="{FF2B5EF4-FFF2-40B4-BE49-F238E27FC236}">
                <a16:creationId xmlns:a16="http://schemas.microsoft.com/office/drawing/2014/main" id="{C685A3E2-5980-1D42-92E5-C6B41725DBBE}"/>
              </a:ext>
            </a:extLst>
          </p:cNvPr>
          <p:cNvPicPr>
            <a:picLocks noChangeAspect="1"/>
          </p:cNvPicPr>
          <p:nvPr/>
        </p:nvPicPr>
        <p:blipFill>
          <a:blip r:embed="rId3"/>
          <a:stretch>
            <a:fillRect/>
          </a:stretch>
        </p:blipFill>
        <p:spPr>
          <a:xfrm>
            <a:off x="2953570" y="2919050"/>
            <a:ext cx="6732424" cy="2227640"/>
          </a:xfrm>
          <a:prstGeom prst="rect">
            <a:avLst/>
          </a:prstGeom>
        </p:spPr>
      </p:pic>
      <p:sp>
        <p:nvSpPr>
          <p:cNvPr id="27" name="Rectangle 26">
            <a:extLst>
              <a:ext uri="{FF2B5EF4-FFF2-40B4-BE49-F238E27FC236}">
                <a16:creationId xmlns:a16="http://schemas.microsoft.com/office/drawing/2014/main" id="{F7133992-C71C-EE48-9B8C-2D1A4A09CB9A}"/>
              </a:ext>
            </a:extLst>
          </p:cNvPr>
          <p:cNvSpPr/>
          <p:nvPr/>
        </p:nvSpPr>
        <p:spPr>
          <a:xfrm>
            <a:off x="2343131" y="916940"/>
            <a:ext cx="7753369" cy="830997"/>
          </a:xfrm>
          <a:prstGeom prst="rect">
            <a:avLst/>
          </a:prstGeom>
        </p:spPr>
        <p:txBody>
          <a:bodyPr wrap="square">
            <a:spAutoFit/>
          </a:bodyPr>
          <a:lstStyle/>
          <a:p>
            <a:r>
              <a:rPr lang="en-US" altLang="zh-CN" sz="2400" dirty="0">
                <a:solidFill>
                  <a:srgbClr val="7030A0"/>
                </a:solidFill>
              </a:rPr>
              <a:t>What</a:t>
            </a:r>
            <a:r>
              <a:rPr lang="zh-CN" altLang="en-US" sz="2400" dirty="0">
                <a:solidFill>
                  <a:srgbClr val="7030A0"/>
                </a:solidFill>
              </a:rPr>
              <a:t> </a:t>
            </a:r>
            <a:r>
              <a:rPr lang="en-US" altLang="zh-CN" sz="2400" dirty="0">
                <a:solidFill>
                  <a:srgbClr val="7030A0"/>
                </a:solidFill>
              </a:rPr>
              <a:t>we</a:t>
            </a:r>
            <a:r>
              <a:rPr lang="zh-CN" altLang="en-US" sz="2400" dirty="0">
                <a:solidFill>
                  <a:srgbClr val="7030A0"/>
                </a:solidFill>
              </a:rPr>
              <a:t> </a:t>
            </a:r>
            <a:r>
              <a:rPr lang="en-US" altLang="zh-CN" sz="2400" dirty="0">
                <a:solidFill>
                  <a:srgbClr val="7030A0"/>
                </a:solidFill>
              </a:rPr>
              <a:t>got</a:t>
            </a:r>
            <a:r>
              <a:rPr lang="zh-CN" altLang="en-US" sz="2400" dirty="0">
                <a:solidFill>
                  <a:srgbClr val="7030A0"/>
                </a:solidFill>
              </a:rPr>
              <a:t> </a:t>
            </a:r>
            <a:r>
              <a:rPr lang="en-US" altLang="zh-CN" sz="2400" dirty="0">
                <a:solidFill>
                  <a:srgbClr val="7030A0"/>
                </a:solidFill>
              </a:rPr>
              <a:t>is</a:t>
            </a:r>
            <a:r>
              <a:rPr lang="zh-CN" altLang="en-US" sz="2400" dirty="0">
                <a:solidFill>
                  <a:srgbClr val="7030A0"/>
                </a:solidFill>
              </a:rPr>
              <a:t> </a:t>
            </a:r>
            <a:r>
              <a:rPr lang="en-US" altLang="zh-CN" sz="2400" dirty="0">
                <a:solidFill>
                  <a:srgbClr val="7030A0"/>
                </a:solidFill>
              </a:rPr>
              <a:t>a</a:t>
            </a:r>
            <a:r>
              <a:rPr lang="zh-CN" altLang="en-US" sz="2400" dirty="0">
                <a:solidFill>
                  <a:srgbClr val="7030A0"/>
                </a:solidFill>
              </a:rPr>
              <a:t> </a:t>
            </a:r>
            <a:r>
              <a:rPr lang="en-US" altLang="zh-CN" sz="2400" dirty="0">
                <a:solidFill>
                  <a:srgbClr val="7030A0"/>
                </a:solidFill>
              </a:rPr>
              <a:t>marginal</a:t>
            </a:r>
            <a:r>
              <a:rPr lang="zh-CN" altLang="en-US" sz="2400" dirty="0">
                <a:solidFill>
                  <a:srgbClr val="7030A0"/>
                </a:solidFill>
              </a:rPr>
              <a:t> </a:t>
            </a:r>
            <a:r>
              <a:rPr lang="en-US" altLang="zh-CN" sz="2400" dirty="0">
                <a:solidFill>
                  <a:srgbClr val="7030A0"/>
                </a:solidFill>
              </a:rPr>
              <a:t>distribution</a:t>
            </a:r>
            <a:r>
              <a:rPr lang="zh-CN" altLang="en-US" sz="2400" dirty="0">
                <a:solidFill>
                  <a:srgbClr val="7030A0"/>
                </a:solidFill>
              </a:rPr>
              <a:t> </a:t>
            </a:r>
            <a:r>
              <a:rPr lang="en-US" altLang="zh-CN" sz="2400" dirty="0">
                <a:solidFill>
                  <a:srgbClr val="7030A0"/>
                </a:solidFill>
              </a:rPr>
              <a:t>which</a:t>
            </a:r>
            <a:r>
              <a:rPr lang="zh-CN" altLang="en-US" sz="2400" dirty="0">
                <a:solidFill>
                  <a:srgbClr val="7030A0"/>
                </a:solidFill>
              </a:rPr>
              <a:t> </a:t>
            </a:r>
            <a:r>
              <a:rPr lang="en-US" altLang="zh-CN" sz="2400" dirty="0">
                <a:solidFill>
                  <a:srgbClr val="7030A0"/>
                </a:solidFill>
              </a:rPr>
              <a:t>should</a:t>
            </a:r>
            <a:r>
              <a:rPr lang="zh-CN" altLang="en-US" sz="2400" dirty="0">
                <a:solidFill>
                  <a:srgbClr val="7030A0"/>
                </a:solidFill>
              </a:rPr>
              <a:t> </a:t>
            </a:r>
            <a:r>
              <a:rPr lang="en-US" altLang="zh-CN" sz="2400" dirty="0">
                <a:solidFill>
                  <a:srgbClr val="7030A0"/>
                </a:solidFill>
              </a:rPr>
              <a:t>be</a:t>
            </a:r>
            <a:r>
              <a:rPr lang="zh-CN" altLang="en-US" sz="2400" dirty="0">
                <a:solidFill>
                  <a:srgbClr val="7030A0"/>
                </a:solidFill>
              </a:rPr>
              <a:t> </a:t>
            </a:r>
            <a:r>
              <a:rPr lang="en-US" altLang="zh-CN" sz="2400" dirty="0">
                <a:solidFill>
                  <a:srgbClr val="7030A0"/>
                </a:solidFill>
              </a:rPr>
              <a:t>recovered</a:t>
            </a:r>
            <a:r>
              <a:rPr lang="zh-CN" altLang="en-US" sz="2400" dirty="0">
                <a:solidFill>
                  <a:srgbClr val="7030A0"/>
                </a:solidFill>
              </a:rPr>
              <a:t> </a:t>
            </a:r>
            <a:r>
              <a:rPr lang="en-US" altLang="zh-CN" sz="2400" dirty="0">
                <a:solidFill>
                  <a:srgbClr val="7030A0"/>
                </a:solidFill>
              </a:rPr>
              <a:t>back</a:t>
            </a:r>
            <a:r>
              <a:rPr lang="zh-CN" altLang="en-US" sz="2400" dirty="0">
                <a:solidFill>
                  <a:srgbClr val="7030A0"/>
                </a:solidFill>
              </a:rPr>
              <a:t> </a:t>
            </a:r>
            <a:r>
              <a:rPr lang="en-US" altLang="zh-CN" sz="2400" dirty="0">
                <a:solidFill>
                  <a:srgbClr val="7030A0"/>
                </a:solidFill>
              </a:rPr>
              <a:t>to</a:t>
            </a:r>
            <a:r>
              <a:rPr lang="zh-CN" altLang="en-US" sz="2400" dirty="0">
                <a:solidFill>
                  <a:srgbClr val="7030A0"/>
                </a:solidFill>
              </a:rPr>
              <a:t> </a:t>
            </a:r>
            <a:r>
              <a:rPr lang="en-US" altLang="zh-CN" sz="2400" dirty="0">
                <a:solidFill>
                  <a:srgbClr val="7030A0"/>
                </a:solidFill>
              </a:rPr>
              <a:t>mix</a:t>
            </a:r>
            <a:r>
              <a:rPr lang="zh-CN" altLang="en-US" sz="2400" dirty="0">
                <a:solidFill>
                  <a:srgbClr val="7030A0"/>
                </a:solidFill>
              </a:rPr>
              <a:t> </a:t>
            </a:r>
            <a:r>
              <a:rPr lang="en-US" altLang="zh-CN" sz="2400" dirty="0">
                <a:solidFill>
                  <a:srgbClr val="7030A0"/>
                </a:solidFill>
              </a:rPr>
              <a:t>of</a:t>
            </a:r>
            <a:r>
              <a:rPr lang="zh-CN" altLang="en-US" sz="2400" dirty="0">
                <a:solidFill>
                  <a:srgbClr val="7030A0"/>
                </a:solidFill>
              </a:rPr>
              <a:t> </a:t>
            </a:r>
            <a:r>
              <a:rPr lang="en-US" altLang="zh-CN" sz="2400" dirty="0">
                <a:solidFill>
                  <a:srgbClr val="7030A0"/>
                </a:solidFill>
              </a:rPr>
              <a:t>strategies.</a:t>
            </a:r>
            <a:endParaRPr lang="en-US" dirty="0">
              <a:solidFill>
                <a:schemeClr val="tx1">
                  <a:lumMod val="50000"/>
                  <a:lumOff val="50000"/>
                </a:schemeClr>
              </a:solidFill>
            </a:endParaRPr>
          </a:p>
        </p:txBody>
      </p:sp>
      <p:sp>
        <p:nvSpPr>
          <p:cNvPr id="28" name="Rectangle 27">
            <a:extLst>
              <a:ext uri="{FF2B5EF4-FFF2-40B4-BE49-F238E27FC236}">
                <a16:creationId xmlns:a16="http://schemas.microsoft.com/office/drawing/2014/main" id="{9674D162-0A6E-7342-9476-A07D72ABC7ED}"/>
              </a:ext>
            </a:extLst>
          </p:cNvPr>
          <p:cNvSpPr/>
          <p:nvPr/>
        </p:nvSpPr>
        <p:spPr>
          <a:xfrm>
            <a:off x="2367214" y="1878964"/>
            <a:ext cx="8711092" cy="400110"/>
          </a:xfrm>
          <a:prstGeom prst="rect">
            <a:avLst/>
          </a:prstGeom>
        </p:spPr>
        <p:txBody>
          <a:bodyPr wrap="square">
            <a:spAutoFit/>
          </a:bodyPr>
          <a:lstStyle/>
          <a:p>
            <a:r>
              <a:rPr lang="en-US" altLang="zh-CN" sz="2000" dirty="0">
                <a:solidFill>
                  <a:srgbClr val="00B050"/>
                </a:solidFill>
              </a:rPr>
              <a:t>Set{</a:t>
            </a:r>
            <a:r>
              <a:rPr lang="en-US" altLang="zh-CN" sz="2000" dirty="0" err="1">
                <a:solidFill>
                  <a:srgbClr val="00B050"/>
                </a:solidFill>
              </a:rPr>
              <a:t>Hyperlanar</a:t>
            </a:r>
            <a:r>
              <a:rPr lang="zh-CN" altLang="en-US" sz="2000" dirty="0">
                <a:solidFill>
                  <a:srgbClr val="00B050"/>
                </a:solidFill>
              </a:rPr>
              <a:t> </a:t>
            </a:r>
            <a:r>
              <a:rPr lang="en-US" altLang="zh-CN" sz="2000" dirty="0">
                <a:solidFill>
                  <a:srgbClr val="00B050"/>
                </a:solidFill>
              </a:rPr>
              <a:t>Stochastic</a:t>
            </a:r>
            <a:r>
              <a:rPr lang="zh-CN" altLang="en-US" sz="2000" dirty="0">
                <a:solidFill>
                  <a:srgbClr val="00B050"/>
                </a:solidFill>
              </a:rPr>
              <a:t> </a:t>
            </a:r>
            <a:r>
              <a:rPr lang="en-US" altLang="zh-CN" sz="2000" dirty="0">
                <a:solidFill>
                  <a:srgbClr val="00B050"/>
                </a:solidFill>
              </a:rPr>
              <a:t>Tensors}</a:t>
            </a:r>
            <a:r>
              <a:rPr lang="zh-CN" altLang="en-US" sz="2000" dirty="0">
                <a:solidFill>
                  <a:srgbClr val="00B050"/>
                </a:solidFill>
              </a:rPr>
              <a:t>      ？      </a:t>
            </a:r>
            <a:r>
              <a:rPr lang="en-US" altLang="zh-CN" sz="2000" dirty="0">
                <a:solidFill>
                  <a:srgbClr val="00B050"/>
                </a:solidFill>
              </a:rPr>
              <a:t>Set{Mixture</a:t>
            </a:r>
            <a:r>
              <a:rPr lang="zh-CN" altLang="en-US" sz="2000" dirty="0">
                <a:solidFill>
                  <a:srgbClr val="00B050"/>
                </a:solidFill>
              </a:rPr>
              <a:t> </a:t>
            </a:r>
            <a:r>
              <a:rPr lang="en-US" altLang="zh-CN" sz="2000" dirty="0">
                <a:solidFill>
                  <a:srgbClr val="00B050"/>
                </a:solidFill>
              </a:rPr>
              <a:t>of</a:t>
            </a:r>
            <a:r>
              <a:rPr lang="zh-CN" altLang="en-US" sz="2000" dirty="0">
                <a:solidFill>
                  <a:srgbClr val="00B050"/>
                </a:solidFill>
              </a:rPr>
              <a:t> </a:t>
            </a:r>
            <a:r>
              <a:rPr lang="en-US" altLang="zh-CN" sz="2000" dirty="0">
                <a:solidFill>
                  <a:srgbClr val="00B050"/>
                </a:solidFill>
              </a:rPr>
              <a:t>Permutation</a:t>
            </a:r>
            <a:r>
              <a:rPr lang="zh-CN" altLang="en-US" sz="2000" dirty="0">
                <a:solidFill>
                  <a:srgbClr val="00B050"/>
                </a:solidFill>
              </a:rPr>
              <a:t> </a:t>
            </a:r>
            <a:r>
              <a:rPr lang="en-US" altLang="zh-CN" sz="2000" dirty="0">
                <a:solidFill>
                  <a:srgbClr val="00B050"/>
                </a:solidFill>
              </a:rPr>
              <a:t>Tensors}</a:t>
            </a:r>
            <a:endParaRPr lang="en-US" sz="2000" dirty="0">
              <a:solidFill>
                <a:srgbClr val="00B050"/>
              </a:solidFill>
            </a:endParaRPr>
          </a:p>
        </p:txBody>
      </p:sp>
      <p:cxnSp>
        <p:nvCxnSpPr>
          <p:cNvPr id="14" name="Straight Arrow Connector 13">
            <a:extLst>
              <a:ext uri="{FF2B5EF4-FFF2-40B4-BE49-F238E27FC236}">
                <a16:creationId xmlns:a16="http://schemas.microsoft.com/office/drawing/2014/main" id="{29141FAD-3CF1-414E-8AE8-EE86482F9100}"/>
              </a:ext>
            </a:extLst>
          </p:cNvPr>
          <p:cNvCxnSpPr>
            <a:cxnSpLocks/>
            <a:stCxn id="10" idx="0"/>
          </p:cNvCxnSpPr>
          <p:nvPr/>
        </p:nvCxnSpPr>
        <p:spPr>
          <a:xfrm flipH="1" flipV="1">
            <a:off x="5578716" y="2691314"/>
            <a:ext cx="496768" cy="227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21F27D4-5A9B-5A4D-88CB-72FE9411F39D}"/>
              </a:ext>
            </a:extLst>
          </p:cNvPr>
          <p:cNvCxnSpPr>
            <a:cxnSpLocks/>
            <a:stCxn id="32" idx="0"/>
          </p:cNvCxnSpPr>
          <p:nvPr/>
        </p:nvCxnSpPr>
        <p:spPr>
          <a:xfrm flipV="1">
            <a:off x="6702669" y="2695686"/>
            <a:ext cx="637640" cy="217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4934113A-7C79-7140-80BA-1849BC6DDA0E}"/>
              </a:ext>
            </a:extLst>
          </p:cNvPr>
          <p:cNvSpPr/>
          <p:nvPr/>
        </p:nvSpPr>
        <p:spPr>
          <a:xfrm>
            <a:off x="2898725" y="2471478"/>
            <a:ext cx="2679991" cy="369332"/>
          </a:xfrm>
          <a:prstGeom prst="rect">
            <a:avLst/>
          </a:prstGeom>
        </p:spPr>
        <p:txBody>
          <a:bodyPr wrap="square">
            <a:spAutoFit/>
          </a:bodyPr>
          <a:lstStyle/>
          <a:p>
            <a:r>
              <a:rPr lang="en-US" altLang="zh-CN" dirty="0">
                <a:solidFill>
                  <a:schemeClr val="tx2">
                    <a:lumMod val="50000"/>
                    <a:lumOff val="50000"/>
                  </a:schemeClr>
                </a:solidFill>
              </a:rPr>
              <a:t>Learned</a:t>
            </a:r>
            <a:r>
              <a:rPr lang="zh-CN" altLang="en-US" dirty="0">
                <a:solidFill>
                  <a:schemeClr val="tx2">
                    <a:lumMod val="50000"/>
                    <a:lumOff val="50000"/>
                  </a:schemeClr>
                </a:solidFill>
              </a:rPr>
              <a:t> </a:t>
            </a:r>
            <a:r>
              <a:rPr lang="en-US" altLang="zh-CN" dirty="0">
                <a:solidFill>
                  <a:schemeClr val="tx2">
                    <a:lumMod val="50000"/>
                    <a:lumOff val="50000"/>
                  </a:schemeClr>
                </a:solidFill>
              </a:rPr>
              <a:t>Marginal</a:t>
            </a:r>
            <a:r>
              <a:rPr lang="zh-CN" altLang="en-US" dirty="0">
                <a:solidFill>
                  <a:schemeClr val="tx2">
                    <a:lumMod val="50000"/>
                    <a:lumOff val="50000"/>
                  </a:schemeClr>
                </a:solidFill>
              </a:rPr>
              <a:t> </a:t>
            </a:r>
            <a:r>
              <a:rPr lang="en-US" altLang="zh-CN" dirty="0">
                <a:solidFill>
                  <a:schemeClr val="tx2">
                    <a:lumMod val="50000"/>
                    <a:lumOff val="50000"/>
                  </a:schemeClr>
                </a:solidFill>
              </a:rPr>
              <a:t>Tensor</a:t>
            </a:r>
            <a:endParaRPr lang="en-US" dirty="0">
              <a:solidFill>
                <a:schemeClr val="tx2">
                  <a:lumMod val="50000"/>
                  <a:lumOff val="50000"/>
                </a:schemeClr>
              </a:solidFill>
            </a:endParaRPr>
          </a:p>
        </p:txBody>
      </p:sp>
      <p:sp>
        <p:nvSpPr>
          <p:cNvPr id="44" name="Rectangle 43">
            <a:extLst>
              <a:ext uri="{FF2B5EF4-FFF2-40B4-BE49-F238E27FC236}">
                <a16:creationId xmlns:a16="http://schemas.microsoft.com/office/drawing/2014/main" id="{DF43B379-6520-9B40-8281-2C8CD0836346}"/>
              </a:ext>
            </a:extLst>
          </p:cNvPr>
          <p:cNvSpPr/>
          <p:nvPr/>
        </p:nvSpPr>
        <p:spPr>
          <a:xfrm>
            <a:off x="7340309" y="2475850"/>
            <a:ext cx="2679991" cy="369332"/>
          </a:xfrm>
          <a:prstGeom prst="rect">
            <a:avLst/>
          </a:prstGeom>
        </p:spPr>
        <p:txBody>
          <a:bodyPr wrap="square">
            <a:spAutoFit/>
          </a:bodyPr>
          <a:lstStyle/>
          <a:p>
            <a:r>
              <a:rPr lang="en-US" altLang="zh-CN" dirty="0">
                <a:solidFill>
                  <a:schemeClr val="tx2">
                    <a:lumMod val="50000"/>
                    <a:lumOff val="50000"/>
                  </a:schemeClr>
                </a:solidFill>
              </a:rPr>
              <a:t>Predicted</a:t>
            </a:r>
            <a:r>
              <a:rPr lang="zh-CN" altLang="en-US" dirty="0">
                <a:solidFill>
                  <a:schemeClr val="tx2">
                    <a:lumMod val="50000"/>
                    <a:lumOff val="50000"/>
                  </a:schemeClr>
                </a:solidFill>
              </a:rPr>
              <a:t> </a:t>
            </a:r>
            <a:r>
              <a:rPr lang="en-US" altLang="zh-CN" dirty="0">
                <a:solidFill>
                  <a:schemeClr val="tx2">
                    <a:lumMod val="50000"/>
                    <a:lumOff val="50000"/>
                  </a:schemeClr>
                </a:solidFill>
              </a:rPr>
              <a:t>Matching</a:t>
            </a:r>
            <a:endParaRPr lang="en-US" dirty="0">
              <a:solidFill>
                <a:schemeClr val="tx2">
                  <a:lumMod val="50000"/>
                  <a:lumOff val="50000"/>
                </a:schemeClr>
              </a:solidFill>
            </a:endParaRPr>
          </a:p>
        </p:txBody>
      </p:sp>
      <p:sp>
        <p:nvSpPr>
          <p:cNvPr id="46" name="Rectangle 45">
            <a:extLst>
              <a:ext uri="{FF2B5EF4-FFF2-40B4-BE49-F238E27FC236}">
                <a16:creationId xmlns:a16="http://schemas.microsoft.com/office/drawing/2014/main" id="{6EE5651F-6EE1-4249-8210-ECA52178D625}"/>
              </a:ext>
            </a:extLst>
          </p:cNvPr>
          <p:cNvSpPr/>
          <p:nvPr/>
        </p:nvSpPr>
        <p:spPr>
          <a:xfrm>
            <a:off x="2343131" y="5355281"/>
            <a:ext cx="7753369" cy="461665"/>
          </a:xfrm>
          <a:prstGeom prst="rect">
            <a:avLst/>
          </a:prstGeom>
        </p:spPr>
        <p:txBody>
          <a:bodyPr wrap="square">
            <a:spAutoFit/>
          </a:bodyPr>
          <a:lstStyle/>
          <a:p>
            <a:r>
              <a:rPr lang="en-US" altLang="zh-CN" sz="2400" dirty="0">
                <a:solidFill>
                  <a:srgbClr val="0F6FC6"/>
                </a:solidFill>
              </a:rPr>
              <a:t>Use</a:t>
            </a:r>
            <a:r>
              <a:rPr lang="zh-CN" altLang="en-US" sz="2400" dirty="0">
                <a:solidFill>
                  <a:srgbClr val="0F6FC6"/>
                </a:solidFill>
              </a:rPr>
              <a:t> </a:t>
            </a:r>
            <a:r>
              <a:rPr lang="en-US" altLang="zh-CN" sz="2400" dirty="0">
                <a:solidFill>
                  <a:srgbClr val="0F6FC6"/>
                </a:solidFill>
              </a:rPr>
              <a:t>Integer</a:t>
            </a:r>
            <a:r>
              <a:rPr lang="zh-CN" altLang="en-US" sz="2400" dirty="0">
                <a:solidFill>
                  <a:srgbClr val="0F6FC6"/>
                </a:solidFill>
              </a:rPr>
              <a:t> </a:t>
            </a:r>
            <a:r>
              <a:rPr lang="en-US" altLang="zh-CN" sz="2400" dirty="0">
                <a:solidFill>
                  <a:srgbClr val="0F6FC6"/>
                </a:solidFill>
              </a:rPr>
              <a:t>Quadratic</a:t>
            </a:r>
            <a:r>
              <a:rPr lang="zh-CN" altLang="en-US" sz="2400" dirty="0">
                <a:solidFill>
                  <a:srgbClr val="0F6FC6"/>
                </a:solidFill>
              </a:rPr>
              <a:t> </a:t>
            </a:r>
            <a:r>
              <a:rPr lang="en-US" altLang="zh-CN" sz="2400" dirty="0">
                <a:solidFill>
                  <a:srgbClr val="0F6FC6"/>
                </a:solidFill>
              </a:rPr>
              <a:t>Programming</a:t>
            </a:r>
            <a:r>
              <a:rPr lang="zh-CN" altLang="en-US" sz="2400" dirty="0">
                <a:solidFill>
                  <a:srgbClr val="0F6FC6"/>
                </a:solidFill>
              </a:rPr>
              <a:t> </a:t>
            </a:r>
            <a:r>
              <a:rPr lang="en-US" altLang="zh-CN" sz="2400" dirty="0">
                <a:solidFill>
                  <a:srgbClr val="0F6FC6"/>
                </a:solidFill>
              </a:rPr>
              <a:t>to</a:t>
            </a:r>
            <a:r>
              <a:rPr lang="zh-CN" altLang="en-US" sz="2400" dirty="0">
                <a:solidFill>
                  <a:srgbClr val="0F6FC6"/>
                </a:solidFill>
              </a:rPr>
              <a:t> </a:t>
            </a:r>
            <a:r>
              <a:rPr lang="en-US" altLang="zh-CN" sz="2400" dirty="0">
                <a:solidFill>
                  <a:srgbClr val="0F6FC6"/>
                </a:solidFill>
              </a:rPr>
              <a:t>solve</a:t>
            </a:r>
            <a:r>
              <a:rPr lang="zh-CN" altLang="en-US" sz="2400" dirty="0">
                <a:solidFill>
                  <a:srgbClr val="0F6FC6"/>
                </a:solidFill>
              </a:rPr>
              <a:t> </a:t>
            </a:r>
            <a:r>
              <a:rPr lang="en-US" altLang="zh-CN" sz="2400" dirty="0">
                <a:solidFill>
                  <a:srgbClr val="0F6FC6"/>
                </a:solidFill>
              </a:rPr>
              <a:t>it.</a:t>
            </a:r>
            <a:r>
              <a:rPr lang="zh-CN" altLang="en-US" sz="2400" dirty="0">
                <a:solidFill>
                  <a:srgbClr val="0F6FC6"/>
                </a:solidFill>
              </a:rPr>
              <a:t> </a:t>
            </a:r>
            <a:endParaRPr lang="en-US" dirty="0">
              <a:solidFill>
                <a:srgbClr val="0F6FC6"/>
              </a:solidFill>
            </a:endParaRPr>
          </a:p>
        </p:txBody>
      </p:sp>
      <p:sp>
        <p:nvSpPr>
          <p:cNvPr id="4" name="Footer Placeholder 3">
            <a:extLst>
              <a:ext uri="{FF2B5EF4-FFF2-40B4-BE49-F238E27FC236}">
                <a16:creationId xmlns:a16="http://schemas.microsoft.com/office/drawing/2014/main" id="{E980CEEA-FFEB-9A42-A1D5-965AA797C297}"/>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3</a:t>
            </a:r>
            <a:r>
              <a:rPr lang="zh-CN" altLang="en-US" dirty="0"/>
              <a:t> </a:t>
            </a:r>
            <a:r>
              <a:rPr lang="en-US" altLang="zh-CN" dirty="0"/>
              <a:t>Dimensional</a:t>
            </a:r>
            <a:r>
              <a:rPr lang="zh-CN" altLang="en-US" dirty="0"/>
              <a:t> </a:t>
            </a:r>
            <a:r>
              <a:rPr lang="en-US" altLang="zh-CN" dirty="0"/>
              <a:t>Matching</a:t>
            </a:r>
          </a:p>
        </p:txBody>
      </p:sp>
    </p:spTree>
    <p:extLst>
      <p:ext uri="{BB962C8B-B14F-4D97-AF65-F5344CB8AC3E}">
        <p14:creationId xmlns:p14="http://schemas.microsoft.com/office/powerpoint/2010/main" val="3076813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2" grpId="0" animBg="1"/>
      <p:bldP spid="27" grpId="0"/>
      <p:bldP spid="28" grpId="0"/>
      <p:bldP spid="43" grpId="0"/>
      <p:bldP spid="44" grpId="0"/>
      <p:bldP spid="4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altLang="zh-CN" sz="2800" dirty="0">
                <a:solidFill>
                  <a:schemeClr val="accent2"/>
                </a:solidFill>
              </a:rPr>
              <a:t>Comparison</a:t>
            </a:r>
            <a:r>
              <a:rPr lang="zh-CN" altLang="en-US" sz="2800" dirty="0">
                <a:solidFill>
                  <a:schemeClr val="accent2"/>
                </a:solidFill>
              </a:rPr>
              <a:t> </a:t>
            </a:r>
            <a:r>
              <a:rPr lang="en-US" altLang="zh-CN" sz="2800" dirty="0">
                <a:solidFill>
                  <a:schemeClr val="accent2"/>
                </a:solidFill>
              </a:rPr>
              <a:t>Methods</a:t>
            </a:r>
            <a:endParaRPr lang="en-US" sz="2800" baseline="30000" dirty="0"/>
          </a:p>
        </p:txBody>
      </p:sp>
      <p:sp>
        <p:nvSpPr>
          <p:cNvPr id="25" name="Rectangle 24">
            <a:extLst>
              <a:ext uri="{FF2B5EF4-FFF2-40B4-BE49-F238E27FC236}">
                <a16:creationId xmlns:a16="http://schemas.microsoft.com/office/drawing/2014/main" id="{26929772-943E-4FF2-9A18-E47F5CAB7E60}"/>
              </a:ext>
            </a:extLst>
          </p:cNvPr>
          <p:cNvSpPr/>
          <p:nvPr/>
        </p:nvSpPr>
        <p:spPr>
          <a:xfrm>
            <a:off x="2437553" y="1021627"/>
            <a:ext cx="7831861" cy="461665"/>
          </a:xfrm>
          <a:prstGeom prst="rect">
            <a:avLst/>
          </a:prstGeom>
        </p:spPr>
        <p:txBody>
          <a:bodyPr wrap="square">
            <a:spAutoFit/>
          </a:bodyPr>
          <a:lstStyle/>
          <a:p>
            <a:r>
              <a:rPr lang="en-US" altLang="zh-CN" sz="2400" dirty="0">
                <a:solidFill>
                  <a:srgbClr val="7030A0"/>
                </a:solidFill>
              </a:rPr>
              <a:t>2</a:t>
            </a:r>
            <a:r>
              <a:rPr lang="zh-CN" altLang="en-US" sz="2400" dirty="0">
                <a:solidFill>
                  <a:srgbClr val="7030A0"/>
                </a:solidFill>
              </a:rPr>
              <a:t> </a:t>
            </a:r>
            <a:r>
              <a:rPr lang="en-US" altLang="zh-CN" sz="2400" dirty="0">
                <a:solidFill>
                  <a:srgbClr val="7030A0"/>
                </a:solidFill>
              </a:rPr>
              <a:t>Stage</a:t>
            </a:r>
            <a:r>
              <a:rPr lang="zh-CN" altLang="en-US" sz="2400" dirty="0">
                <a:solidFill>
                  <a:srgbClr val="7030A0"/>
                </a:solidFill>
              </a:rPr>
              <a:t> </a:t>
            </a:r>
            <a:r>
              <a:rPr lang="en-US" altLang="zh-CN" sz="2400" dirty="0">
                <a:solidFill>
                  <a:srgbClr val="7030A0"/>
                </a:solidFill>
              </a:rPr>
              <a:t>Adversarial</a:t>
            </a:r>
            <a:r>
              <a:rPr lang="zh-CN" altLang="en-US" sz="2400" dirty="0">
                <a:solidFill>
                  <a:srgbClr val="7030A0"/>
                </a:solidFill>
              </a:rPr>
              <a:t> </a:t>
            </a:r>
            <a:r>
              <a:rPr lang="en-US" altLang="zh-CN" sz="2400" dirty="0">
                <a:solidFill>
                  <a:srgbClr val="7030A0"/>
                </a:solidFill>
              </a:rPr>
              <a:t>Marginal</a:t>
            </a:r>
            <a:r>
              <a:rPr lang="zh-CN" altLang="en-US" sz="2400" dirty="0">
                <a:solidFill>
                  <a:srgbClr val="7030A0"/>
                </a:solidFill>
              </a:rPr>
              <a:t> </a:t>
            </a:r>
            <a:r>
              <a:rPr lang="en-US" altLang="zh-CN" sz="2400" dirty="0">
                <a:solidFill>
                  <a:srgbClr val="7030A0"/>
                </a:solidFill>
              </a:rPr>
              <a:t>Bipartite</a:t>
            </a:r>
            <a:r>
              <a:rPr lang="zh-CN" altLang="en-US" sz="2400" dirty="0">
                <a:solidFill>
                  <a:srgbClr val="7030A0"/>
                </a:solidFill>
              </a:rPr>
              <a:t> </a:t>
            </a:r>
            <a:r>
              <a:rPr lang="en-US" altLang="zh-CN" sz="2400" dirty="0">
                <a:solidFill>
                  <a:srgbClr val="7030A0"/>
                </a:solidFill>
              </a:rPr>
              <a:t>Matching(2S-AdvMarg)</a:t>
            </a:r>
            <a:endParaRPr lang="en-US" sz="2400" dirty="0">
              <a:solidFill>
                <a:srgbClr val="7030A0"/>
              </a:solidFill>
            </a:endParaRPr>
          </a:p>
        </p:txBody>
      </p:sp>
      <p:sp>
        <p:nvSpPr>
          <p:cNvPr id="5" name="Slide Number Placeholder 4">
            <a:extLst>
              <a:ext uri="{FF2B5EF4-FFF2-40B4-BE49-F238E27FC236}">
                <a16:creationId xmlns:a16="http://schemas.microsoft.com/office/drawing/2014/main" id="{425BEBAC-C0BB-2A44-BBB8-F84DBBE49FB6}"/>
              </a:ext>
            </a:extLst>
          </p:cNvPr>
          <p:cNvSpPr>
            <a:spLocks noGrp="1"/>
          </p:cNvSpPr>
          <p:nvPr>
            <p:ph type="sldNum" sz="quarter" idx="12"/>
          </p:nvPr>
        </p:nvSpPr>
        <p:spPr/>
        <p:txBody>
          <a:bodyPr/>
          <a:lstStyle/>
          <a:p>
            <a:fld id="{C0F2A647-71D5-4304-8070-CBC681FF56EE}" type="slidenum">
              <a:rPr lang="en-US" smtClean="0"/>
              <a:t>44</a:t>
            </a:fld>
            <a:endParaRPr lang="en-US" dirty="0"/>
          </a:p>
        </p:txBody>
      </p:sp>
      <p:sp>
        <p:nvSpPr>
          <p:cNvPr id="21" name="Rectangle 20">
            <a:extLst>
              <a:ext uri="{FF2B5EF4-FFF2-40B4-BE49-F238E27FC236}">
                <a16:creationId xmlns:a16="http://schemas.microsoft.com/office/drawing/2014/main" id="{8A34D833-F18E-1140-BC92-62E72BDF9543}"/>
              </a:ext>
            </a:extLst>
          </p:cNvPr>
          <p:cNvSpPr/>
          <p:nvPr/>
        </p:nvSpPr>
        <p:spPr>
          <a:xfrm>
            <a:off x="2841056" y="1791476"/>
            <a:ext cx="6851942" cy="1015663"/>
          </a:xfrm>
          <a:prstGeom prst="rect">
            <a:avLst/>
          </a:prstGeom>
        </p:spPr>
        <p:txBody>
          <a:bodyPr wrap="square">
            <a:spAutoFit/>
          </a:bodyPr>
          <a:lstStyle/>
          <a:p>
            <a:r>
              <a:rPr lang="en-US" altLang="zh-CN" sz="2000" dirty="0"/>
              <a:t>On</a:t>
            </a:r>
            <a:r>
              <a:rPr lang="zh-CN" altLang="en-US" sz="2000" dirty="0"/>
              <a:t> </a:t>
            </a:r>
            <a:r>
              <a:rPr lang="en-US" altLang="zh-CN" sz="2000" dirty="0"/>
              <a:t>leverage</a:t>
            </a:r>
            <a:r>
              <a:rPr lang="zh-CN" altLang="en-US" sz="2000" dirty="0"/>
              <a:t> </a:t>
            </a:r>
            <a:r>
              <a:rPr lang="en-US" altLang="zh-CN" sz="2000" dirty="0"/>
              <a:t>the</a:t>
            </a:r>
            <a:r>
              <a:rPr lang="zh-CN" altLang="en-US" sz="2000" dirty="0"/>
              <a:t> </a:t>
            </a:r>
            <a:r>
              <a:rPr lang="en-US" altLang="zh-CN" sz="2000" dirty="0"/>
              <a:t>pairwise</a:t>
            </a:r>
            <a:r>
              <a:rPr lang="zh-CN" altLang="en-US" sz="2000" dirty="0"/>
              <a:t> </a:t>
            </a:r>
            <a:r>
              <a:rPr lang="en-US" altLang="zh-CN" sz="2000" dirty="0"/>
              <a:t>information</a:t>
            </a:r>
            <a:r>
              <a:rPr lang="zh-CN" altLang="en-US" sz="2000" dirty="0"/>
              <a:t> </a:t>
            </a:r>
            <a:r>
              <a:rPr lang="en-US" altLang="zh-CN" sz="2000" dirty="0"/>
              <a:t>of</a:t>
            </a:r>
            <a:r>
              <a:rPr lang="zh-CN" altLang="en-US" sz="2000" dirty="0"/>
              <a:t> </a:t>
            </a:r>
            <a:r>
              <a:rPr lang="en-US" altLang="zh-CN" sz="2000" dirty="0"/>
              <a:t>two</a:t>
            </a:r>
            <a:r>
              <a:rPr lang="zh-CN" altLang="en-US" sz="2000" dirty="0"/>
              <a:t> </a:t>
            </a:r>
            <a:r>
              <a:rPr lang="en-US" altLang="zh-CN" sz="2000" dirty="0"/>
              <a:t>sets</a:t>
            </a:r>
          </a:p>
          <a:p>
            <a:endParaRPr lang="en-US" sz="2000" dirty="0"/>
          </a:p>
          <a:p>
            <a:r>
              <a:rPr lang="en-US" altLang="zh-CN" sz="2000" dirty="0"/>
              <a:t>Simply</a:t>
            </a:r>
            <a:r>
              <a:rPr lang="zh-CN" altLang="en-US" sz="2000" dirty="0"/>
              <a:t> </a:t>
            </a:r>
            <a:r>
              <a:rPr lang="en-US" altLang="zh-CN" sz="2000" dirty="0"/>
              <a:t>concatenate</a:t>
            </a:r>
            <a:r>
              <a:rPr lang="zh-CN" altLang="en-US" sz="2000" dirty="0"/>
              <a:t> </a:t>
            </a:r>
            <a:r>
              <a:rPr lang="en-US" altLang="zh-CN" sz="2000" dirty="0"/>
              <a:t>the</a:t>
            </a:r>
            <a:r>
              <a:rPr lang="zh-CN" altLang="en-US" sz="2000" dirty="0"/>
              <a:t> </a:t>
            </a:r>
            <a:r>
              <a:rPr lang="en-US" altLang="zh-CN" sz="2000" dirty="0"/>
              <a:t>results</a:t>
            </a:r>
            <a:endParaRPr lang="en-US" sz="2000" dirty="0"/>
          </a:p>
        </p:txBody>
      </p:sp>
      <p:sp>
        <p:nvSpPr>
          <p:cNvPr id="22" name="Rectangle 21">
            <a:extLst>
              <a:ext uri="{FF2B5EF4-FFF2-40B4-BE49-F238E27FC236}">
                <a16:creationId xmlns:a16="http://schemas.microsoft.com/office/drawing/2014/main" id="{A20A0D94-08EA-284A-81C6-5E7E2C07F2FA}"/>
              </a:ext>
            </a:extLst>
          </p:cNvPr>
          <p:cNvSpPr/>
          <p:nvPr/>
        </p:nvSpPr>
        <p:spPr>
          <a:xfrm>
            <a:off x="2396522" y="3055580"/>
            <a:ext cx="3658446" cy="461665"/>
          </a:xfrm>
          <a:prstGeom prst="rect">
            <a:avLst/>
          </a:prstGeom>
        </p:spPr>
        <p:txBody>
          <a:bodyPr wrap="square">
            <a:spAutoFit/>
          </a:bodyPr>
          <a:lstStyle/>
          <a:p>
            <a:r>
              <a:rPr lang="en-US" altLang="zh-CN" sz="2400" dirty="0">
                <a:solidFill>
                  <a:srgbClr val="7030A0"/>
                </a:solidFill>
              </a:rPr>
              <a:t>Structured</a:t>
            </a:r>
            <a:r>
              <a:rPr lang="zh-CN" altLang="en-US" sz="2400" dirty="0">
                <a:solidFill>
                  <a:srgbClr val="7030A0"/>
                </a:solidFill>
              </a:rPr>
              <a:t> </a:t>
            </a:r>
            <a:r>
              <a:rPr lang="en-US" altLang="zh-CN" sz="2400" dirty="0">
                <a:solidFill>
                  <a:srgbClr val="7030A0"/>
                </a:solidFill>
              </a:rPr>
              <a:t>SVM(SSVM)</a:t>
            </a:r>
            <a:endParaRPr lang="en-US" sz="2400" dirty="0">
              <a:solidFill>
                <a:srgbClr val="7030A0"/>
              </a:solidFill>
            </a:endParaRPr>
          </a:p>
        </p:txBody>
      </p:sp>
      <p:sp>
        <p:nvSpPr>
          <p:cNvPr id="23" name="Rectangle 22">
            <a:extLst>
              <a:ext uri="{FF2B5EF4-FFF2-40B4-BE49-F238E27FC236}">
                <a16:creationId xmlns:a16="http://schemas.microsoft.com/office/drawing/2014/main" id="{A6BED430-83C8-7043-A61F-AE346C9806E8}"/>
              </a:ext>
            </a:extLst>
          </p:cNvPr>
          <p:cNvSpPr/>
          <p:nvPr/>
        </p:nvSpPr>
        <p:spPr>
          <a:xfrm>
            <a:off x="2800024" y="3825429"/>
            <a:ext cx="6851942" cy="1323439"/>
          </a:xfrm>
          <a:prstGeom prst="rect">
            <a:avLst/>
          </a:prstGeom>
        </p:spPr>
        <p:txBody>
          <a:bodyPr wrap="square">
            <a:spAutoFit/>
          </a:bodyPr>
          <a:lstStyle/>
          <a:p>
            <a:r>
              <a:rPr lang="en-US" altLang="zh-CN" sz="2000" dirty="0"/>
              <a:t>Also</a:t>
            </a:r>
            <a:r>
              <a:rPr lang="zh-CN" altLang="en-US" sz="2000" dirty="0"/>
              <a:t> </a:t>
            </a:r>
            <a:r>
              <a:rPr lang="en-US" altLang="zh-CN" sz="2000" dirty="0"/>
              <a:t>only</a:t>
            </a:r>
            <a:r>
              <a:rPr lang="zh-CN" altLang="en-US" sz="2000" dirty="0"/>
              <a:t> </a:t>
            </a:r>
            <a:r>
              <a:rPr lang="en-US" altLang="zh-CN" sz="2000" dirty="0"/>
              <a:t>used</a:t>
            </a:r>
            <a:r>
              <a:rPr lang="zh-CN" altLang="en-US" sz="2000" dirty="0"/>
              <a:t> </a:t>
            </a:r>
            <a:r>
              <a:rPr lang="en-US" altLang="zh-CN" sz="2000" dirty="0"/>
              <a:t>for</a:t>
            </a:r>
            <a:r>
              <a:rPr lang="zh-CN" altLang="en-US" sz="2000" dirty="0"/>
              <a:t> </a:t>
            </a:r>
            <a:r>
              <a:rPr lang="en-US" altLang="zh-CN" sz="2000" dirty="0"/>
              <a:t>solving</a:t>
            </a:r>
            <a:r>
              <a:rPr lang="zh-CN" altLang="en-US" sz="2000" dirty="0"/>
              <a:t> </a:t>
            </a:r>
            <a:r>
              <a:rPr lang="en-US" altLang="zh-CN" sz="2000" dirty="0"/>
              <a:t>the</a:t>
            </a:r>
            <a:r>
              <a:rPr lang="zh-CN" altLang="en-US" sz="2000" dirty="0"/>
              <a:t> </a:t>
            </a:r>
            <a:r>
              <a:rPr lang="en-US" altLang="zh-CN" sz="2000" dirty="0"/>
              <a:t>marginal</a:t>
            </a:r>
            <a:r>
              <a:rPr lang="zh-CN" altLang="en-US" sz="2000" dirty="0"/>
              <a:t> </a:t>
            </a:r>
            <a:r>
              <a:rPr lang="en-US" altLang="zh-CN" sz="2000" dirty="0"/>
              <a:t>problem.</a:t>
            </a:r>
            <a:endParaRPr lang="en-US" sz="2000" dirty="0"/>
          </a:p>
          <a:p>
            <a:endParaRPr lang="en-US" sz="2000" dirty="0"/>
          </a:p>
          <a:p>
            <a:r>
              <a:rPr lang="en-US" altLang="zh-CN" sz="2000" dirty="0"/>
              <a:t>Same</a:t>
            </a:r>
            <a:r>
              <a:rPr lang="zh-CN" altLang="en-US" sz="2000" dirty="0"/>
              <a:t> </a:t>
            </a:r>
            <a:r>
              <a:rPr lang="en-US" altLang="zh-CN" sz="2000" dirty="0"/>
              <a:t>prediction</a:t>
            </a:r>
            <a:r>
              <a:rPr lang="zh-CN" altLang="en-US" sz="2000" dirty="0"/>
              <a:t> </a:t>
            </a:r>
            <a:r>
              <a:rPr lang="en-US" altLang="zh-CN" sz="2000" dirty="0"/>
              <a:t>method</a:t>
            </a:r>
            <a:r>
              <a:rPr lang="zh-CN" altLang="en-US" sz="2000" dirty="0"/>
              <a:t> </a:t>
            </a:r>
            <a:r>
              <a:rPr lang="en-US" altLang="zh-CN" sz="2000" dirty="0"/>
              <a:t>as</a:t>
            </a:r>
            <a:r>
              <a:rPr lang="zh-CN" altLang="en-US" sz="2000" dirty="0"/>
              <a:t> </a:t>
            </a:r>
            <a:r>
              <a:rPr lang="en-US" altLang="zh-CN" sz="2000" dirty="0"/>
              <a:t>Adv3DMarg</a:t>
            </a:r>
            <a:r>
              <a:rPr lang="zh-CN" altLang="en-US" sz="2000" dirty="0"/>
              <a:t> </a:t>
            </a:r>
            <a:r>
              <a:rPr lang="en-US" altLang="zh-CN" sz="2000" dirty="0"/>
              <a:t>after</a:t>
            </a:r>
            <a:r>
              <a:rPr lang="zh-CN" altLang="en-US" sz="2000" dirty="0"/>
              <a:t> </a:t>
            </a:r>
            <a:r>
              <a:rPr lang="en-US" altLang="zh-CN" sz="2000" dirty="0"/>
              <a:t>retrieving</a:t>
            </a:r>
            <a:r>
              <a:rPr lang="zh-CN" altLang="en-US" sz="2000" dirty="0"/>
              <a:t> </a:t>
            </a:r>
            <a:r>
              <a:rPr lang="en-US" altLang="zh-CN" sz="2000" dirty="0"/>
              <a:t>the</a:t>
            </a:r>
            <a:r>
              <a:rPr lang="zh-CN" altLang="en-US" sz="2000" dirty="0"/>
              <a:t> </a:t>
            </a:r>
            <a:r>
              <a:rPr lang="en-US" altLang="zh-CN" sz="2000" dirty="0"/>
              <a:t>marginal</a:t>
            </a:r>
            <a:r>
              <a:rPr lang="zh-CN" altLang="en-US" sz="2000" dirty="0"/>
              <a:t> </a:t>
            </a:r>
            <a:r>
              <a:rPr lang="en-US" altLang="zh-CN" sz="2000" dirty="0"/>
              <a:t>tensor</a:t>
            </a:r>
            <a:endParaRPr lang="en-US" sz="2000" dirty="0"/>
          </a:p>
        </p:txBody>
      </p:sp>
      <p:sp>
        <p:nvSpPr>
          <p:cNvPr id="24" name="Rectangle 23">
            <a:extLst>
              <a:ext uri="{FF2B5EF4-FFF2-40B4-BE49-F238E27FC236}">
                <a16:creationId xmlns:a16="http://schemas.microsoft.com/office/drawing/2014/main" id="{919B0854-816C-EE45-9C14-C17268D2A410}"/>
              </a:ext>
            </a:extLst>
          </p:cNvPr>
          <p:cNvSpPr/>
          <p:nvPr/>
        </p:nvSpPr>
        <p:spPr>
          <a:xfrm>
            <a:off x="2396522" y="5381174"/>
            <a:ext cx="7255444" cy="461665"/>
          </a:xfrm>
          <a:prstGeom prst="rect">
            <a:avLst/>
          </a:prstGeom>
        </p:spPr>
        <p:txBody>
          <a:bodyPr wrap="square">
            <a:spAutoFit/>
          </a:bodyPr>
          <a:lstStyle/>
          <a:p>
            <a:r>
              <a:rPr lang="en-US" altLang="zh-CN" sz="2400" dirty="0">
                <a:solidFill>
                  <a:srgbClr val="7030A0"/>
                </a:solidFill>
              </a:rPr>
              <a:t>Adversarial</a:t>
            </a:r>
            <a:r>
              <a:rPr lang="zh-CN" altLang="en-US" sz="2400" dirty="0">
                <a:solidFill>
                  <a:srgbClr val="7030A0"/>
                </a:solidFill>
              </a:rPr>
              <a:t> </a:t>
            </a:r>
            <a:r>
              <a:rPr lang="en-US" altLang="zh-CN" sz="2400" dirty="0">
                <a:solidFill>
                  <a:srgbClr val="7030A0"/>
                </a:solidFill>
              </a:rPr>
              <a:t>3D</a:t>
            </a:r>
            <a:r>
              <a:rPr lang="zh-CN" altLang="en-US" sz="2400" dirty="0">
                <a:solidFill>
                  <a:srgbClr val="7030A0"/>
                </a:solidFill>
              </a:rPr>
              <a:t> </a:t>
            </a:r>
            <a:r>
              <a:rPr lang="en-US" altLang="zh-CN" sz="2400" dirty="0">
                <a:solidFill>
                  <a:srgbClr val="7030A0"/>
                </a:solidFill>
              </a:rPr>
              <a:t>Matching(Adv3DMarg)</a:t>
            </a:r>
            <a:endParaRPr lang="en-US" sz="2400" dirty="0">
              <a:solidFill>
                <a:srgbClr val="7030A0"/>
              </a:solidFill>
            </a:endParaRPr>
          </a:p>
        </p:txBody>
      </p:sp>
      <p:sp>
        <p:nvSpPr>
          <p:cNvPr id="26" name="Rectangle 25">
            <a:extLst>
              <a:ext uri="{FF2B5EF4-FFF2-40B4-BE49-F238E27FC236}">
                <a16:creationId xmlns:a16="http://schemas.microsoft.com/office/drawing/2014/main" id="{311A9395-C8DC-C541-8ECE-2ADE583D280C}"/>
              </a:ext>
            </a:extLst>
          </p:cNvPr>
          <p:cNvSpPr/>
          <p:nvPr/>
        </p:nvSpPr>
        <p:spPr>
          <a:xfrm>
            <a:off x="2437554" y="1398604"/>
            <a:ext cx="4572000" cy="338554"/>
          </a:xfrm>
          <a:prstGeom prst="rect">
            <a:avLst/>
          </a:prstGeom>
        </p:spPr>
        <p:txBody>
          <a:bodyPr>
            <a:spAutoFit/>
          </a:bodyPr>
          <a:lstStyle/>
          <a:p>
            <a:r>
              <a:rPr lang="en-US" sz="1600" dirty="0">
                <a:solidFill>
                  <a:schemeClr val="tx1">
                    <a:lumMod val="50000"/>
                    <a:lumOff val="50000"/>
                  </a:schemeClr>
                </a:solidFill>
              </a:rPr>
              <a:t>(</a:t>
            </a:r>
            <a:r>
              <a:rPr lang="en-US" sz="1600" dirty="0" err="1">
                <a:solidFill>
                  <a:schemeClr val="tx1">
                    <a:lumMod val="50000"/>
                    <a:lumOff val="50000"/>
                  </a:schemeClr>
                </a:solidFill>
              </a:rPr>
              <a:t>Fathony</a:t>
            </a:r>
            <a:r>
              <a:rPr lang="zh-CN" altLang="en-US" sz="1600" dirty="0">
                <a:solidFill>
                  <a:schemeClr val="tx1">
                    <a:lumMod val="50000"/>
                    <a:lumOff val="50000"/>
                  </a:schemeClr>
                </a:solidFill>
              </a:rPr>
              <a:t> </a:t>
            </a:r>
            <a:r>
              <a:rPr lang="en-US" sz="1600" dirty="0">
                <a:solidFill>
                  <a:schemeClr val="tx1">
                    <a:lumMod val="50000"/>
                    <a:lumOff val="50000"/>
                  </a:schemeClr>
                </a:solidFill>
              </a:rPr>
              <a:t>et. al., 20</a:t>
            </a:r>
            <a:r>
              <a:rPr lang="en-US" altLang="zh-CN" sz="1600" dirty="0">
                <a:solidFill>
                  <a:schemeClr val="tx1">
                    <a:lumMod val="50000"/>
                    <a:lumOff val="50000"/>
                  </a:schemeClr>
                </a:solidFill>
              </a:rPr>
              <a:t>18</a:t>
            </a:r>
            <a:r>
              <a:rPr lang="en-US" sz="1600" dirty="0">
                <a:solidFill>
                  <a:schemeClr val="tx1">
                    <a:lumMod val="50000"/>
                    <a:lumOff val="50000"/>
                  </a:schemeClr>
                </a:solidFill>
              </a:rPr>
              <a:t>)</a:t>
            </a:r>
            <a:endParaRPr lang="en-US" sz="1600" dirty="0"/>
          </a:p>
        </p:txBody>
      </p:sp>
      <p:sp>
        <p:nvSpPr>
          <p:cNvPr id="28" name="Rectangle 27">
            <a:extLst>
              <a:ext uri="{FF2B5EF4-FFF2-40B4-BE49-F238E27FC236}">
                <a16:creationId xmlns:a16="http://schemas.microsoft.com/office/drawing/2014/main" id="{5F7CAB98-A12F-D24B-8B23-48680986218C}"/>
              </a:ext>
            </a:extLst>
          </p:cNvPr>
          <p:cNvSpPr/>
          <p:nvPr/>
        </p:nvSpPr>
        <p:spPr>
          <a:xfrm>
            <a:off x="2437554" y="3438421"/>
            <a:ext cx="4572000" cy="338554"/>
          </a:xfrm>
          <a:prstGeom prst="rect">
            <a:avLst/>
          </a:prstGeom>
        </p:spPr>
        <p:txBody>
          <a:bodyPr>
            <a:spAutoFit/>
          </a:bodyPr>
          <a:lstStyle/>
          <a:p>
            <a:r>
              <a:rPr lang="en-US" sz="1600" dirty="0">
                <a:solidFill>
                  <a:schemeClr val="tx1">
                    <a:lumMod val="50000"/>
                    <a:lumOff val="50000"/>
                  </a:schemeClr>
                </a:solidFill>
              </a:rPr>
              <a:t>(</a:t>
            </a:r>
            <a:r>
              <a:rPr lang="en-US" altLang="zh-CN" sz="1600" dirty="0" err="1">
                <a:solidFill>
                  <a:schemeClr val="tx1">
                    <a:lumMod val="50000"/>
                    <a:lumOff val="50000"/>
                  </a:schemeClr>
                </a:solidFill>
              </a:rPr>
              <a:t>Joachims</a:t>
            </a:r>
            <a:r>
              <a:rPr lang="en-US" altLang="zh-CN" sz="1600" dirty="0">
                <a:solidFill>
                  <a:schemeClr val="tx1">
                    <a:lumMod val="50000"/>
                    <a:lumOff val="50000"/>
                  </a:schemeClr>
                </a:solidFill>
              </a:rPr>
              <a:t>,</a:t>
            </a:r>
            <a:r>
              <a:rPr lang="zh-CN" altLang="en-US" sz="1600" dirty="0">
                <a:solidFill>
                  <a:schemeClr val="tx1">
                    <a:lumMod val="50000"/>
                    <a:lumOff val="50000"/>
                  </a:schemeClr>
                </a:solidFill>
              </a:rPr>
              <a:t> </a:t>
            </a:r>
            <a:r>
              <a:rPr lang="en-US" sz="1600" dirty="0">
                <a:solidFill>
                  <a:schemeClr val="tx1">
                    <a:lumMod val="50000"/>
                    <a:lumOff val="50000"/>
                  </a:schemeClr>
                </a:solidFill>
              </a:rPr>
              <a:t>20</a:t>
            </a:r>
            <a:r>
              <a:rPr lang="en-US" altLang="zh-CN" sz="1600" dirty="0">
                <a:solidFill>
                  <a:schemeClr val="tx1">
                    <a:lumMod val="50000"/>
                    <a:lumOff val="50000"/>
                  </a:schemeClr>
                </a:solidFill>
              </a:rPr>
              <a:t>08</a:t>
            </a:r>
            <a:r>
              <a:rPr lang="en-US" sz="1600" dirty="0">
                <a:solidFill>
                  <a:schemeClr val="tx1">
                    <a:lumMod val="50000"/>
                    <a:lumOff val="50000"/>
                  </a:schemeClr>
                </a:solidFill>
              </a:rPr>
              <a:t>)</a:t>
            </a:r>
            <a:endParaRPr lang="en-US" sz="1600" dirty="0"/>
          </a:p>
        </p:txBody>
      </p:sp>
      <p:sp>
        <p:nvSpPr>
          <p:cNvPr id="2" name="Footer Placeholder 1">
            <a:extLst>
              <a:ext uri="{FF2B5EF4-FFF2-40B4-BE49-F238E27FC236}">
                <a16:creationId xmlns:a16="http://schemas.microsoft.com/office/drawing/2014/main" id="{0E375D20-5054-BA4E-8768-26CD5E2AEE48}"/>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3</a:t>
            </a:r>
            <a:r>
              <a:rPr lang="zh-CN" altLang="en-US" dirty="0"/>
              <a:t> </a:t>
            </a:r>
            <a:r>
              <a:rPr lang="en-US" altLang="zh-CN" dirty="0"/>
              <a:t>Dimensional</a:t>
            </a:r>
            <a:r>
              <a:rPr lang="zh-CN" altLang="en-US" dirty="0"/>
              <a:t> </a:t>
            </a:r>
            <a:r>
              <a:rPr lang="en-US" altLang="zh-CN" dirty="0"/>
              <a:t>Matching</a:t>
            </a:r>
          </a:p>
        </p:txBody>
      </p:sp>
    </p:spTree>
    <p:extLst>
      <p:ext uri="{BB962C8B-B14F-4D97-AF65-F5344CB8AC3E}">
        <p14:creationId xmlns:p14="http://schemas.microsoft.com/office/powerpoint/2010/main" val="26693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1" grpId="0"/>
      <p:bldP spid="22" grpId="0"/>
      <p:bldP spid="23" grpId="0"/>
      <p:bldP spid="24" grpId="0"/>
      <p:bldP spid="26" grpId="0"/>
      <p:bldP spid="2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sz="2800" dirty="0">
                <a:solidFill>
                  <a:schemeClr val="accent2"/>
                </a:solidFill>
              </a:rPr>
              <a:t>Experiment Setup</a:t>
            </a:r>
            <a:r>
              <a:rPr lang="zh-CN" altLang="en-US" sz="2800" dirty="0">
                <a:solidFill>
                  <a:schemeClr val="accent2"/>
                </a:solidFill>
              </a:rPr>
              <a:t> </a:t>
            </a:r>
            <a:r>
              <a:rPr lang="en-US" altLang="zh-CN" sz="2800" dirty="0">
                <a:solidFill>
                  <a:schemeClr val="accent2"/>
                </a:solidFill>
              </a:rPr>
              <a:t>–</a:t>
            </a:r>
            <a:r>
              <a:rPr lang="zh-CN" altLang="en-US" sz="2800" dirty="0">
                <a:solidFill>
                  <a:schemeClr val="accent2"/>
                </a:solidFill>
              </a:rPr>
              <a:t> </a:t>
            </a:r>
            <a:r>
              <a:rPr lang="en-US" altLang="zh-CN" sz="2800" dirty="0">
                <a:solidFill>
                  <a:schemeClr val="accent2"/>
                </a:solidFill>
              </a:rPr>
              <a:t>Synthetic</a:t>
            </a:r>
            <a:r>
              <a:rPr lang="zh-CN" altLang="en-US" sz="2800" dirty="0">
                <a:solidFill>
                  <a:schemeClr val="accent2"/>
                </a:solidFill>
              </a:rPr>
              <a:t> </a:t>
            </a:r>
            <a:r>
              <a:rPr lang="en-US" altLang="zh-CN" sz="2800" dirty="0">
                <a:solidFill>
                  <a:schemeClr val="accent2"/>
                </a:solidFill>
              </a:rPr>
              <a:t>Data</a:t>
            </a:r>
            <a:endParaRPr lang="en-US" sz="2800" baseline="30000" dirty="0"/>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25" name="Rectangle 24">
            <a:extLst>
              <a:ext uri="{FF2B5EF4-FFF2-40B4-BE49-F238E27FC236}">
                <a16:creationId xmlns:a16="http://schemas.microsoft.com/office/drawing/2014/main" id="{26929772-943E-4FF2-9A18-E47F5CAB7E60}"/>
              </a:ext>
            </a:extLst>
          </p:cNvPr>
          <p:cNvSpPr/>
          <p:nvPr/>
        </p:nvSpPr>
        <p:spPr>
          <a:xfrm>
            <a:off x="2437554" y="1021627"/>
            <a:ext cx="2990626" cy="400110"/>
          </a:xfrm>
          <a:prstGeom prst="rect">
            <a:avLst/>
          </a:prstGeom>
        </p:spPr>
        <p:txBody>
          <a:bodyPr wrap="square">
            <a:spAutoFit/>
          </a:bodyPr>
          <a:lstStyle/>
          <a:p>
            <a:r>
              <a:rPr lang="en-US" altLang="zh-CN" sz="2000" dirty="0">
                <a:solidFill>
                  <a:srgbClr val="7030A0"/>
                </a:solidFill>
              </a:rPr>
              <a:t>Synthetic</a:t>
            </a:r>
            <a:r>
              <a:rPr lang="zh-CN" altLang="en-US" sz="2000" dirty="0">
                <a:solidFill>
                  <a:srgbClr val="7030A0"/>
                </a:solidFill>
              </a:rPr>
              <a:t> </a:t>
            </a:r>
            <a:r>
              <a:rPr lang="en-US" altLang="zh-CN" sz="2000" dirty="0">
                <a:solidFill>
                  <a:srgbClr val="7030A0"/>
                </a:solidFill>
              </a:rPr>
              <a:t>data</a:t>
            </a:r>
            <a:r>
              <a:rPr lang="zh-CN" altLang="en-US" sz="2000" dirty="0">
                <a:solidFill>
                  <a:srgbClr val="7030A0"/>
                </a:solidFill>
              </a:rPr>
              <a:t> </a:t>
            </a:r>
            <a:r>
              <a:rPr lang="en-US" altLang="zh-CN" sz="2000" dirty="0">
                <a:solidFill>
                  <a:srgbClr val="7030A0"/>
                </a:solidFill>
              </a:rPr>
              <a:t>generating</a:t>
            </a:r>
            <a:endParaRPr lang="en-US" sz="2000" dirty="0">
              <a:solidFill>
                <a:srgbClr val="7030A0"/>
              </a:solidFill>
            </a:endParaRPr>
          </a:p>
        </p:txBody>
      </p:sp>
      <p:sp>
        <p:nvSpPr>
          <p:cNvPr id="27" name="Rectangle 26">
            <a:extLst>
              <a:ext uri="{FF2B5EF4-FFF2-40B4-BE49-F238E27FC236}">
                <a16:creationId xmlns:a16="http://schemas.microsoft.com/office/drawing/2014/main" id="{1BAE3771-59D7-4375-AABD-DCA018A334F2}"/>
              </a:ext>
            </a:extLst>
          </p:cNvPr>
          <p:cNvSpPr/>
          <p:nvPr/>
        </p:nvSpPr>
        <p:spPr>
          <a:xfrm>
            <a:off x="2437554" y="3523084"/>
            <a:ext cx="4264106" cy="400110"/>
          </a:xfrm>
          <a:prstGeom prst="rect">
            <a:avLst/>
          </a:prstGeom>
        </p:spPr>
        <p:txBody>
          <a:bodyPr wrap="square">
            <a:spAutoFit/>
          </a:bodyPr>
          <a:lstStyle/>
          <a:p>
            <a:r>
              <a:rPr lang="en-US" altLang="zh-CN" sz="2000" dirty="0">
                <a:solidFill>
                  <a:srgbClr val="00B050"/>
                </a:solidFill>
              </a:rPr>
              <a:t>Feature</a:t>
            </a:r>
            <a:r>
              <a:rPr lang="zh-CN" altLang="en-US" sz="2000" dirty="0">
                <a:solidFill>
                  <a:srgbClr val="00B050"/>
                </a:solidFill>
              </a:rPr>
              <a:t> </a:t>
            </a:r>
            <a:r>
              <a:rPr lang="en-US" altLang="zh-CN" sz="2000" dirty="0">
                <a:solidFill>
                  <a:srgbClr val="00B050"/>
                </a:solidFill>
              </a:rPr>
              <a:t>Used</a:t>
            </a:r>
            <a:endParaRPr lang="en-US" sz="2000" dirty="0">
              <a:solidFill>
                <a:srgbClr val="00B050"/>
              </a:solidFill>
            </a:endParaRPr>
          </a:p>
        </p:txBody>
      </p:sp>
      <p:sp>
        <p:nvSpPr>
          <p:cNvPr id="5" name="Slide Number Placeholder 4">
            <a:extLst>
              <a:ext uri="{FF2B5EF4-FFF2-40B4-BE49-F238E27FC236}">
                <a16:creationId xmlns:a16="http://schemas.microsoft.com/office/drawing/2014/main" id="{425BEBAC-C0BB-2A44-BBB8-F84DBBE49FB6}"/>
              </a:ext>
            </a:extLst>
          </p:cNvPr>
          <p:cNvSpPr>
            <a:spLocks noGrp="1"/>
          </p:cNvSpPr>
          <p:nvPr>
            <p:ph type="sldNum" sz="quarter" idx="12"/>
          </p:nvPr>
        </p:nvSpPr>
        <p:spPr/>
        <p:txBody>
          <a:bodyPr/>
          <a:lstStyle/>
          <a:p>
            <a:fld id="{C0F2A647-71D5-4304-8070-CBC681FF56EE}" type="slidenum">
              <a:rPr lang="en-US" smtClean="0"/>
              <a:t>45</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22A04E-FD47-064D-9336-793A9D4682A0}"/>
                  </a:ext>
                </a:extLst>
              </p:cNvPr>
              <p:cNvSpPr txBox="1"/>
              <p:nvPr/>
            </p:nvSpPr>
            <p:spPr>
              <a:xfrm>
                <a:off x="2885174" y="3002437"/>
                <a:ext cx="7219092" cy="393121"/>
              </a:xfrm>
              <a:prstGeom prst="rect">
                <a:avLst/>
              </a:prstGeom>
              <a:noFill/>
            </p:spPr>
            <p:txBody>
              <a:bodyPr wrap="none" rtlCol="0">
                <a:spAutoFit/>
              </a:bodyPr>
              <a:lstStyle/>
              <a:p>
                <a:r>
                  <a:rPr lang="en-US" altLang="zh-CN" dirty="0">
                    <a:solidFill>
                      <a:srgbClr val="0F6FC6"/>
                    </a:solidFill>
                  </a:rPr>
                  <a:t>5.</a:t>
                </a:r>
                <a:r>
                  <a:rPr lang="zh-CN" altLang="en-US" dirty="0">
                    <a:solidFill>
                      <a:srgbClr val="0F6FC6"/>
                    </a:solidFill>
                  </a:rPr>
                  <a:t> </a:t>
                </a:r>
                <a:r>
                  <a:rPr lang="en-US" altLang="zh-CN" dirty="0">
                    <a:solidFill>
                      <a:srgbClr val="0F6FC6"/>
                    </a:solidFill>
                  </a:rPr>
                  <a:t>Get</a:t>
                </a:r>
                <a:r>
                  <a:rPr lang="zh-CN" altLang="en-US" dirty="0">
                    <a:solidFill>
                      <a:srgbClr val="0F6FC6"/>
                    </a:solidFill>
                  </a:rPr>
                  <a:t> </a:t>
                </a:r>
                <a:r>
                  <a:rPr lang="en-US" altLang="zh-CN" dirty="0">
                    <a:solidFill>
                      <a:srgbClr val="0F6FC6"/>
                    </a:solidFill>
                  </a:rPr>
                  <a:t>ground</a:t>
                </a:r>
                <a:r>
                  <a:rPr lang="zh-CN" altLang="en-US" dirty="0">
                    <a:solidFill>
                      <a:srgbClr val="0F6FC6"/>
                    </a:solidFill>
                  </a:rPr>
                  <a:t> </a:t>
                </a:r>
                <a:r>
                  <a:rPr lang="en-US" altLang="zh-CN" dirty="0">
                    <a:solidFill>
                      <a:srgbClr val="0F6FC6"/>
                    </a:solidFill>
                  </a:rPr>
                  <a:t>truth</a:t>
                </a:r>
                <a:r>
                  <a:rPr lang="zh-CN" altLang="en-US" dirty="0">
                    <a:solidFill>
                      <a:srgbClr val="0F6FC6"/>
                    </a:solidFill>
                  </a:rPr>
                  <a:t> </a:t>
                </a:r>
                <a:r>
                  <a:rPr lang="en-US" altLang="zh-CN" dirty="0">
                    <a:solidFill>
                      <a:srgbClr val="0F6FC6"/>
                    </a:solidFill>
                  </a:rPr>
                  <a:t>by</a:t>
                </a:r>
                <a:r>
                  <a:rPr lang="zh-CN" altLang="en-US" dirty="0">
                    <a:solidFill>
                      <a:srgbClr val="0F6FC6"/>
                    </a:solidFill>
                  </a:rPr>
                  <a:t> </a:t>
                </a:r>
                <a:r>
                  <a:rPr lang="en-US" altLang="zh-CN" dirty="0">
                    <a:solidFill>
                      <a:srgbClr val="0F6FC6"/>
                    </a:solidFill>
                  </a:rPr>
                  <a:t>exhaustedly</a:t>
                </a:r>
                <a:r>
                  <a:rPr lang="zh-CN" altLang="en-US" dirty="0">
                    <a:solidFill>
                      <a:srgbClr val="0F6FC6"/>
                    </a:solidFill>
                  </a:rPr>
                  <a:t> </a:t>
                </a:r>
                <a:r>
                  <a:rPr lang="en-US" altLang="zh-CN" dirty="0">
                    <a:solidFill>
                      <a:srgbClr val="0F6FC6"/>
                    </a:solidFill>
                  </a:rPr>
                  <a:t>searching</a:t>
                </a:r>
                <a:r>
                  <a:rPr lang="zh-CN" altLang="en-US" dirty="0">
                    <a:solidFill>
                      <a:srgbClr val="0F6FC6"/>
                    </a:solidFill>
                  </a:rPr>
                  <a:t> </a:t>
                </a:r>
                <a14:m>
                  <m:oMath xmlns:m="http://schemas.openxmlformats.org/officeDocument/2006/math">
                    <m:sSub>
                      <m:sSubPr>
                        <m:ctrlPr>
                          <a:rPr lang="en-US" altLang="zh-CN" i="1" smtClean="0">
                            <a:solidFill>
                              <a:srgbClr val="0F6FC6"/>
                            </a:solidFill>
                            <a:latin typeface="Cambria Math" panose="02040503050406030204" pitchFamily="18" charset="0"/>
                          </a:rPr>
                        </m:ctrlPr>
                      </m:sSubPr>
                      <m:e>
                        <m:r>
                          <a:rPr lang="en-US" altLang="zh-CN" b="0" i="1" smtClean="0">
                            <a:solidFill>
                              <a:srgbClr val="0F6FC6"/>
                            </a:solidFill>
                            <a:latin typeface="Cambria Math" panose="02040503050406030204" pitchFamily="18" charset="0"/>
                          </a:rPr>
                          <m:t>𝑎𝑟𝑔𝑚𝑎𝑥</m:t>
                        </m:r>
                      </m:e>
                      <m:sub>
                        <m:sSub>
                          <m:sSubPr>
                            <m:ctrlPr>
                              <a:rPr lang="en-US" altLang="zh-CN" i="1" smtClean="0">
                                <a:solidFill>
                                  <a:srgbClr val="0F6FC6"/>
                                </a:solidFill>
                                <a:latin typeface="Cambria Math" panose="02040503050406030204" pitchFamily="18" charset="0"/>
                              </a:rPr>
                            </m:ctrlPr>
                          </m:sSubPr>
                          <m:e>
                            <m:r>
                              <a:rPr lang="en-US" altLang="zh-CN" i="1" smtClean="0">
                                <a:solidFill>
                                  <a:srgbClr val="0F6FC6"/>
                                </a:solidFill>
                                <a:latin typeface="Cambria Math" panose="02040503050406030204" pitchFamily="18" charset="0"/>
                                <a:ea typeface="Cambria Math" panose="02040503050406030204" pitchFamily="18" charset="0"/>
                              </a:rPr>
                              <m:t>𝜋</m:t>
                            </m:r>
                          </m:e>
                          <m:sub>
                            <m:r>
                              <a:rPr lang="en-US" altLang="zh-CN" b="0" i="1" smtClean="0">
                                <a:solidFill>
                                  <a:srgbClr val="0F6FC6"/>
                                </a:solidFill>
                                <a:latin typeface="Cambria Math" panose="02040503050406030204" pitchFamily="18" charset="0"/>
                              </a:rPr>
                              <m:t>1</m:t>
                            </m:r>
                          </m:sub>
                        </m:sSub>
                        <m:r>
                          <a:rPr lang="en-US" altLang="zh-CN" b="0" i="1" smtClean="0">
                            <a:solidFill>
                              <a:srgbClr val="0F6FC6"/>
                            </a:solidFill>
                            <a:latin typeface="Cambria Math" panose="02040503050406030204" pitchFamily="18" charset="0"/>
                          </a:rPr>
                          <m:t>,</m:t>
                        </m:r>
                        <m:sSub>
                          <m:sSubPr>
                            <m:ctrlPr>
                              <a:rPr lang="en-US" altLang="zh-CN" b="0" i="1" smtClean="0">
                                <a:solidFill>
                                  <a:srgbClr val="0F6FC6"/>
                                </a:solidFill>
                                <a:latin typeface="Cambria Math" panose="02040503050406030204" pitchFamily="18" charset="0"/>
                              </a:rPr>
                            </m:ctrlPr>
                          </m:sSubPr>
                          <m:e>
                            <m:r>
                              <a:rPr lang="en-US" altLang="zh-CN" b="0" i="1" smtClean="0">
                                <a:solidFill>
                                  <a:srgbClr val="0F6FC6"/>
                                </a:solidFill>
                                <a:latin typeface="Cambria Math" panose="02040503050406030204" pitchFamily="18" charset="0"/>
                                <a:ea typeface="Cambria Math" panose="02040503050406030204" pitchFamily="18" charset="0"/>
                              </a:rPr>
                              <m:t>𝜋</m:t>
                            </m:r>
                          </m:e>
                          <m:sub>
                            <m:r>
                              <a:rPr lang="en-US" altLang="zh-CN" b="0" i="1" smtClean="0">
                                <a:solidFill>
                                  <a:srgbClr val="0F6FC6"/>
                                </a:solidFill>
                                <a:latin typeface="Cambria Math" panose="02040503050406030204" pitchFamily="18" charset="0"/>
                              </a:rPr>
                              <m:t>2</m:t>
                            </m:r>
                          </m:sub>
                        </m:sSub>
                      </m:sub>
                    </m:sSub>
                    <m:r>
                      <a:rPr lang="en-US" altLang="zh-CN" b="0" i="1" smtClean="0">
                        <a:solidFill>
                          <a:srgbClr val="0F6FC6"/>
                        </a:solidFill>
                        <a:latin typeface="Cambria Math" panose="02040503050406030204" pitchFamily="18" charset="0"/>
                      </a:rPr>
                      <m:t>𝑤</m:t>
                    </m:r>
                    <m:r>
                      <a:rPr lang="en-US" altLang="zh-CN" b="0" i="1" smtClean="0">
                        <a:solidFill>
                          <a:srgbClr val="0F6FC6"/>
                        </a:solidFill>
                        <a:latin typeface="Cambria Math" panose="02040503050406030204" pitchFamily="18" charset="0"/>
                        <a:ea typeface="Cambria Math" panose="02040503050406030204" pitchFamily="18" charset="0"/>
                      </a:rPr>
                      <m:t>∙</m:t>
                    </m:r>
                    <m:r>
                      <a:rPr lang="en-US" altLang="zh-CN" b="0" i="1" smtClean="0">
                        <a:solidFill>
                          <a:srgbClr val="0F6FC6"/>
                        </a:solidFill>
                        <a:latin typeface="Cambria Math" panose="02040503050406030204" pitchFamily="18" charset="0"/>
                        <a:ea typeface="Cambria Math" panose="02040503050406030204" pitchFamily="18" charset="0"/>
                      </a:rPr>
                      <m:t>𝜙</m:t>
                    </m:r>
                    <m:d>
                      <m:dPr>
                        <m:ctrlPr>
                          <a:rPr lang="en-US" altLang="zh-CN" b="0" i="1" smtClean="0">
                            <a:solidFill>
                              <a:srgbClr val="0F6FC6"/>
                            </a:solidFill>
                            <a:latin typeface="Cambria Math" panose="02040503050406030204" pitchFamily="18" charset="0"/>
                            <a:ea typeface="Cambria Math" panose="02040503050406030204" pitchFamily="18" charset="0"/>
                          </a:rPr>
                        </m:ctrlPr>
                      </m:dPr>
                      <m:e>
                        <m:sSub>
                          <m:sSubPr>
                            <m:ctrlPr>
                              <a:rPr lang="en-US" altLang="zh-CN" b="0" i="1" smtClean="0">
                                <a:solidFill>
                                  <a:srgbClr val="0F6FC6"/>
                                </a:solidFill>
                                <a:latin typeface="Cambria Math" panose="02040503050406030204" pitchFamily="18" charset="0"/>
                                <a:ea typeface="Cambria Math" panose="02040503050406030204" pitchFamily="18" charset="0"/>
                              </a:rPr>
                            </m:ctrlPr>
                          </m:sSubPr>
                          <m:e>
                            <m:r>
                              <a:rPr lang="en-US" altLang="zh-CN" b="0" i="1" smtClean="0">
                                <a:solidFill>
                                  <a:srgbClr val="0F6FC6"/>
                                </a:solidFill>
                                <a:latin typeface="Cambria Math" panose="02040503050406030204" pitchFamily="18" charset="0"/>
                                <a:ea typeface="Cambria Math" panose="02040503050406030204" pitchFamily="18" charset="0"/>
                              </a:rPr>
                              <m:t>𝜋</m:t>
                            </m:r>
                          </m:e>
                          <m:sub>
                            <m:r>
                              <a:rPr lang="en-US" altLang="zh-CN" b="0" i="1" smtClean="0">
                                <a:solidFill>
                                  <a:srgbClr val="0F6FC6"/>
                                </a:solidFill>
                                <a:latin typeface="Cambria Math" panose="02040503050406030204" pitchFamily="18" charset="0"/>
                                <a:ea typeface="Cambria Math" panose="02040503050406030204" pitchFamily="18" charset="0"/>
                              </a:rPr>
                              <m:t>1</m:t>
                            </m:r>
                          </m:sub>
                        </m:sSub>
                        <m:r>
                          <a:rPr lang="en-US" altLang="zh-CN" b="0" i="1" smtClean="0">
                            <a:solidFill>
                              <a:srgbClr val="0F6FC6"/>
                            </a:solidFill>
                            <a:latin typeface="Cambria Math" panose="02040503050406030204" pitchFamily="18" charset="0"/>
                            <a:ea typeface="Cambria Math" panose="02040503050406030204" pitchFamily="18" charset="0"/>
                          </a:rPr>
                          <m:t>, </m:t>
                        </m:r>
                        <m:sSub>
                          <m:sSubPr>
                            <m:ctrlPr>
                              <a:rPr lang="en-US" altLang="zh-CN" b="0" i="1" smtClean="0">
                                <a:solidFill>
                                  <a:srgbClr val="0F6FC6"/>
                                </a:solidFill>
                                <a:latin typeface="Cambria Math" panose="02040503050406030204" pitchFamily="18" charset="0"/>
                                <a:ea typeface="Cambria Math" panose="02040503050406030204" pitchFamily="18" charset="0"/>
                              </a:rPr>
                            </m:ctrlPr>
                          </m:sSubPr>
                          <m:e>
                            <m:r>
                              <a:rPr lang="en-US" altLang="zh-CN" i="1">
                                <a:solidFill>
                                  <a:srgbClr val="0F6FC6"/>
                                </a:solidFill>
                                <a:latin typeface="Cambria Math" panose="02040503050406030204" pitchFamily="18" charset="0"/>
                                <a:ea typeface="Cambria Math" panose="02040503050406030204" pitchFamily="18" charset="0"/>
                              </a:rPr>
                              <m:t>𝜋</m:t>
                            </m:r>
                          </m:e>
                          <m:sub>
                            <m:r>
                              <a:rPr lang="en-US" altLang="zh-CN" b="0" i="1" smtClean="0">
                                <a:solidFill>
                                  <a:srgbClr val="0F6FC6"/>
                                </a:solidFill>
                                <a:latin typeface="Cambria Math" panose="02040503050406030204" pitchFamily="18" charset="0"/>
                                <a:ea typeface="Cambria Math" panose="02040503050406030204" pitchFamily="18" charset="0"/>
                              </a:rPr>
                              <m:t>2</m:t>
                            </m:r>
                          </m:sub>
                        </m:sSub>
                        <m:r>
                          <a:rPr lang="en-US" altLang="zh-CN" b="0" i="1" smtClean="0">
                            <a:solidFill>
                              <a:srgbClr val="0F6FC6"/>
                            </a:solidFill>
                            <a:latin typeface="Cambria Math" panose="02040503050406030204" pitchFamily="18" charset="0"/>
                            <a:ea typeface="Cambria Math" panose="02040503050406030204" pitchFamily="18" charset="0"/>
                          </a:rPr>
                          <m:t>,</m:t>
                        </m:r>
                        <m:r>
                          <a:rPr lang="en-US" altLang="zh-CN" b="0" i="1" smtClean="0">
                            <a:solidFill>
                              <a:srgbClr val="0F6FC6"/>
                            </a:solidFill>
                            <a:latin typeface="Cambria Math" panose="02040503050406030204" pitchFamily="18" charset="0"/>
                            <a:ea typeface="Cambria Math" panose="02040503050406030204" pitchFamily="18" charset="0"/>
                          </a:rPr>
                          <m:t>𝑋</m:t>
                        </m:r>
                      </m:e>
                    </m:d>
                    <m:r>
                      <a:rPr lang="en-US" altLang="zh-CN" b="0" i="1" smtClean="0">
                        <a:solidFill>
                          <a:srgbClr val="0F6FC6"/>
                        </a:solidFill>
                        <a:latin typeface="Cambria Math" panose="02040503050406030204" pitchFamily="18" charset="0"/>
                        <a:ea typeface="Cambria Math" panose="02040503050406030204" pitchFamily="18" charset="0"/>
                      </a:rPr>
                      <m:t>.</m:t>
                    </m:r>
                  </m:oMath>
                </a14:m>
                <a:endParaRPr lang="en-US" dirty="0">
                  <a:solidFill>
                    <a:srgbClr val="0F6FC6"/>
                  </a:solidFill>
                </a:endParaRPr>
              </a:p>
            </p:txBody>
          </p:sp>
        </mc:Choice>
        <mc:Fallback xmlns="">
          <p:sp>
            <p:nvSpPr>
              <p:cNvPr id="9" name="TextBox 8">
                <a:extLst>
                  <a:ext uri="{FF2B5EF4-FFF2-40B4-BE49-F238E27FC236}">
                    <a16:creationId xmlns:a16="http://schemas.microsoft.com/office/drawing/2014/main" id="{3422A04E-FD47-064D-9336-793A9D4682A0}"/>
                  </a:ext>
                </a:extLst>
              </p:cNvPr>
              <p:cNvSpPr txBox="1">
                <a:spLocks noRot="1" noChangeAspect="1" noMove="1" noResize="1" noEditPoints="1" noAdjustHandles="1" noChangeArrowheads="1" noChangeShapeType="1" noTextEdit="1"/>
              </p:cNvSpPr>
              <p:nvPr/>
            </p:nvSpPr>
            <p:spPr>
              <a:xfrm>
                <a:off x="2885174" y="3002437"/>
                <a:ext cx="7219092" cy="393121"/>
              </a:xfrm>
              <a:prstGeom prst="rect">
                <a:avLst/>
              </a:prstGeom>
              <a:blipFill>
                <a:blip r:embed="rId3"/>
                <a:stretch>
                  <a:fillRect l="-526" t="-3125"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56F5121-F1AA-1349-BFF9-8B3B8432AF17}"/>
                  </a:ext>
                </a:extLst>
              </p:cNvPr>
              <p:cNvSpPr/>
              <p:nvPr/>
            </p:nvSpPr>
            <p:spPr>
              <a:xfrm>
                <a:off x="2885175" y="1458604"/>
                <a:ext cx="2562689" cy="369332"/>
              </a:xfrm>
              <a:prstGeom prst="rect">
                <a:avLst/>
              </a:prstGeom>
            </p:spPr>
            <p:txBody>
              <a:bodyPr wrap="none">
                <a:spAutoFit/>
              </a:bodyPr>
              <a:lstStyle/>
              <a:p>
                <a:r>
                  <a:rPr lang="en-US" altLang="zh-CN" dirty="0">
                    <a:solidFill>
                      <a:srgbClr val="0F6FC6"/>
                    </a:solidFill>
                  </a:rPr>
                  <a:t>1.</a:t>
                </a:r>
                <a:r>
                  <a:rPr lang="zh-CN" altLang="en-US" dirty="0">
                    <a:solidFill>
                      <a:srgbClr val="0F6FC6"/>
                    </a:solidFill>
                  </a:rPr>
                  <a:t> </a:t>
                </a:r>
                <a:r>
                  <a:rPr lang="en-US" altLang="zh-CN" dirty="0">
                    <a:solidFill>
                      <a:srgbClr val="0F6FC6"/>
                    </a:solidFill>
                  </a:rPr>
                  <a:t>Decide</a:t>
                </a:r>
                <a:r>
                  <a:rPr lang="zh-CN" altLang="en-US" dirty="0">
                    <a:solidFill>
                      <a:srgbClr val="0F6FC6"/>
                    </a:solidFill>
                  </a:rPr>
                  <a:t> </a:t>
                </a:r>
                <a:r>
                  <a:rPr lang="en-US" altLang="zh-CN" dirty="0">
                    <a:solidFill>
                      <a:srgbClr val="0F6FC6"/>
                    </a:solidFill>
                  </a:rPr>
                  <a:t>problem</a:t>
                </a:r>
                <a:r>
                  <a:rPr lang="zh-CN" altLang="en-US" dirty="0">
                    <a:solidFill>
                      <a:srgbClr val="0F6FC6"/>
                    </a:solidFill>
                  </a:rPr>
                  <a:t> </a:t>
                </a:r>
                <a:r>
                  <a:rPr lang="en-US" altLang="zh-CN" dirty="0">
                    <a:solidFill>
                      <a:srgbClr val="0F6FC6"/>
                    </a:solidFill>
                  </a:rPr>
                  <a:t>size</a:t>
                </a:r>
                <a:r>
                  <a:rPr lang="zh-CN" altLang="en-US" dirty="0">
                    <a:solidFill>
                      <a:srgbClr val="0F6FC6"/>
                    </a:solidFill>
                  </a:rPr>
                  <a:t> </a:t>
                </a:r>
                <a14:m>
                  <m:oMath xmlns:m="http://schemas.openxmlformats.org/officeDocument/2006/math">
                    <m:r>
                      <a:rPr lang="en-US" altLang="zh-CN" i="1">
                        <a:solidFill>
                          <a:srgbClr val="0F6FC6"/>
                        </a:solidFill>
                        <a:latin typeface="Cambria Math" panose="02040503050406030204" pitchFamily="18" charset="0"/>
                      </a:rPr>
                      <m:t>𝑛</m:t>
                    </m:r>
                    <m:r>
                      <a:rPr lang="en-US" altLang="zh-CN" b="0" i="1" smtClean="0">
                        <a:solidFill>
                          <a:srgbClr val="0F6FC6"/>
                        </a:solidFill>
                        <a:latin typeface="Cambria Math" panose="02040503050406030204" pitchFamily="18" charset="0"/>
                      </a:rPr>
                      <m:t>.</m:t>
                    </m:r>
                  </m:oMath>
                </a14:m>
                <a:endParaRPr lang="en-US" altLang="zh-CN" dirty="0">
                  <a:solidFill>
                    <a:srgbClr val="0F6FC6"/>
                  </a:solidFill>
                </a:endParaRPr>
              </a:p>
            </p:txBody>
          </p:sp>
        </mc:Choice>
        <mc:Fallback xmlns="">
          <p:sp>
            <p:nvSpPr>
              <p:cNvPr id="10" name="Rectangle 9">
                <a:extLst>
                  <a:ext uri="{FF2B5EF4-FFF2-40B4-BE49-F238E27FC236}">
                    <a16:creationId xmlns:a16="http://schemas.microsoft.com/office/drawing/2014/main" id="{756F5121-F1AA-1349-BFF9-8B3B8432AF17}"/>
                  </a:ext>
                </a:extLst>
              </p:cNvPr>
              <p:cNvSpPr>
                <a:spLocks noRot="1" noChangeAspect="1" noMove="1" noResize="1" noEditPoints="1" noAdjustHandles="1" noChangeArrowheads="1" noChangeShapeType="1" noTextEdit="1"/>
              </p:cNvSpPr>
              <p:nvPr/>
            </p:nvSpPr>
            <p:spPr>
              <a:xfrm>
                <a:off x="2885175" y="1458604"/>
                <a:ext cx="2562689" cy="369332"/>
              </a:xfrm>
              <a:prstGeom prst="rect">
                <a:avLst/>
              </a:prstGeom>
              <a:blipFill>
                <a:blip r:embed="rId4"/>
                <a:stretch>
                  <a:fillRect l="-1478" t="-6667"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26F1F2B-91E3-FE49-949F-556ED7B8D907}"/>
                  </a:ext>
                </a:extLst>
              </p:cNvPr>
              <p:cNvSpPr/>
              <p:nvPr/>
            </p:nvSpPr>
            <p:spPr>
              <a:xfrm>
                <a:off x="2885174" y="1884267"/>
                <a:ext cx="8842999" cy="381515"/>
              </a:xfrm>
              <a:prstGeom prst="rect">
                <a:avLst/>
              </a:prstGeom>
            </p:spPr>
            <p:txBody>
              <a:bodyPr wrap="square">
                <a:spAutoFit/>
              </a:bodyPr>
              <a:lstStyle/>
              <a:p>
                <a:r>
                  <a:rPr lang="en-US" altLang="zh-CN" dirty="0">
                    <a:solidFill>
                      <a:srgbClr val="0F6FC6"/>
                    </a:solidFill>
                  </a:rPr>
                  <a:t>2.</a:t>
                </a:r>
                <a:r>
                  <a:rPr lang="zh-CN" altLang="en-US" dirty="0">
                    <a:solidFill>
                      <a:srgbClr val="0F6FC6"/>
                    </a:solidFill>
                  </a:rPr>
                  <a:t> </a:t>
                </a:r>
                <a:r>
                  <a:rPr lang="en-US" altLang="zh-CN" dirty="0">
                    <a:solidFill>
                      <a:srgbClr val="0F6FC6"/>
                    </a:solidFill>
                  </a:rPr>
                  <a:t>Generate</a:t>
                </a:r>
                <a:r>
                  <a:rPr lang="zh-CN" altLang="en-US" dirty="0">
                    <a:solidFill>
                      <a:srgbClr val="0F6FC6"/>
                    </a:solidFill>
                  </a:rPr>
                  <a:t> </a:t>
                </a:r>
                <a14:m>
                  <m:oMath xmlns:m="http://schemas.openxmlformats.org/officeDocument/2006/math">
                    <m:r>
                      <a:rPr lang="en-US" altLang="zh-CN" i="1">
                        <a:solidFill>
                          <a:srgbClr val="0F6FC6"/>
                        </a:solidFill>
                        <a:latin typeface="Cambria Math" panose="02040503050406030204" pitchFamily="18" charset="0"/>
                      </a:rPr>
                      <m:t>3</m:t>
                    </m:r>
                    <m:r>
                      <a:rPr lang="en-US" altLang="zh-CN" i="1">
                        <a:solidFill>
                          <a:srgbClr val="0F6FC6"/>
                        </a:solidFill>
                        <a:latin typeface="Cambria Math" panose="02040503050406030204" pitchFamily="18" charset="0"/>
                      </a:rPr>
                      <m:t>𝑛</m:t>
                    </m:r>
                  </m:oMath>
                </a14:m>
                <a:r>
                  <a:rPr lang="zh-CN" altLang="en-US" dirty="0">
                    <a:solidFill>
                      <a:srgbClr val="0F6FC6"/>
                    </a:solidFill>
                  </a:rPr>
                  <a:t> </a:t>
                </a:r>
                <a:r>
                  <a:rPr lang="en-US" altLang="zh-CN" dirty="0">
                    <a:solidFill>
                      <a:srgbClr val="0F6FC6"/>
                    </a:solidFill>
                  </a:rPr>
                  <a:t>object</a:t>
                </a:r>
                <a:r>
                  <a:rPr lang="zh-CN" altLang="en-US" dirty="0">
                    <a:solidFill>
                      <a:srgbClr val="0F6FC6"/>
                    </a:solidFill>
                  </a:rPr>
                  <a:t> </a:t>
                </a:r>
                <a:r>
                  <a:rPr lang="en-US" altLang="zh-CN" dirty="0">
                    <a:solidFill>
                      <a:srgbClr val="0F6FC6"/>
                    </a:solidFill>
                  </a:rPr>
                  <a:t>for</a:t>
                </a:r>
                <a:r>
                  <a:rPr lang="zh-CN" altLang="en-US" dirty="0">
                    <a:solidFill>
                      <a:srgbClr val="0F6FC6"/>
                    </a:solidFill>
                  </a:rPr>
                  <a:t> </a:t>
                </a:r>
                <a:r>
                  <a:rPr lang="en-US" altLang="zh-CN" dirty="0">
                    <a:solidFill>
                      <a:srgbClr val="0F6FC6"/>
                    </a:solidFill>
                  </a:rPr>
                  <a:t>three</a:t>
                </a:r>
                <a:r>
                  <a:rPr lang="zh-CN" altLang="en-US" dirty="0">
                    <a:solidFill>
                      <a:srgbClr val="0F6FC6"/>
                    </a:solidFill>
                  </a:rPr>
                  <a:t> </a:t>
                </a:r>
                <a:r>
                  <a:rPr lang="en-US" altLang="zh-CN" dirty="0">
                    <a:solidFill>
                      <a:srgbClr val="0F6FC6"/>
                    </a:solidFill>
                  </a:rPr>
                  <a:t>stages</a:t>
                </a:r>
                <a:r>
                  <a:rPr lang="zh-CN" altLang="en-US" dirty="0">
                    <a:solidFill>
                      <a:srgbClr val="0F6FC6"/>
                    </a:solidFill>
                  </a:rPr>
                  <a:t> </a:t>
                </a:r>
                <a:r>
                  <a:rPr lang="en-US" altLang="zh-CN" dirty="0">
                    <a:solidFill>
                      <a:srgbClr val="0F6FC6"/>
                    </a:solidFill>
                  </a:rPr>
                  <a:t>and</a:t>
                </a:r>
                <a:r>
                  <a:rPr lang="zh-CN" altLang="en-US" dirty="0">
                    <a:solidFill>
                      <a:srgbClr val="0F6FC6"/>
                    </a:solidFill>
                  </a:rPr>
                  <a:t> </a:t>
                </a:r>
                <a:r>
                  <a:rPr lang="en-US" altLang="zh-CN" dirty="0">
                    <a:solidFill>
                      <a:srgbClr val="0F6FC6"/>
                    </a:solidFill>
                  </a:rPr>
                  <a:t>generate</a:t>
                </a:r>
                <a:r>
                  <a:rPr lang="zh-CN" altLang="en-US" dirty="0">
                    <a:solidFill>
                      <a:srgbClr val="0F6FC6"/>
                    </a:solidFill>
                  </a:rPr>
                  <a:t> </a:t>
                </a:r>
                <a:r>
                  <a:rPr lang="en-US" altLang="zh-CN" dirty="0">
                    <a:solidFill>
                      <a:srgbClr val="0F6FC6"/>
                    </a:solidFill>
                  </a:rPr>
                  <a:t>atom</a:t>
                </a:r>
                <a:r>
                  <a:rPr lang="zh-CN" altLang="en-US" dirty="0">
                    <a:solidFill>
                      <a:srgbClr val="0F6FC6"/>
                    </a:solidFill>
                  </a:rPr>
                  <a:t> </a:t>
                </a:r>
                <a:r>
                  <a:rPr lang="en-US" altLang="zh-CN" dirty="0">
                    <a:solidFill>
                      <a:srgbClr val="0F6FC6"/>
                    </a:solidFill>
                  </a:rPr>
                  <a:t>feature</a:t>
                </a:r>
                <a:r>
                  <a:rPr lang="zh-CN" altLang="en-US" dirty="0">
                    <a:solidFill>
                      <a:srgbClr val="0F6FC6"/>
                    </a:solidFill>
                  </a:rPr>
                  <a:t> </a:t>
                </a:r>
                <a14:m>
                  <m:oMath xmlns:m="http://schemas.openxmlformats.org/officeDocument/2006/math">
                    <m:sSub>
                      <m:sSubPr>
                        <m:ctrlPr>
                          <a:rPr lang="en-US" altLang="zh-CN" i="1">
                            <a:solidFill>
                              <a:srgbClr val="0F6FC6"/>
                            </a:solidFill>
                            <a:latin typeface="Cambria Math" panose="02040503050406030204" pitchFamily="18" charset="0"/>
                          </a:rPr>
                        </m:ctrlPr>
                      </m:sSubPr>
                      <m:e>
                        <m:r>
                          <a:rPr lang="en-US" altLang="zh-CN" i="1">
                            <a:solidFill>
                              <a:srgbClr val="0F6FC6"/>
                            </a:solidFill>
                            <a:latin typeface="Cambria Math" panose="02040503050406030204" pitchFamily="18" charset="0"/>
                          </a:rPr>
                          <m:t>𝑋</m:t>
                        </m:r>
                      </m:e>
                      <m:sub>
                        <m:r>
                          <a:rPr lang="en-US" altLang="zh-CN" b="0" i="1" smtClean="0">
                            <a:solidFill>
                              <a:srgbClr val="0F6FC6"/>
                            </a:solidFill>
                            <a:latin typeface="Cambria Math" panose="02040503050406030204" pitchFamily="18" charset="0"/>
                          </a:rPr>
                          <m:t>𝑖</m:t>
                        </m:r>
                        <m:r>
                          <a:rPr lang="en-US" altLang="zh-CN" i="1">
                            <a:solidFill>
                              <a:srgbClr val="0F6FC6"/>
                            </a:solidFill>
                            <a:latin typeface="Cambria Math" panose="02040503050406030204" pitchFamily="18" charset="0"/>
                          </a:rPr>
                          <m:t>,</m:t>
                        </m:r>
                        <m:r>
                          <a:rPr lang="en-US" altLang="zh-CN" b="0" i="1" smtClean="0">
                            <a:solidFill>
                              <a:srgbClr val="0F6FC6"/>
                            </a:solidFill>
                            <a:latin typeface="Cambria Math" panose="02040503050406030204" pitchFamily="18" charset="0"/>
                          </a:rPr>
                          <m:t>𝑘</m:t>
                        </m:r>
                      </m:sub>
                    </m:sSub>
                    <m:r>
                      <a:rPr lang="zh-CN" altLang="en-US" i="1">
                        <a:solidFill>
                          <a:srgbClr val="0F6FC6"/>
                        </a:solidFill>
                        <a:latin typeface="Cambria Math" panose="02040503050406030204" pitchFamily="18" charset="0"/>
                      </a:rPr>
                      <m:t> </m:t>
                    </m:r>
                  </m:oMath>
                </a14:m>
                <a:r>
                  <a:rPr lang="en-US" altLang="zh-CN" dirty="0">
                    <a:solidFill>
                      <a:srgbClr val="0F6FC6"/>
                    </a:solidFill>
                  </a:rPr>
                  <a:t>for</a:t>
                </a:r>
                <a:r>
                  <a:rPr lang="zh-CN" altLang="en-US" dirty="0">
                    <a:solidFill>
                      <a:srgbClr val="0F6FC6"/>
                    </a:solidFill>
                  </a:rPr>
                  <a:t> </a:t>
                </a:r>
                <a:r>
                  <a:rPr lang="en-US" altLang="zh-CN" dirty="0">
                    <a:solidFill>
                      <a:srgbClr val="0F6FC6"/>
                    </a:solidFill>
                  </a:rPr>
                  <a:t>each</a:t>
                </a:r>
                <a:r>
                  <a:rPr lang="zh-CN" altLang="en-US" dirty="0">
                    <a:solidFill>
                      <a:srgbClr val="0F6FC6"/>
                    </a:solidFill>
                  </a:rPr>
                  <a:t> </a:t>
                </a:r>
                <a:r>
                  <a:rPr lang="en-US" altLang="zh-CN" dirty="0">
                    <a:solidFill>
                      <a:srgbClr val="0F6FC6"/>
                    </a:solidFill>
                  </a:rPr>
                  <a:t>of</a:t>
                </a:r>
                <a:r>
                  <a:rPr lang="zh-CN" altLang="en-US" dirty="0">
                    <a:solidFill>
                      <a:srgbClr val="0F6FC6"/>
                    </a:solidFill>
                  </a:rPr>
                  <a:t> </a:t>
                </a:r>
                <a:r>
                  <a:rPr lang="en-US" altLang="zh-CN" dirty="0">
                    <a:solidFill>
                      <a:srgbClr val="0F6FC6"/>
                    </a:solidFill>
                  </a:rPr>
                  <a:t>the</a:t>
                </a:r>
                <a:r>
                  <a:rPr lang="zh-CN" altLang="en-US" dirty="0">
                    <a:solidFill>
                      <a:srgbClr val="0F6FC6"/>
                    </a:solidFill>
                  </a:rPr>
                  <a:t> </a:t>
                </a:r>
                <a:r>
                  <a:rPr lang="en-US" altLang="zh-CN" dirty="0">
                    <a:solidFill>
                      <a:srgbClr val="0F6FC6"/>
                    </a:solidFill>
                  </a:rPr>
                  <a:t>object.</a:t>
                </a:r>
              </a:p>
            </p:txBody>
          </p:sp>
        </mc:Choice>
        <mc:Fallback xmlns="">
          <p:sp>
            <p:nvSpPr>
              <p:cNvPr id="11" name="Rectangle 10">
                <a:extLst>
                  <a:ext uri="{FF2B5EF4-FFF2-40B4-BE49-F238E27FC236}">
                    <a16:creationId xmlns:a16="http://schemas.microsoft.com/office/drawing/2014/main" id="{026F1F2B-91E3-FE49-949F-556ED7B8D907}"/>
                  </a:ext>
                </a:extLst>
              </p:cNvPr>
              <p:cNvSpPr>
                <a:spLocks noRot="1" noChangeAspect="1" noMove="1" noResize="1" noEditPoints="1" noAdjustHandles="1" noChangeArrowheads="1" noChangeShapeType="1" noTextEdit="1"/>
              </p:cNvSpPr>
              <p:nvPr/>
            </p:nvSpPr>
            <p:spPr>
              <a:xfrm>
                <a:off x="2885174" y="1884267"/>
                <a:ext cx="8842999" cy="381515"/>
              </a:xfrm>
              <a:prstGeom prst="rect">
                <a:avLst/>
              </a:prstGeom>
              <a:blipFill>
                <a:blip r:embed="rId5"/>
                <a:stretch>
                  <a:fillRect l="-430" t="-3226"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94C2028-678E-8C4F-BECF-95BA41EB38B5}"/>
                  </a:ext>
                </a:extLst>
              </p:cNvPr>
              <p:cNvSpPr/>
              <p:nvPr/>
            </p:nvSpPr>
            <p:spPr>
              <a:xfrm>
                <a:off x="2885174" y="2261088"/>
                <a:ext cx="8544826" cy="413768"/>
              </a:xfrm>
              <a:prstGeom prst="rect">
                <a:avLst/>
              </a:prstGeom>
            </p:spPr>
            <p:txBody>
              <a:bodyPr wrap="square">
                <a:spAutoFit/>
              </a:bodyPr>
              <a:lstStyle/>
              <a:p>
                <a:r>
                  <a:rPr lang="en-US" altLang="zh-CN" dirty="0">
                    <a:solidFill>
                      <a:srgbClr val="0F6FC6"/>
                    </a:solidFill>
                  </a:rPr>
                  <a:t>3.</a:t>
                </a:r>
                <a:r>
                  <a:rPr lang="zh-CN" altLang="en-US" dirty="0">
                    <a:solidFill>
                      <a:srgbClr val="0F6FC6"/>
                    </a:solidFill>
                  </a:rPr>
                  <a:t> </a:t>
                </a:r>
                <a:r>
                  <a:rPr lang="en-US" altLang="zh-CN" dirty="0">
                    <a:solidFill>
                      <a:srgbClr val="0F6FC6"/>
                    </a:solidFill>
                  </a:rPr>
                  <a:t>Calculate</a:t>
                </a:r>
                <a:r>
                  <a:rPr lang="zh-CN" altLang="en-US" dirty="0">
                    <a:solidFill>
                      <a:srgbClr val="0F6FC6"/>
                    </a:solidFill>
                  </a:rPr>
                  <a:t> </a:t>
                </a:r>
                <a:r>
                  <a:rPr lang="en-US" altLang="zh-CN" dirty="0">
                    <a:solidFill>
                      <a:srgbClr val="0F6FC6"/>
                    </a:solidFill>
                  </a:rPr>
                  <a:t>feature</a:t>
                </a:r>
                <a:r>
                  <a:rPr lang="zh-CN" altLang="en-US" dirty="0">
                    <a:solidFill>
                      <a:srgbClr val="0F6FC6"/>
                    </a:solidFill>
                  </a:rPr>
                  <a:t> </a:t>
                </a:r>
                <a14:m>
                  <m:oMath xmlns:m="http://schemas.openxmlformats.org/officeDocument/2006/math">
                    <m:sSub>
                      <m:sSubPr>
                        <m:ctrlPr>
                          <a:rPr lang="en-US" altLang="zh-CN" i="1">
                            <a:solidFill>
                              <a:srgbClr val="0F6FC6"/>
                            </a:solidFill>
                            <a:latin typeface="Cambria Math" panose="02040503050406030204" pitchFamily="18" charset="0"/>
                          </a:rPr>
                        </m:ctrlPr>
                      </m:sSubPr>
                      <m:e>
                        <m:r>
                          <a:rPr lang="en-US" altLang="zh-CN" i="1">
                            <a:solidFill>
                              <a:srgbClr val="0F6FC6"/>
                            </a:solidFill>
                            <a:latin typeface="Cambria Math" panose="02040503050406030204" pitchFamily="18" charset="0"/>
                            <a:ea typeface="Cambria Math" panose="02040503050406030204" pitchFamily="18" charset="0"/>
                          </a:rPr>
                          <m:t>𝜙</m:t>
                        </m:r>
                      </m:e>
                      <m:sub>
                        <m:r>
                          <a:rPr lang="en-US" altLang="zh-CN" i="1">
                            <a:solidFill>
                              <a:srgbClr val="0F6FC6"/>
                            </a:solidFill>
                            <a:latin typeface="Cambria Math" panose="02040503050406030204" pitchFamily="18" charset="0"/>
                          </a:rPr>
                          <m:t>𝑖</m:t>
                        </m:r>
                      </m:sub>
                    </m:sSub>
                    <m:r>
                      <a:rPr lang="en-US" altLang="zh-CN" i="1">
                        <a:solidFill>
                          <a:srgbClr val="0F6FC6"/>
                        </a:solidFill>
                        <a:latin typeface="Cambria Math" panose="02040503050406030204" pitchFamily="18" charset="0"/>
                      </a:rPr>
                      <m:t>(</m:t>
                    </m:r>
                    <m:sSub>
                      <m:sSubPr>
                        <m:ctrlPr>
                          <a:rPr lang="en-US" altLang="zh-CN" i="1">
                            <a:solidFill>
                              <a:srgbClr val="0F6FC6"/>
                            </a:solidFill>
                            <a:latin typeface="Cambria Math" panose="02040503050406030204" pitchFamily="18" charset="0"/>
                          </a:rPr>
                        </m:ctrlPr>
                      </m:sSubPr>
                      <m:e>
                        <m:r>
                          <a:rPr lang="en-US" altLang="zh-CN" i="1">
                            <a:solidFill>
                              <a:srgbClr val="0F6FC6"/>
                            </a:solidFill>
                            <a:latin typeface="Cambria Math" panose="02040503050406030204" pitchFamily="18" charset="0"/>
                            <a:ea typeface="Cambria Math" panose="02040503050406030204" pitchFamily="18" charset="0"/>
                          </a:rPr>
                          <m:t>𝜋</m:t>
                        </m:r>
                      </m:e>
                      <m:sub>
                        <m:r>
                          <a:rPr lang="en-US" altLang="zh-CN" i="1">
                            <a:solidFill>
                              <a:srgbClr val="0F6FC6"/>
                            </a:solidFill>
                            <a:latin typeface="Cambria Math" panose="02040503050406030204" pitchFamily="18" charset="0"/>
                          </a:rPr>
                          <m:t>1,</m:t>
                        </m:r>
                        <m:r>
                          <a:rPr lang="en-US" altLang="zh-CN" i="1">
                            <a:solidFill>
                              <a:srgbClr val="0F6FC6"/>
                            </a:solidFill>
                            <a:latin typeface="Cambria Math" panose="02040503050406030204" pitchFamily="18" charset="0"/>
                          </a:rPr>
                          <m:t>𝑖</m:t>
                        </m:r>
                      </m:sub>
                    </m:sSub>
                    <m:r>
                      <a:rPr lang="en-US" altLang="zh-CN" i="1">
                        <a:solidFill>
                          <a:srgbClr val="0F6FC6"/>
                        </a:solidFill>
                        <a:latin typeface="Cambria Math" panose="02040503050406030204" pitchFamily="18" charset="0"/>
                      </a:rPr>
                      <m:t>,</m:t>
                    </m:r>
                    <m:sSub>
                      <m:sSubPr>
                        <m:ctrlPr>
                          <a:rPr lang="en-US" altLang="zh-CN" i="1">
                            <a:solidFill>
                              <a:srgbClr val="0F6FC6"/>
                            </a:solidFill>
                            <a:latin typeface="Cambria Math" panose="02040503050406030204" pitchFamily="18" charset="0"/>
                          </a:rPr>
                        </m:ctrlPr>
                      </m:sSubPr>
                      <m:e>
                        <m:r>
                          <a:rPr lang="en-US" altLang="zh-CN" i="1">
                            <a:solidFill>
                              <a:srgbClr val="0F6FC6"/>
                            </a:solidFill>
                            <a:latin typeface="Cambria Math" panose="02040503050406030204" pitchFamily="18" charset="0"/>
                            <a:ea typeface="Cambria Math" panose="02040503050406030204" pitchFamily="18" charset="0"/>
                          </a:rPr>
                          <m:t>𝜋</m:t>
                        </m:r>
                      </m:e>
                      <m:sub>
                        <m:r>
                          <a:rPr lang="en-US" altLang="zh-CN" i="1">
                            <a:solidFill>
                              <a:srgbClr val="0F6FC6"/>
                            </a:solidFill>
                            <a:latin typeface="Cambria Math" panose="02040503050406030204" pitchFamily="18" charset="0"/>
                            <a:ea typeface="Cambria Math" panose="02040503050406030204" pitchFamily="18" charset="0"/>
                          </a:rPr>
                          <m:t>2</m:t>
                        </m:r>
                        <m:r>
                          <a:rPr lang="en-US" altLang="zh-CN" i="1">
                            <a:solidFill>
                              <a:srgbClr val="0F6FC6"/>
                            </a:solidFill>
                            <a:latin typeface="Cambria Math" panose="02040503050406030204" pitchFamily="18" charset="0"/>
                          </a:rPr>
                          <m:t>,</m:t>
                        </m:r>
                        <m:r>
                          <a:rPr lang="en-US" altLang="zh-CN" i="1">
                            <a:solidFill>
                              <a:srgbClr val="0F6FC6"/>
                            </a:solidFill>
                            <a:latin typeface="Cambria Math" panose="02040503050406030204" pitchFamily="18" charset="0"/>
                          </a:rPr>
                          <m:t>𝑖</m:t>
                        </m:r>
                      </m:sub>
                    </m:sSub>
                    <m:r>
                      <a:rPr lang="en-US" altLang="zh-CN" i="1">
                        <a:solidFill>
                          <a:srgbClr val="0F6FC6"/>
                        </a:solidFill>
                        <a:latin typeface="Cambria Math" panose="02040503050406030204" pitchFamily="18" charset="0"/>
                      </a:rPr>
                      <m:t>,</m:t>
                    </m:r>
                    <m:sSub>
                      <m:sSubPr>
                        <m:ctrlPr>
                          <a:rPr lang="en-US" altLang="zh-CN" i="1">
                            <a:solidFill>
                              <a:srgbClr val="0F6FC6"/>
                            </a:solidFill>
                            <a:latin typeface="Cambria Math" panose="02040503050406030204" pitchFamily="18" charset="0"/>
                          </a:rPr>
                        </m:ctrlPr>
                      </m:sSubPr>
                      <m:e>
                        <m:r>
                          <a:rPr lang="en-US" altLang="zh-CN" i="1">
                            <a:solidFill>
                              <a:srgbClr val="0F6FC6"/>
                            </a:solidFill>
                            <a:latin typeface="Cambria Math" panose="02040503050406030204" pitchFamily="18" charset="0"/>
                          </a:rPr>
                          <m:t>𝑋</m:t>
                        </m:r>
                      </m:e>
                      <m:sub>
                        <m:r>
                          <a:rPr lang="en-US" altLang="zh-CN" i="1">
                            <a:solidFill>
                              <a:srgbClr val="0F6FC6"/>
                            </a:solidFill>
                            <a:latin typeface="Cambria Math" panose="02040503050406030204" pitchFamily="18" charset="0"/>
                          </a:rPr>
                          <m:t>𝑖</m:t>
                        </m:r>
                        <m:r>
                          <a:rPr lang="en-US" altLang="zh-CN" b="0" i="1" smtClean="0">
                            <a:solidFill>
                              <a:srgbClr val="0F6FC6"/>
                            </a:solidFill>
                            <a:latin typeface="Cambria Math" panose="02040503050406030204" pitchFamily="18" charset="0"/>
                          </a:rPr>
                          <m:t>,1</m:t>
                        </m:r>
                      </m:sub>
                    </m:sSub>
                    <m:r>
                      <a:rPr lang="en-US" altLang="zh-CN" i="1">
                        <a:solidFill>
                          <a:srgbClr val="0F6FC6"/>
                        </a:solidFill>
                        <a:latin typeface="Cambria Math" panose="02040503050406030204" pitchFamily="18" charset="0"/>
                      </a:rPr>
                      <m:t>,</m:t>
                    </m:r>
                    <m:sSub>
                      <m:sSubPr>
                        <m:ctrlPr>
                          <a:rPr lang="en-US" altLang="zh-CN" i="1">
                            <a:solidFill>
                              <a:srgbClr val="0F6FC6"/>
                            </a:solidFill>
                            <a:latin typeface="Cambria Math" panose="02040503050406030204" pitchFamily="18" charset="0"/>
                          </a:rPr>
                        </m:ctrlPr>
                      </m:sSubPr>
                      <m:e>
                        <m:r>
                          <a:rPr lang="en-US" altLang="zh-CN" i="1">
                            <a:solidFill>
                              <a:srgbClr val="0F6FC6"/>
                            </a:solidFill>
                            <a:latin typeface="Cambria Math" panose="02040503050406030204" pitchFamily="18" charset="0"/>
                          </a:rPr>
                          <m:t>𝑋</m:t>
                        </m:r>
                      </m:e>
                      <m:sub>
                        <m:sSub>
                          <m:sSubPr>
                            <m:ctrlPr>
                              <a:rPr lang="en-US" altLang="zh-CN" i="1">
                                <a:solidFill>
                                  <a:srgbClr val="0F6FC6"/>
                                </a:solidFill>
                                <a:latin typeface="Cambria Math" panose="02040503050406030204" pitchFamily="18" charset="0"/>
                              </a:rPr>
                            </m:ctrlPr>
                          </m:sSubPr>
                          <m:e>
                            <m:r>
                              <a:rPr lang="en-US" altLang="zh-CN" i="1">
                                <a:solidFill>
                                  <a:srgbClr val="0F6FC6"/>
                                </a:solidFill>
                                <a:latin typeface="Cambria Math" panose="02040503050406030204" pitchFamily="18" charset="0"/>
                                <a:ea typeface="Cambria Math" panose="02040503050406030204" pitchFamily="18" charset="0"/>
                              </a:rPr>
                              <m:t>𝜋</m:t>
                            </m:r>
                          </m:e>
                          <m:sub>
                            <m:r>
                              <a:rPr lang="en-US" altLang="zh-CN" i="1">
                                <a:solidFill>
                                  <a:srgbClr val="0F6FC6"/>
                                </a:solidFill>
                                <a:latin typeface="Cambria Math" panose="02040503050406030204" pitchFamily="18" charset="0"/>
                              </a:rPr>
                              <m:t>1,</m:t>
                            </m:r>
                            <m:r>
                              <a:rPr lang="en-US" altLang="zh-CN" i="1">
                                <a:solidFill>
                                  <a:srgbClr val="0F6FC6"/>
                                </a:solidFill>
                                <a:latin typeface="Cambria Math" panose="02040503050406030204" pitchFamily="18" charset="0"/>
                              </a:rPr>
                              <m:t>𝑖</m:t>
                            </m:r>
                          </m:sub>
                        </m:sSub>
                        <m:r>
                          <a:rPr lang="en-US" altLang="zh-CN" b="0" i="1" smtClean="0">
                            <a:solidFill>
                              <a:srgbClr val="0F6FC6"/>
                            </a:solidFill>
                            <a:latin typeface="Cambria Math" panose="02040503050406030204" pitchFamily="18" charset="0"/>
                          </a:rPr>
                          <m:t>,</m:t>
                        </m:r>
                        <m:r>
                          <a:rPr lang="en-US" altLang="zh-CN" i="1">
                            <a:solidFill>
                              <a:srgbClr val="0F6FC6"/>
                            </a:solidFill>
                            <a:latin typeface="Cambria Math" panose="02040503050406030204" pitchFamily="18" charset="0"/>
                          </a:rPr>
                          <m:t>2</m:t>
                        </m:r>
                        <m:r>
                          <a:rPr lang="en-US" altLang="zh-CN" i="1" smtClean="0">
                            <a:solidFill>
                              <a:srgbClr val="0F6FC6"/>
                            </a:solidFill>
                            <a:latin typeface="Cambria Math" panose="02040503050406030204" pitchFamily="18" charset="0"/>
                          </a:rPr>
                          <m:t> </m:t>
                        </m:r>
                      </m:sub>
                    </m:sSub>
                    <m:r>
                      <a:rPr lang="en-US" altLang="zh-CN" i="1">
                        <a:solidFill>
                          <a:srgbClr val="0F6FC6"/>
                        </a:solidFill>
                        <a:latin typeface="Cambria Math" panose="02040503050406030204" pitchFamily="18" charset="0"/>
                      </a:rPr>
                      <m:t>,</m:t>
                    </m:r>
                    <m:sSub>
                      <m:sSubPr>
                        <m:ctrlPr>
                          <a:rPr lang="en-US" altLang="zh-CN" i="1">
                            <a:solidFill>
                              <a:srgbClr val="0F6FC6"/>
                            </a:solidFill>
                            <a:latin typeface="Cambria Math" panose="02040503050406030204" pitchFamily="18" charset="0"/>
                          </a:rPr>
                        </m:ctrlPr>
                      </m:sSubPr>
                      <m:e>
                        <m:r>
                          <a:rPr lang="en-US" altLang="zh-CN" i="1">
                            <a:solidFill>
                              <a:srgbClr val="0F6FC6"/>
                            </a:solidFill>
                            <a:latin typeface="Cambria Math" panose="02040503050406030204" pitchFamily="18" charset="0"/>
                          </a:rPr>
                          <m:t>𝑋</m:t>
                        </m:r>
                      </m:e>
                      <m:sub>
                        <m:sSub>
                          <m:sSubPr>
                            <m:ctrlPr>
                              <a:rPr lang="en-US" altLang="zh-CN" i="1">
                                <a:solidFill>
                                  <a:srgbClr val="0F6FC6"/>
                                </a:solidFill>
                                <a:latin typeface="Cambria Math" panose="02040503050406030204" pitchFamily="18" charset="0"/>
                              </a:rPr>
                            </m:ctrlPr>
                          </m:sSubPr>
                          <m:e>
                            <m:r>
                              <a:rPr lang="en-US" altLang="zh-CN" i="1">
                                <a:solidFill>
                                  <a:srgbClr val="0F6FC6"/>
                                </a:solidFill>
                                <a:latin typeface="Cambria Math" panose="02040503050406030204" pitchFamily="18" charset="0"/>
                                <a:ea typeface="Cambria Math" panose="02040503050406030204" pitchFamily="18" charset="0"/>
                              </a:rPr>
                              <m:t>𝜋</m:t>
                            </m:r>
                          </m:e>
                          <m:sub>
                            <m:r>
                              <a:rPr lang="en-US" altLang="zh-CN" i="1">
                                <a:solidFill>
                                  <a:srgbClr val="0F6FC6"/>
                                </a:solidFill>
                                <a:latin typeface="Cambria Math" panose="02040503050406030204" pitchFamily="18" charset="0"/>
                                <a:ea typeface="Cambria Math" panose="02040503050406030204" pitchFamily="18" charset="0"/>
                              </a:rPr>
                              <m:t>2</m:t>
                            </m:r>
                            <m:r>
                              <a:rPr lang="en-US" altLang="zh-CN" i="1">
                                <a:solidFill>
                                  <a:srgbClr val="0F6FC6"/>
                                </a:solidFill>
                                <a:latin typeface="Cambria Math" panose="02040503050406030204" pitchFamily="18" charset="0"/>
                              </a:rPr>
                              <m:t>,</m:t>
                            </m:r>
                            <m:r>
                              <a:rPr lang="en-US" altLang="zh-CN" i="1">
                                <a:solidFill>
                                  <a:srgbClr val="0F6FC6"/>
                                </a:solidFill>
                                <a:latin typeface="Cambria Math" panose="02040503050406030204" pitchFamily="18" charset="0"/>
                              </a:rPr>
                              <m:t>𝑖</m:t>
                            </m:r>
                          </m:sub>
                        </m:sSub>
                        <m:r>
                          <a:rPr lang="en-US" altLang="zh-CN" b="0" i="1" smtClean="0">
                            <a:solidFill>
                              <a:srgbClr val="0F6FC6"/>
                            </a:solidFill>
                            <a:latin typeface="Cambria Math" panose="02040503050406030204" pitchFamily="18" charset="0"/>
                          </a:rPr>
                          <m:t>,</m:t>
                        </m:r>
                        <m:r>
                          <a:rPr lang="en-US" altLang="zh-CN" i="1">
                            <a:solidFill>
                              <a:srgbClr val="0F6FC6"/>
                            </a:solidFill>
                            <a:latin typeface="Cambria Math" panose="02040503050406030204" pitchFamily="18" charset="0"/>
                          </a:rPr>
                          <m:t>3</m:t>
                        </m:r>
                        <m:r>
                          <a:rPr lang="en-US" altLang="zh-CN" i="1" smtClean="0">
                            <a:solidFill>
                              <a:srgbClr val="0F6FC6"/>
                            </a:solidFill>
                            <a:latin typeface="Cambria Math" panose="02040503050406030204" pitchFamily="18" charset="0"/>
                          </a:rPr>
                          <m:t> </m:t>
                        </m:r>
                      </m:sub>
                    </m:sSub>
                    <m:r>
                      <a:rPr lang="en-US" altLang="zh-CN" i="1">
                        <a:solidFill>
                          <a:srgbClr val="0F6FC6"/>
                        </a:solidFill>
                        <a:latin typeface="Cambria Math" panose="02040503050406030204" pitchFamily="18" charset="0"/>
                      </a:rPr>
                      <m:t>)</m:t>
                    </m:r>
                  </m:oMath>
                </a14:m>
                <a:r>
                  <a:rPr lang="zh-CN" altLang="en-US" dirty="0">
                    <a:solidFill>
                      <a:srgbClr val="0F6FC6"/>
                    </a:solidFill>
                  </a:rPr>
                  <a:t> </a:t>
                </a:r>
                <a:r>
                  <a:rPr lang="en-US" altLang="zh-CN" dirty="0">
                    <a:solidFill>
                      <a:srgbClr val="0F6FC6"/>
                    </a:solidFill>
                  </a:rPr>
                  <a:t>for</a:t>
                </a:r>
                <a:r>
                  <a:rPr lang="zh-CN" altLang="en-US" dirty="0">
                    <a:solidFill>
                      <a:srgbClr val="0F6FC6"/>
                    </a:solidFill>
                  </a:rPr>
                  <a:t> </a:t>
                </a:r>
                <a:r>
                  <a:rPr lang="en-US" altLang="zh-CN" dirty="0">
                    <a:solidFill>
                      <a:srgbClr val="0F6FC6"/>
                    </a:solidFill>
                  </a:rPr>
                  <a:t>later</a:t>
                </a:r>
                <a:r>
                  <a:rPr lang="zh-CN" altLang="en-US" dirty="0">
                    <a:solidFill>
                      <a:srgbClr val="0F6FC6"/>
                    </a:solidFill>
                  </a:rPr>
                  <a:t> </a:t>
                </a:r>
                <a:r>
                  <a:rPr lang="en-US" altLang="zh-CN" dirty="0">
                    <a:solidFill>
                      <a:srgbClr val="0F6FC6"/>
                    </a:solidFill>
                  </a:rPr>
                  <a:t>use.</a:t>
                </a:r>
              </a:p>
            </p:txBody>
          </p:sp>
        </mc:Choice>
        <mc:Fallback xmlns="">
          <p:sp>
            <p:nvSpPr>
              <p:cNvPr id="12" name="Rectangle 11">
                <a:extLst>
                  <a:ext uri="{FF2B5EF4-FFF2-40B4-BE49-F238E27FC236}">
                    <a16:creationId xmlns:a16="http://schemas.microsoft.com/office/drawing/2014/main" id="{C94C2028-678E-8C4F-BECF-95BA41EB38B5}"/>
                  </a:ext>
                </a:extLst>
              </p:cNvPr>
              <p:cNvSpPr>
                <a:spLocks noRot="1" noChangeAspect="1" noMove="1" noResize="1" noEditPoints="1" noAdjustHandles="1" noChangeArrowheads="1" noChangeShapeType="1" noTextEdit="1"/>
              </p:cNvSpPr>
              <p:nvPr/>
            </p:nvSpPr>
            <p:spPr>
              <a:xfrm>
                <a:off x="2885174" y="2261088"/>
                <a:ext cx="8544826" cy="413768"/>
              </a:xfrm>
              <a:prstGeom prst="rect">
                <a:avLst/>
              </a:prstGeom>
              <a:blipFill>
                <a:blip r:embed="rId6"/>
                <a:stretch>
                  <a:fillRect l="-445" t="-5882"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D11F322-FCFF-2843-8038-8966560BBF55}"/>
                  </a:ext>
                </a:extLst>
              </p:cNvPr>
              <p:cNvSpPr/>
              <p:nvPr/>
            </p:nvSpPr>
            <p:spPr>
              <a:xfrm>
                <a:off x="2885174" y="2619853"/>
                <a:ext cx="2911438" cy="369332"/>
              </a:xfrm>
              <a:prstGeom prst="rect">
                <a:avLst/>
              </a:prstGeom>
            </p:spPr>
            <p:txBody>
              <a:bodyPr wrap="none">
                <a:spAutoFit/>
              </a:bodyPr>
              <a:lstStyle/>
              <a:p>
                <a:r>
                  <a:rPr lang="en-US" altLang="zh-CN" dirty="0">
                    <a:solidFill>
                      <a:srgbClr val="0F6FC6"/>
                    </a:solidFill>
                  </a:rPr>
                  <a:t>4.</a:t>
                </a:r>
                <a:r>
                  <a:rPr lang="zh-CN" altLang="en-US" dirty="0">
                    <a:solidFill>
                      <a:srgbClr val="0F6FC6"/>
                    </a:solidFill>
                  </a:rPr>
                  <a:t> </a:t>
                </a:r>
                <a:r>
                  <a:rPr lang="en-US" altLang="zh-CN" dirty="0">
                    <a:solidFill>
                      <a:srgbClr val="0F6FC6"/>
                    </a:solidFill>
                  </a:rPr>
                  <a:t>Generate</a:t>
                </a:r>
                <a:r>
                  <a:rPr lang="zh-CN" altLang="en-US" dirty="0">
                    <a:solidFill>
                      <a:srgbClr val="0F6FC6"/>
                    </a:solidFill>
                  </a:rPr>
                  <a:t> </a:t>
                </a:r>
                <a:r>
                  <a:rPr lang="en-US" altLang="zh-CN" dirty="0">
                    <a:solidFill>
                      <a:srgbClr val="0F6FC6"/>
                    </a:solidFill>
                  </a:rPr>
                  <a:t>weight</a:t>
                </a:r>
                <a:r>
                  <a:rPr lang="zh-CN" altLang="en-US" dirty="0">
                    <a:solidFill>
                      <a:srgbClr val="0F6FC6"/>
                    </a:solidFill>
                  </a:rPr>
                  <a:t> </a:t>
                </a:r>
                <a:r>
                  <a:rPr lang="en-US" altLang="zh-CN" dirty="0">
                    <a:solidFill>
                      <a:srgbClr val="0F6FC6"/>
                    </a:solidFill>
                  </a:rPr>
                  <a:t>vector</a:t>
                </a:r>
                <a:r>
                  <a:rPr lang="zh-CN" altLang="en-US" dirty="0">
                    <a:solidFill>
                      <a:srgbClr val="0F6FC6"/>
                    </a:solidFill>
                  </a:rPr>
                  <a:t> </a:t>
                </a:r>
                <a14:m>
                  <m:oMath xmlns:m="http://schemas.openxmlformats.org/officeDocument/2006/math">
                    <m:r>
                      <a:rPr lang="en-US" altLang="zh-CN" i="1">
                        <a:solidFill>
                          <a:srgbClr val="0F6FC6"/>
                        </a:solidFill>
                        <a:latin typeface="Cambria Math" panose="02040503050406030204" pitchFamily="18" charset="0"/>
                      </a:rPr>
                      <m:t>𝑤</m:t>
                    </m:r>
                    <m:r>
                      <a:rPr lang="en-US" altLang="zh-CN" i="1">
                        <a:solidFill>
                          <a:srgbClr val="0F6FC6"/>
                        </a:solidFill>
                        <a:latin typeface="Cambria Math" panose="02040503050406030204" pitchFamily="18" charset="0"/>
                      </a:rPr>
                      <m:t>.</m:t>
                    </m:r>
                  </m:oMath>
                </a14:m>
                <a:endParaRPr lang="en-US" altLang="zh-CN" dirty="0">
                  <a:solidFill>
                    <a:srgbClr val="0F6FC6"/>
                  </a:solidFill>
                </a:endParaRPr>
              </a:p>
            </p:txBody>
          </p:sp>
        </mc:Choice>
        <mc:Fallback xmlns="">
          <p:sp>
            <p:nvSpPr>
              <p:cNvPr id="13" name="Rectangle 12">
                <a:extLst>
                  <a:ext uri="{FF2B5EF4-FFF2-40B4-BE49-F238E27FC236}">
                    <a16:creationId xmlns:a16="http://schemas.microsoft.com/office/drawing/2014/main" id="{AD11F322-FCFF-2843-8038-8966560BBF55}"/>
                  </a:ext>
                </a:extLst>
              </p:cNvPr>
              <p:cNvSpPr>
                <a:spLocks noRot="1" noChangeAspect="1" noMove="1" noResize="1" noEditPoints="1" noAdjustHandles="1" noChangeArrowheads="1" noChangeShapeType="1" noTextEdit="1"/>
              </p:cNvSpPr>
              <p:nvPr/>
            </p:nvSpPr>
            <p:spPr>
              <a:xfrm>
                <a:off x="2885174" y="2619853"/>
                <a:ext cx="2911438" cy="369332"/>
              </a:xfrm>
              <a:prstGeom prst="rect">
                <a:avLst/>
              </a:prstGeom>
              <a:blipFill>
                <a:blip r:embed="rId7"/>
                <a:stretch>
                  <a:fillRect l="-1304" t="-3333" b="-2000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C5FBA3E2-3086-B545-9C44-115C38BCD3A2}"/>
              </a:ext>
            </a:extLst>
          </p:cNvPr>
          <p:cNvCxnSpPr>
            <a:cxnSpLocks/>
          </p:cNvCxnSpPr>
          <p:nvPr/>
        </p:nvCxnSpPr>
        <p:spPr>
          <a:xfrm flipH="1">
            <a:off x="9084593" y="2261088"/>
            <a:ext cx="205181" cy="35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7B1181B3-CC28-5743-BF7E-A1367AE65B2D}"/>
              </a:ext>
            </a:extLst>
          </p:cNvPr>
          <p:cNvSpPr/>
          <p:nvPr/>
        </p:nvSpPr>
        <p:spPr>
          <a:xfrm>
            <a:off x="8801503" y="2516039"/>
            <a:ext cx="566181" cy="307777"/>
          </a:xfrm>
          <a:prstGeom prst="rect">
            <a:avLst/>
          </a:prstGeom>
        </p:spPr>
        <p:txBody>
          <a:bodyPr wrap="none">
            <a:spAutoFit/>
          </a:bodyPr>
          <a:lstStyle/>
          <a:p>
            <a:r>
              <a:rPr lang="en-US" altLang="zh-CN" sz="1400" dirty="0">
                <a:solidFill>
                  <a:srgbClr val="FFC000"/>
                </a:solidFill>
              </a:rPr>
              <a:t>Stage</a:t>
            </a:r>
          </a:p>
        </p:txBody>
      </p:sp>
      <p:cxnSp>
        <p:nvCxnSpPr>
          <p:cNvPr id="31" name="Straight Arrow Connector 30">
            <a:extLst>
              <a:ext uri="{FF2B5EF4-FFF2-40B4-BE49-F238E27FC236}">
                <a16:creationId xmlns:a16="http://schemas.microsoft.com/office/drawing/2014/main" id="{F3C41D50-1A61-A242-A3E7-612DE53F33A6}"/>
              </a:ext>
            </a:extLst>
          </p:cNvPr>
          <p:cNvCxnSpPr>
            <a:cxnSpLocks/>
          </p:cNvCxnSpPr>
          <p:nvPr/>
        </p:nvCxnSpPr>
        <p:spPr>
          <a:xfrm>
            <a:off x="9414180" y="2243564"/>
            <a:ext cx="236594" cy="349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52FB895-6963-8440-8A55-CEE1B2509AAD}"/>
              </a:ext>
            </a:extLst>
          </p:cNvPr>
          <p:cNvSpPr/>
          <p:nvPr/>
        </p:nvSpPr>
        <p:spPr>
          <a:xfrm>
            <a:off x="9328020" y="2540103"/>
            <a:ext cx="768480" cy="307777"/>
          </a:xfrm>
          <a:prstGeom prst="rect">
            <a:avLst/>
          </a:prstGeom>
        </p:spPr>
        <p:txBody>
          <a:bodyPr wrap="none">
            <a:spAutoFit/>
          </a:bodyPr>
          <a:lstStyle/>
          <a:p>
            <a:r>
              <a:rPr lang="en-US" altLang="zh-CN" sz="1400" dirty="0">
                <a:solidFill>
                  <a:srgbClr val="FFC000"/>
                </a:solidFill>
              </a:rPr>
              <a:t>Position</a:t>
            </a:r>
          </a:p>
        </p:txBody>
      </p:sp>
      <p:pic>
        <p:nvPicPr>
          <p:cNvPr id="20" name="Picture 19">
            <a:extLst>
              <a:ext uri="{FF2B5EF4-FFF2-40B4-BE49-F238E27FC236}">
                <a16:creationId xmlns:a16="http://schemas.microsoft.com/office/drawing/2014/main" id="{27912F14-15D8-F44D-8583-800635534026}"/>
              </a:ext>
            </a:extLst>
          </p:cNvPr>
          <p:cNvPicPr>
            <a:picLocks noChangeAspect="1"/>
          </p:cNvPicPr>
          <p:nvPr/>
        </p:nvPicPr>
        <p:blipFill>
          <a:blip r:embed="rId8"/>
          <a:stretch>
            <a:fillRect/>
          </a:stretch>
        </p:blipFill>
        <p:spPr>
          <a:xfrm>
            <a:off x="2885174" y="4099582"/>
            <a:ext cx="7288696" cy="1572072"/>
          </a:xfrm>
          <a:prstGeom prst="rect">
            <a:avLst/>
          </a:prstGeom>
        </p:spPr>
      </p:pic>
      <p:sp>
        <p:nvSpPr>
          <p:cNvPr id="2" name="Footer Placeholder 1">
            <a:extLst>
              <a:ext uri="{FF2B5EF4-FFF2-40B4-BE49-F238E27FC236}">
                <a16:creationId xmlns:a16="http://schemas.microsoft.com/office/drawing/2014/main" id="{C9AFB0E6-3269-9748-B04E-7260BFCE7374}"/>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3</a:t>
            </a:r>
            <a:r>
              <a:rPr lang="zh-CN" altLang="en-US" dirty="0"/>
              <a:t> </a:t>
            </a:r>
            <a:r>
              <a:rPr lang="en-US" altLang="zh-CN" dirty="0"/>
              <a:t>Dimensional</a:t>
            </a:r>
            <a:r>
              <a:rPr lang="zh-CN" altLang="en-US" dirty="0"/>
              <a:t> </a:t>
            </a:r>
            <a:r>
              <a:rPr lang="en-US" altLang="zh-CN" dirty="0"/>
              <a:t>Matching</a:t>
            </a:r>
          </a:p>
        </p:txBody>
      </p:sp>
    </p:spTree>
    <p:extLst>
      <p:ext uri="{BB962C8B-B14F-4D97-AF65-F5344CB8AC3E}">
        <p14:creationId xmlns:p14="http://schemas.microsoft.com/office/powerpoint/2010/main" val="313540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9" grpId="0"/>
      <p:bldP spid="10" grpId="0"/>
      <p:bldP spid="11" grpId="0"/>
      <p:bldP spid="12" grpId="0"/>
      <p:bldP spid="13" grpId="0"/>
      <p:bldP spid="30" grpId="0"/>
      <p:bldP spid="3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sz="2800" dirty="0">
                <a:solidFill>
                  <a:schemeClr val="accent2"/>
                </a:solidFill>
              </a:rPr>
              <a:t>Experiment Results</a:t>
            </a:r>
            <a:r>
              <a:rPr lang="zh-CN" altLang="en-US" sz="2800" dirty="0">
                <a:solidFill>
                  <a:schemeClr val="accent2"/>
                </a:solidFill>
              </a:rPr>
              <a:t> </a:t>
            </a:r>
            <a:r>
              <a:rPr lang="en-US" altLang="zh-CN" sz="2800" dirty="0">
                <a:solidFill>
                  <a:schemeClr val="accent2"/>
                </a:solidFill>
              </a:rPr>
              <a:t>–</a:t>
            </a:r>
            <a:r>
              <a:rPr lang="zh-CN" altLang="en-US" sz="2800" dirty="0">
                <a:solidFill>
                  <a:schemeClr val="accent2"/>
                </a:solidFill>
              </a:rPr>
              <a:t> </a:t>
            </a:r>
            <a:r>
              <a:rPr lang="en-US" altLang="zh-CN" sz="2800" dirty="0">
                <a:solidFill>
                  <a:schemeClr val="accent2"/>
                </a:solidFill>
              </a:rPr>
              <a:t>Synthetic</a:t>
            </a:r>
            <a:r>
              <a:rPr lang="zh-CN" altLang="en-US" sz="2800" dirty="0">
                <a:solidFill>
                  <a:schemeClr val="accent2"/>
                </a:solidFill>
              </a:rPr>
              <a:t> </a:t>
            </a:r>
            <a:r>
              <a:rPr lang="en-US" altLang="zh-CN" sz="2800" dirty="0">
                <a:solidFill>
                  <a:schemeClr val="accent2"/>
                </a:solidFill>
              </a:rPr>
              <a:t>Data</a:t>
            </a:r>
            <a:endParaRPr lang="en-US" sz="2800" baseline="30000" dirty="0"/>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20" name="Rectangle 19">
            <a:extLst>
              <a:ext uri="{FF2B5EF4-FFF2-40B4-BE49-F238E27FC236}">
                <a16:creationId xmlns:a16="http://schemas.microsoft.com/office/drawing/2014/main" id="{EECA3DB1-FD23-4A92-8E6E-5303EDCAD59D}"/>
              </a:ext>
            </a:extLst>
          </p:cNvPr>
          <p:cNvSpPr/>
          <p:nvPr/>
        </p:nvSpPr>
        <p:spPr>
          <a:xfrm>
            <a:off x="7571760" y="5050477"/>
            <a:ext cx="3400554" cy="954107"/>
          </a:xfrm>
          <a:prstGeom prst="rect">
            <a:avLst/>
          </a:prstGeom>
        </p:spPr>
        <p:txBody>
          <a:bodyPr wrap="square">
            <a:spAutoFit/>
          </a:bodyPr>
          <a:lstStyle/>
          <a:p>
            <a:r>
              <a:rPr lang="en-US" altLang="zh-CN" sz="3600" dirty="0">
                <a:solidFill>
                  <a:srgbClr val="7030A0"/>
                </a:solidFill>
              </a:rPr>
              <a:t>3</a:t>
            </a:r>
            <a:r>
              <a:rPr lang="en-US" sz="2400" dirty="0">
                <a:solidFill>
                  <a:srgbClr val="7030A0"/>
                </a:solidFill>
              </a:rPr>
              <a:t> </a:t>
            </a:r>
            <a:r>
              <a:rPr lang="en-US" sz="2000" dirty="0">
                <a:solidFill>
                  <a:srgbClr val="7030A0"/>
                </a:solidFill>
              </a:rPr>
              <a:t>pairs of dataset</a:t>
            </a:r>
          </a:p>
          <a:p>
            <a:r>
              <a:rPr lang="en-US" sz="2000" dirty="0">
                <a:solidFill>
                  <a:srgbClr val="C00000"/>
                </a:solidFill>
              </a:rPr>
              <a:t>Double oracle got best results</a:t>
            </a:r>
          </a:p>
        </p:txBody>
      </p:sp>
      <p:sp>
        <p:nvSpPr>
          <p:cNvPr id="4" name="Slide Number Placeholder 3">
            <a:extLst>
              <a:ext uri="{FF2B5EF4-FFF2-40B4-BE49-F238E27FC236}">
                <a16:creationId xmlns:a16="http://schemas.microsoft.com/office/drawing/2014/main" id="{6C3F4A38-896F-B940-BD08-E345518BAECA}"/>
              </a:ext>
            </a:extLst>
          </p:cNvPr>
          <p:cNvSpPr>
            <a:spLocks noGrp="1"/>
          </p:cNvSpPr>
          <p:nvPr>
            <p:ph type="sldNum" sz="quarter" idx="12"/>
          </p:nvPr>
        </p:nvSpPr>
        <p:spPr>
          <a:xfrm>
            <a:off x="8610601" y="6375679"/>
            <a:ext cx="2819399" cy="345796"/>
          </a:xfrm>
        </p:spPr>
        <p:txBody>
          <a:bodyPr/>
          <a:lstStyle/>
          <a:p>
            <a:fld id="{C0F2A647-71D5-4304-8070-CBC681FF56EE}" type="slidenum">
              <a:rPr lang="en-US" smtClean="0"/>
              <a:t>46</a:t>
            </a:fld>
            <a:endParaRPr lang="en-US" dirty="0"/>
          </a:p>
        </p:txBody>
      </p:sp>
      <p:sp>
        <p:nvSpPr>
          <p:cNvPr id="18" name="Rectangle 17">
            <a:extLst>
              <a:ext uri="{FF2B5EF4-FFF2-40B4-BE49-F238E27FC236}">
                <a16:creationId xmlns:a16="http://schemas.microsoft.com/office/drawing/2014/main" id="{3DA15CD0-5B30-8643-9BC2-981D8472CAAD}"/>
              </a:ext>
            </a:extLst>
          </p:cNvPr>
          <p:cNvSpPr/>
          <p:nvPr/>
        </p:nvSpPr>
        <p:spPr>
          <a:xfrm>
            <a:off x="2095499" y="2147030"/>
            <a:ext cx="7969494" cy="707886"/>
          </a:xfrm>
          <a:prstGeom prst="rect">
            <a:avLst/>
          </a:prstGeom>
        </p:spPr>
        <p:txBody>
          <a:bodyPr wrap="square">
            <a:spAutoFit/>
          </a:bodyPr>
          <a:lstStyle/>
          <a:p>
            <a:r>
              <a:rPr lang="en-US" altLang="zh-CN" sz="2000" dirty="0">
                <a:solidFill>
                  <a:srgbClr val="00B050"/>
                </a:solidFill>
              </a:rPr>
              <a:t>Direct</a:t>
            </a:r>
            <a:r>
              <a:rPr lang="zh-CN" altLang="en-US" sz="2000" dirty="0">
                <a:solidFill>
                  <a:srgbClr val="00B050"/>
                </a:solidFill>
              </a:rPr>
              <a:t> </a:t>
            </a:r>
            <a:r>
              <a:rPr lang="en-US" altLang="zh-CN" sz="2000" dirty="0">
                <a:solidFill>
                  <a:srgbClr val="00B050"/>
                </a:solidFill>
              </a:rPr>
              <a:t>evaluation</a:t>
            </a:r>
            <a:r>
              <a:rPr lang="zh-CN" altLang="en-US" sz="2000" dirty="0">
                <a:solidFill>
                  <a:srgbClr val="00B050"/>
                </a:solidFill>
              </a:rPr>
              <a:t> </a:t>
            </a:r>
            <a:r>
              <a:rPr lang="en-US" altLang="zh-CN" sz="2000" dirty="0">
                <a:solidFill>
                  <a:srgbClr val="00B050"/>
                </a:solidFill>
              </a:rPr>
              <a:t>on</a:t>
            </a:r>
            <a:r>
              <a:rPr lang="zh-CN" altLang="en-US" sz="2000" dirty="0">
                <a:solidFill>
                  <a:srgbClr val="00B050"/>
                </a:solidFill>
              </a:rPr>
              <a:t> </a:t>
            </a:r>
            <a:r>
              <a:rPr lang="en-US" altLang="zh-CN" sz="2000" dirty="0">
                <a:solidFill>
                  <a:srgbClr val="00B050"/>
                </a:solidFill>
              </a:rPr>
              <a:t>marginal</a:t>
            </a:r>
            <a:r>
              <a:rPr lang="zh-CN" altLang="en-US" sz="2000" dirty="0">
                <a:solidFill>
                  <a:srgbClr val="00B050"/>
                </a:solidFill>
              </a:rPr>
              <a:t> </a:t>
            </a:r>
            <a:r>
              <a:rPr lang="en-US" altLang="zh-CN" sz="2000" dirty="0">
                <a:solidFill>
                  <a:srgbClr val="00B050"/>
                </a:solidFill>
              </a:rPr>
              <a:t>distribution</a:t>
            </a:r>
            <a:r>
              <a:rPr lang="zh-CN" altLang="en-US" sz="2000" dirty="0">
                <a:solidFill>
                  <a:srgbClr val="00B050"/>
                </a:solidFill>
              </a:rPr>
              <a:t> </a:t>
            </a:r>
            <a:r>
              <a:rPr lang="en-US" altLang="zh-CN" sz="2000" dirty="0">
                <a:solidFill>
                  <a:srgbClr val="00B050"/>
                </a:solidFill>
              </a:rPr>
              <a:t>is</a:t>
            </a:r>
            <a:r>
              <a:rPr lang="zh-CN" altLang="en-US" sz="2000" dirty="0">
                <a:solidFill>
                  <a:srgbClr val="00B050"/>
                </a:solidFill>
              </a:rPr>
              <a:t> </a:t>
            </a:r>
            <a:r>
              <a:rPr lang="en-US" altLang="zh-CN" sz="2000" dirty="0">
                <a:solidFill>
                  <a:srgbClr val="00B050"/>
                </a:solidFill>
              </a:rPr>
              <a:t>done</a:t>
            </a:r>
            <a:r>
              <a:rPr lang="zh-CN" altLang="en-US" sz="2000" dirty="0">
                <a:solidFill>
                  <a:srgbClr val="00B050"/>
                </a:solidFill>
              </a:rPr>
              <a:t> </a:t>
            </a:r>
            <a:endParaRPr lang="en-US" sz="2000" i="1" dirty="0">
              <a:solidFill>
                <a:srgbClr val="00B050"/>
              </a:solidFill>
            </a:endParaRPr>
          </a:p>
          <a:p>
            <a:r>
              <a:rPr lang="en-US" sz="2000" dirty="0">
                <a:solidFill>
                  <a:srgbClr val="00B050"/>
                </a:solidFill>
              </a:rPr>
              <a:t>	</a:t>
            </a:r>
          </a:p>
        </p:txBody>
      </p:sp>
      <p:sp>
        <p:nvSpPr>
          <p:cNvPr id="28" name="Rectangle 27">
            <a:extLst>
              <a:ext uri="{FF2B5EF4-FFF2-40B4-BE49-F238E27FC236}">
                <a16:creationId xmlns:a16="http://schemas.microsoft.com/office/drawing/2014/main" id="{FFE8AEB1-A17B-D74D-861E-0955800CF210}"/>
              </a:ext>
            </a:extLst>
          </p:cNvPr>
          <p:cNvSpPr/>
          <p:nvPr/>
        </p:nvSpPr>
        <p:spPr>
          <a:xfrm>
            <a:off x="2095499" y="853416"/>
            <a:ext cx="7753369" cy="400110"/>
          </a:xfrm>
          <a:prstGeom prst="rect">
            <a:avLst/>
          </a:prstGeom>
        </p:spPr>
        <p:txBody>
          <a:bodyPr wrap="square">
            <a:spAutoFit/>
          </a:bodyPr>
          <a:lstStyle/>
          <a:p>
            <a:r>
              <a:rPr lang="en-US" altLang="zh-CN" sz="2000" dirty="0">
                <a:solidFill>
                  <a:srgbClr val="0F6FC6"/>
                </a:solidFill>
              </a:rPr>
              <a:t>Data</a:t>
            </a:r>
            <a:r>
              <a:rPr lang="zh-CN" altLang="en-US" sz="2000" dirty="0">
                <a:solidFill>
                  <a:srgbClr val="0F6FC6"/>
                </a:solidFill>
              </a:rPr>
              <a:t> </a:t>
            </a:r>
            <a:r>
              <a:rPr lang="en-US" altLang="zh-CN" sz="2000" dirty="0">
                <a:solidFill>
                  <a:srgbClr val="0F6FC6"/>
                </a:solidFill>
              </a:rPr>
              <a:t>set</a:t>
            </a:r>
            <a:r>
              <a:rPr lang="zh-CN" altLang="en-US" sz="2000" dirty="0">
                <a:solidFill>
                  <a:srgbClr val="0F6FC6"/>
                </a:solidFill>
              </a:rPr>
              <a:t> </a:t>
            </a:r>
            <a:r>
              <a:rPr lang="en-US" altLang="zh-CN" sz="2000" dirty="0">
                <a:solidFill>
                  <a:srgbClr val="0F6FC6"/>
                </a:solidFill>
              </a:rPr>
              <a:t>information</a:t>
            </a:r>
            <a:endParaRPr lang="en-US" dirty="0">
              <a:solidFill>
                <a:srgbClr val="0F6FC6"/>
              </a:solidFill>
            </a:endParaRPr>
          </a:p>
        </p:txBody>
      </p:sp>
      <p:sp>
        <p:nvSpPr>
          <p:cNvPr id="9" name="TextBox 8">
            <a:extLst>
              <a:ext uri="{FF2B5EF4-FFF2-40B4-BE49-F238E27FC236}">
                <a16:creationId xmlns:a16="http://schemas.microsoft.com/office/drawing/2014/main" id="{3CDC7315-D80E-694C-8C46-43BB1534F442}"/>
              </a:ext>
            </a:extLst>
          </p:cNvPr>
          <p:cNvSpPr txBox="1"/>
          <p:nvPr/>
        </p:nvSpPr>
        <p:spPr>
          <a:xfrm>
            <a:off x="2703445" y="1498249"/>
            <a:ext cx="6645730" cy="369332"/>
          </a:xfrm>
          <a:prstGeom prst="rect">
            <a:avLst/>
          </a:prstGeom>
          <a:noFill/>
        </p:spPr>
        <p:txBody>
          <a:bodyPr wrap="none" rtlCol="0">
            <a:spAutoFit/>
          </a:bodyPr>
          <a:lstStyle/>
          <a:p>
            <a:r>
              <a:rPr lang="en-US" altLang="zh-CN" dirty="0"/>
              <a:t>n=3,</a:t>
            </a:r>
            <a:r>
              <a:rPr lang="zh-CN" altLang="en-US" dirty="0"/>
              <a:t> </a:t>
            </a:r>
            <a:r>
              <a:rPr lang="en-US" altLang="zh-CN" dirty="0"/>
              <a:t>4,</a:t>
            </a:r>
            <a:r>
              <a:rPr lang="zh-CN" altLang="en-US" dirty="0"/>
              <a:t> </a:t>
            </a:r>
            <a:r>
              <a:rPr lang="en-US" altLang="zh-CN" dirty="0"/>
              <a:t>5,</a:t>
            </a:r>
            <a:r>
              <a:rPr lang="zh-CN" altLang="en-US" dirty="0"/>
              <a:t> </a:t>
            </a:r>
            <a:r>
              <a:rPr lang="en-US" altLang="zh-CN" dirty="0"/>
              <a:t>6	Number</a:t>
            </a:r>
            <a:r>
              <a:rPr lang="zh-CN" altLang="en-US" dirty="0"/>
              <a:t> </a:t>
            </a:r>
            <a:r>
              <a:rPr lang="en-US" altLang="zh-CN" dirty="0"/>
              <a:t>of</a:t>
            </a:r>
            <a:r>
              <a:rPr lang="zh-CN" altLang="en-US" dirty="0"/>
              <a:t> </a:t>
            </a:r>
            <a:r>
              <a:rPr lang="en-US" altLang="zh-CN" dirty="0"/>
              <a:t>w</a:t>
            </a:r>
            <a:r>
              <a:rPr lang="zh-CN" altLang="en-US" dirty="0"/>
              <a:t> </a:t>
            </a:r>
            <a:r>
              <a:rPr lang="en-US" altLang="zh-CN" dirty="0"/>
              <a:t>per</a:t>
            </a:r>
            <a:r>
              <a:rPr lang="zh-CN" altLang="en-US" dirty="0"/>
              <a:t> </a:t>
            </a:r>
            <a:r>
              <a:rPr lang="en-US" altLang="zh-CN" dirty="0"/>
              <a:t>n:</a:t>
            </a:r>
            <a:r>
              <a:rPr lang="zh-CN" altLang="en-US" dirty="0"/>
              <a:t> </a:t>
            </a:r>
            <a:r>
              <a:rPr lang="en-US" altLang="zh-CN" dirty="0"/>
              <a:t>10,</a:t>
            </a:r>
            <a:r>
              <a:rPr lang="zh-CN" altLang="en-US" dirty="0"/>
              <a:t> </a:t>
            </a:r>
            <a:r>
              <a:rPr lang="en-US" altLang="zh-CN" dirty="0"/>
              <a:t>	Number</a:t>
            </a:r>
            <a:r>
              <a:rPr lang="zh-CN" altLang="en-US" dirty="0"/>
              <a:t> </a:t>
            </a:r>
            <a:r>
              <a:rPr lang="en-US" altLang="zh-CN" dirty="0"/>
              <a:t>of</a:t>
            </a:r>
            <a:r>
              <a:rPr lang="zh-CN" altLang="en-US" dirty="0"/>
              <a:t> </a:t>
            </a:r>
            <a:r>
              <a:rPr lang="en-US" altLang="zh-CN" dirty="0"/>
              <a:t>samples</a:t>
            </a:r>
            <a:r>
              <a:rPr lang="zh-CN" altLang="en-US" dirty="0"/>
              <a:t> </a:t>
            </a:r>
            <a:r>
              <a:rPr lang="en-US" altLang="zh-CN" dirty="0"/>
              <a:t>per</a:t>
            </a:r>
            <a:r>
              <a:rPr lang="zh-CN" altLang="en-US" dirty="0"/>
              <a:t> </a:t>
            </a:r>
            <a:r>
              <a:rPr lang="en-US" altLang="zh-CN" dirty="0"/>
              <a:t>w:</a:t>
            </a:r>
            <a:r>
              <a:rPr lang="zh-CN" altLang="en-US" dirty="0"/>
              <a:t> </a:t>
            </a:r>
            <a:r>
              <a:rPr lang="en-US" altLang="zh-CN" dirty="0"/>
              <a:t>50</a:t>
            </a:r>
            <a:endParaRPr lang="en-US" dirty="0"/>
          </a:p>
        </p:txBody>
      </p:sp>
      <p:pic>
        <p:nvPicPr>
          <p:cNvPr id="2" name="Picture 1">
            <a:extLst>
              <a:ext uri="{FF2B5EF4-FFF2-40B4-BE49-F238E27FC236}">
                <a16:creationId xmlns:a16="http://schemas.microsoft.com/office/drawing/2014/main" id="{BD6C647E-0440-AF48-B38C-35B4DBEAF260}"/>
              </a:ext>
            </a:extLst>
          </p:cNvPr>
          <p:cNvPicPr>
            <a:picLocks noChangeAspect="1"/>
          </p:cNvPicPr>
          <p:nvPr/>
        </p:nvPicPr>
        <p:blipFill>
          <a:blip r:embed="rId3"/>
          <a:stretch>
            <a:fillRect/>
          </a:stretch>
        </p:blipFill>
        <p:spPr>
          <a:xfrm>
            <a:off x="4917945" y="2761085"/>
            <a:ext cx="3400555" cy="281778"/>
          </a:xfrm>
          <a:prstGeom prst="rect">
            <a:avLst/>
          </a:prstGeom>
        </p:spPr>
      </p:pic>
      <p:pic>
        <p:nvPicPr>
          <p:cNvPr id="5" name="Picture 4">
            <a:extLst>
              <a:ext uri="{FF2B5EF4-FFF2-40B4-BE49-F238E27FC236}">
                <a16:creationId xmlns:a16="http://schemas.microsoft.com/office/drawing/2014/main" id="{D3599FF6-E4CF-4390-9662-189BFCAFA15C}"/>
              </a:ext>
            </a:extLst>
          </p:cNvPr>
          <p:cNvPicPr>
            <a:picLocks noChangeAspect="1"/>
          </p:cNvPicPr>
          <p:nvPr/>
        </p:nvPicPr>
        <p:blipFill>
          <a:blip r:embed="rId4"/>
          <a:stretch>
            <a:fillRect/>
          </a:stretch>
        </p:blipFill>
        <p:spPr>
          <a:xfrm>
            <a:off x="1785811" y="3301168"/>
            <a:ext cx="5363323" cy="2934109"/>
          </a:xfrm>
          <a:prstGeom prst="rect">
            <a:avLst/>
          </a:prstGeom>
        </p:spPr>
      </p:pic>
      <p:sp>
        <p:nvSpPr>
          <p:cNvPr id="6" name="Footer Placeholder 5">
            <a:extLst>
              <a:ext uri="{FF2B5EF4-FFF2-40B4-BE49-F238E27FC236}">
                <a16:creationId xmlns:a16="http://schemas.microsoft.com/office/drawing/2014/main" id="{D8826493-43D0-3241-8629-394DB3B055E6}"/>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3</a:t>
            </a:r>
            <a:r>
              <a:rPr lang="zh-CN" altLang="en-US" dirty="0"/>
              <a:t> </a:t>
            </a:r>
            <a:r>
              <a:rPr lang="en-US" altLang="zh-CN" dirty="0"/>
              <a:t>Dimensional</a:t>
            </a:r>
            <a:r>
              <a:rPr lang="zh-CN" altLang="en-US" dirty="0"/>
              <a:t> </a:t>
            </a:r>
            <a:r>
              <a:rPr lang="en-US" altLang="zh-CN" dirty="0"/>
              <a:t>Matching</a:t>
            </a:r>
          </a:p>
        </p:txBody>
      </p:sp>
    </p:spTree>
    <p:extLst>
      <p:ext uri="{BB962C8B-B14F-4D97-AF65-F5344CB8AC3E}">
        <p14:creationId xmlns:p14="http://schemas.microsoft.com/office/powerpoint/2010/main" val="69413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sz="2800" dirty="0">
                <a:solidFill>
                  <a:schemeClr val="accent2"/>
                </a:solidFill>
              </a:rPr>
              <a:t>Experiment </a:t>
            </a:r>
            <a:r>
              <a:rPr lang="en-US" altLang="zh-CN" sz="2800" dirty="0">
                <a:solidFill>
                  <a:schemeClr val="accent2"/>
                </a:solidFill>
              </a:rPr>
              <a:t>Setup</a:t>
            </a:r>
            <a:r>
              <a:rPr lang="zh-CN" altLang="en-US" sz="2800" dirty="0">
                <a:solidFill>
                  <a:schemeClr val="accent2"/>
                </a:solidFill>
              </a:rPr>
              <a:t> </a:t>
            </a:r>
            <a:r>
              <a:rPr lang="en-US" altLang="zh-CN" sz="2800" dirty="0">
                <a:solidFill>
                  <a:schemeClr val="accent2"/>
                </a:solidFill>
              </a:rPr>
              <a:t>–</a:t>
            </a:r>
            <a:r>
              <a:rPr lang="zh-CN" altLang="en-US" sz="2800" dirty="0">
                <a:solidFill>
                  <a:schemeClr val="accent2"/>
                </a:solidFill>
              </a:rPr>
              <a:t> </a:t>
            </a:r>
            <a:r>
              <a:rPr lang="en-US" altLang="zh-CN" sz="2800" dirty="0">
                <a:solidFill>
                  <a:schemeClr val="accent2"/>
                </a:solidFill>
              </a:rPr>
              <a:t>Video</a:t>
            </a:r>
            <a:r>
              <a:rPr lang="zh-CN" altLang="en-US" sz="2800" dirty="0">
                <a:solidFill>
                  <a:schemeClr val="accent2"/>
                </a:solidFill>
              </a:rPr>
              <a:t> </a:t>
            </a:r>
            <a:r>
              <a:rPr lang="en-US" altLang="zh-CN" sz="2800" dirty="0">
                <a:solidFill>
                  <a:schemeClr val="accent2"/>
                </a:solidFill>
              </a:rPr>
              <a:t>Tracking</a:t>
            </a:r>
            <a:endParaRPr lang="en-US" sz="2800" baseline="30000" dirty="0"/>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4" name="Slide Number Placeholder 3">
            <a:extLst>
              <a:ext uri="{FF2B5EF4-FFF2-40B4-BE49-F238E27FC236}">
                <a16:creationId xmlns:a16="http://schemas.microsoft.com/office/drawing/2014/main" id="{6C3F4A38-896F-B940-BD08-E345518BAECA}"/>
              </a:ext>
            </a:extLst>
          </p:cNvPr>
          <p:cNvSpPr>
            <a:spLocks noGrp="1"/>
          </p:cNvSpPr>
          <p:nvPr>
            <p:ph type="sldNum" sz="quarter" idx="12"/>
          </p:nvPr>
        </p:nvSpPr>
        <p:spPr>
          <a:xfrm>
            <a:off x="8610601" y="6375679"/>
            <a:ext cx="2819399" cy="345796"/>
          </a:xfrm>
        </p:spPr>
        <p:txBody>
          <a:bodyPr/>
          <a:lstStyle/>
          <a:p>
            <a:fld id="{C0F2A647-71D5-4304-8070-CBC681FF56EE}" type="slidenum">
              <a:rPr lang="en-US" smtClean="0"/>
              <a:t>47</a:t>
            </a:fld>
            <a:endParaRPr lang="en-US" dirty="0"/>
          </a:p>
        </p:txBody>
      </p:sp>
      <p:sp>
        <p:nvSpPr>
          <p:cNvPr id="28" name="Rectangle 27">
            <a:extLst>
              <a:ext uri="{FF2B5EF4-FFF2-40B4-BE49-F238E27FC236}">
                <a16:creationId xmlns:a16="http://schemas.microsoft.com/office/drawing/2014/main" id="{FFE8AEB1-A17B-D74D-861E-0955800CF210}"/>
              </a:ext>
            </a:extLst>
          </p:cNvPr>
          <p:cNvSpPr/>
          <p:nvPr/>
        </p:nvSpPr>
        <p:spPr>
          <a:xfrm>
            <a:off x="2095499" y="853416"/>
            <a:ext cx="7753369" cy="400110"/>
          </a:xfrm>
          <a:prstGeom prst="rect">
            <a:avLst/>
          </a:prstGeom>
        </p:spPr>
        <p:txBody>
          <a:bodyPr wrap="square">
            <a:spAutoFit/>
          </a:bodyPr>
          <a:lstStyle/>
          <a:p>
            <a:r>
              <a:rPr lang="en-US" altLang="zh-CN" sz="2000" dirty="0">
                <a:solidFill>
                  <a:srgbClr val="0F6FC6"/>
                </a:solidFill>
              </a:rPr>
              <a:t>TUD</a:t>
            </a:r>
            <a:r>
              <a:rPr lang="zh-CN" altLang="en-US" sz="2000" dirty="0">
                <a:solidFill>
                  <a:srgbClr val="0F6FC6"/>
                </a:solidFill>
              </a:rPr>
              <a:t> </a:t>
            </a:r>
            <a:r>
              <a:rPr lang="en-US" altLang="zh-CN" sz="2000" dirty="0">
                <a:solidFill>
                  <a:srgbClr val="0F6FC6"/>
                </a:solidFill>
              </a:rPr>
              <a:t>and</a:t>
            </a:r>
            <a:r>
              <a:rPr lang="zh-CN" altLang="en-US" sz="2000" dirty="0">
                <a:solidFill>
                  <a:srgbClr val="0F6FC6"/>
                </a:solidFill>
              </a:rPr>
              <a:t> </a:t>
            </a:r>
            <a:r>
              <a:rPr lang="en-US" altLang="zh-CN" sz="2000" dirty="0">
                <a:solidFill>
                  <a:srgbClr val="0F6FC6"/>
                </a:solidFill>
              </a:rPr>
              <a:t>ETH</a:t>
            </a:r>
            <a:r>
              <a:rPr lang="zh-CN" altLang="en-US" sz="2000" dirty="0">
                <a:solidFill>
                  <a:srgbClr val="0F6FC6"/>
                </a:solidFill>
              </a:rPr>
              <a:t> </a:t>
            </a:r>
            <a:r>
              <a:rPr lang="en-US" altLang="zh-CN" sz="2000" dirty="0">
                <a:solidFill>
                  <a:srgbClr val="0F6FC6"/>
                </a:solidFill>
              </a:rPr>
              <a:t>Video</a:t>
            </a:r>
            <a:r>
              <a:rPr lang="zh-CN" altLang="en-US" sz="2000" dirty="0">
                <a:solidFill>
                  <a:srgbClr val="0F6FC6"/>
                </a:solidFill>
              </a:rPr>
              <a:t> </a:t>
            </a:r>
            <a:r>
              <a:rPr lang="en-US" altLang="zh-CN" sz="2000" dirty="0">
                <a:solidFill>
                  <a:srgbClr val="0F6FC6"/>
                </a:solidFill>
              </a:rPr>
              <a:t>Tracking</a:t>
            </a:r>
            <a:r>
              <a:rPr lang="zh-CN" altLang="en-US" sz="2000" dirty="0">
                <a:solidFill>
                  <a:srgbClr val="0F6FC6"/>
                </a:solidFill>
              </a:rPr>
              <a:t> </a:t>
            </a:r>
            <a:r>
              <a:rPr lang="en-US" altLang="zh-CN" sz="2000" dirty="0">
                <a:solidFill>
                  <a:srgbClr val="0F6FC6"/>
                </a:solidFill>
              </a:rPr>
              <a:t>Dataset</a:t>
            </a:r>
            <a:endParaRPr lang="en-US" dirty="0">
              <a:solidFill>
                <a:srgbClr val="0F6FC6"/>
              </a:solidFill>
            </a:endParaRPr>
          </a:p>
        </p:txBody>
      </p:sp>
      <p:sp>
        <p:nvSpPr>
          <p:cNvPr id="9" name="TextBox 8">
            <a:extLst>
              <a:ext uri="{FF2B5EF4-FFF2-40B4-BE49-F238E27FC236}">
                <a16:creationId xmlns:a16="http://schemas.microsoft.com/office/drawing/2014/main" id="{3CDC7315-D80E-694C-8C46-43BB1534F442}"/>
              </a:ext>
            </a:extLst>
          </p:cNvPr>
          <p:cNvSpPr txBox="1"/>
          <p:nvPr/>
        </p:nvSpPr>
        <p:spPr>
          <a:xfrm>
            <a:off x="2165839" y="4380933"/>
            <a:ext cx="5398594" cy="400110"/>
          </a:xfrm>
          <a:prstGeom prst="rect">
            <a:avLst/>
          </a:prstGeom>
          <a:noFill/>
        </p:spPr>
        <p:txBody>
          <a:bodyPr wrap="none" rtlCol="0">
            <a:spAutoFit/>
          </a:bodyPr>
          <a:lstStyle/>
          <a:p>
            <a:r>
              <a:rPr lang="en-US" altLang="zh-CN" sz="2000" dirty="0"/>
              <a:t>Ground</a:t>
            </a:r>
            <a:r>
              <a:rPr lang="zh-CN" altLang="en-US" sz="2000" dirty="0"/>
              <a:t> </a:t>
            </a:r>
            <a:r>
              <a:rPr lang="en-US" altLang="zh-CN" sz="2000" dirty="0"/>
              <a:t>truth</a:t>
            </a:r>
            <a:r>
              <a:rPr lang="zh-CN" altLang="en-US" sz="2000" dirty="0"/>
              <a:t> </a:t>
            </a:r>
            <a:r>
              <a:rPr lang="en-US" altLang="zh-CN" sz="2000" dirty="0"/>
              <a:t>bounding</a:t>
            </a:r>
            <a:r>
              <a:rPr lang="zh-CN" altLang="en-US" sz="2000" dirty="0"/>
              <a:t> </a:t>
            </a:r>
            <a:r>
              <a:rPr lang="en-US" altLang="zh-CN" sz="2000" dirty="0"/>
              <a:t>boxes</a:t>
            </a:r>
            <a:r>
              <a:rPr lang="zh-CN" altLang="en-US" sz="2000" dirty="0"/>
              <a:t> </a:t>
            </a:r>
            <a:r>
              <a:rPr lang="en-US" altLang="zh-CN" sz="2000" dirty="0"/>
              <a:t>are</a:t>
            </a:r>
            <a:r>
              <a:rPr lang="zh-CN" altLang="en-US" sz="2000" dirty="0"/>
              <a:t> </a:t>
            </a:r>
            <a:r>
              <a:rPr lang="en-US" altLang="zh-CN" sz="2000" dirty="0"/>
              <a:t>used</a:t>
            </a:r>
            <a:r>
              <a:rPr lang="zh-CN" altLang="en-US" sz="2000" dirty="0"/>
              <a:t> </a:t>
            </a:r>
            <a:r>
              <a:rPr lang="en-US" altLang="zh-CN" sz="2000" dirty="0"/>
              <a:t>as</a:t>
            </a:r>
            <a:r>
              <a:rPr lang="zh-CN" altLang="en-US" sz="2000" dirty="0"/>
              <a:t> </a:t>
            </a:r>
            <a:r>
              <a:rPr lang="en-US" altLang="zh-CN" sz="2000" dirty="0"/>
              <a:t>objects.</a:t>
            </a:r>
            <a:endParaRPr lang="en-US" sz="2000" dirty="0"/>
          </a:p>
        </p:txBody>
      </p:sp>
      <p:sp>
        <p:nvSpPr>
          <p:cNvPr id="15" name="Rectangle 14">
            <a:extLst>
              <a:ext uri="{FF2B5EF4-FFF2-40B4-BE49-F238E27FC236}">
                <a16:creationId xmlns:a16="http://schemas.microsoft.com/office/drawing/2014/main" id="{9816F74D-22F5-2547-9C14-60F102FA8CB7}"/>
              </a:ext>
            </a:extLst>
          </p:cNvPr>
          <p:cNvSpPr/>
          <p:nvPr/>
        </p:nvSpPr>
        <p:spPr>
          <a:xfrm>
            <a:off x="2437554" y="1257924"/>
            <a:ext cx="4572000" cy="338554"/>
          </a:xfrm>
          <a:prstGeom prst="rect">
            <a:avLst/>
          </a:prstGeom>
        </p:spPr>
        <p:txBody>
          <a:bodyPr>
            <a:spAutoFit/>
          </a:bodyPr>
          <a:lstStyle/>
          <a:p>
            <a:r>
              <a:rPr lang="en-US" sz="1600" dirty="0">
                <a:solidFill>
                  <a:schemeClr val="tx1">
                    <a:lumMod val="50000"/>
                    <a:lumOff val="50000"/>
                  </a:schemeClr>
                </a:solidFill>
              </a:rPr>
              <a:t>(Leal-</a:t>
            </a:r>
            <a:r>
              <a:rPr lang="en-US" sz="1600" dirty="0" err="1">
                <a:solidFill>
                  <a:schemeClr val="tx1">
                    <a:lumMod val="50000"/>
                    <a:lumOff val="50000"/>
                  </a:schemeClr>
                </a:solidFill>
              </a:rPr>
              <a:t>Taixé</a:t>
            </a:r>
            <a:r>
              <a:rPr lang="en-US" sz="1600" dirty="0"/>
              <a:t>,</a:t>
            </a:r>
            <a:r>
              <a:rPr lang="zh-CN" altLang="en-US" sz="1600" dirty="0">
                <a:solidFill>
                  <a:schemeClr val="tx1">
                    <a:lumMod val="50000"/>
                    <a:lumOff val="50000"/>
                  </a:schemeClr>
                </a:solidFill>
              </a:rPr>
              <a:t> </a:t>
            </a:r>
            <a:r>
              <a:rPr lang="en-US" sz="1600" dirty="0">
                <a:solidFill>
                  <a:schemeClr val="tx1">
                    <a:lumMod val="50000"/>
                    <a:lumOff val="50000"/>
                  </a:schemeClr>
                </a:solidFill>
              </a:rPr>
              <a:t>et. al., 20</a:t>
            </a:r>
            <a:r>
              <a:rPr lang="en-US" altLang="zh-CN" sz="1600" dirty="0">
                <a:solidFill>
                  <a:schemeClr val="tx1">
                    <a:lumMod val="50000"/>
                    <a:lumOff val="50000"/>
                  </a:schemeClr>
                </a:solidFill>
              </a:rPr>
              <a:t>15</a:t>
            </a:r>
            <a:r>
              <a:rPr lang="en-US" sz="1600" dirty="0">
                <a:solidFill>
                  <a:schemeClr val="tx1">
                    <a:lumMod val="50000"/>
                    <a:lumOff val="50000"/>
                  </a:schemeClr>
                </a:solidFill>
              </a:rPr>
              <a:t>)</a:t>
            </a:r>
            <a:endParaRPr lang="en-US" sz="1600" dirty="0"/>
          </a:p>
        </p:txBody>
      </p:sp>
      <p:sp>
        <p:nvSpPr>
          <p:cNvPr id="19" name="TextBox 18">
            <a:extLst>
              <a:ext uri="{FF2B5EF4-FFF2-40B4-BE49-F238E27FC236}">
                <a16:creationId xmlns:a16="http://schemas.microsoft.com/office/drawing/2014/main" id="{B9CD7587-F71A-D745-B021-B8E4BAC6E1A3}"/>
              </a:ext>
            </a:extLst>
          </p:cNvPr>
          <p:cNvSpPr txBox="1"/>
          <p:nvPr/>
        </p:nvSpPr>
        <p:spPr>
          <a:xfrm>
            <a:off x="2165839" y="5481960"/>
            <a:ext cx="9383210" cy="400110"/>
          </a:xfrm>
          <a:prstGeom prst="rect">
            <a:avLst/>
          </a:prstGeom>
          <a:noFill/>
        </p:spPr>
        <p:txBody>
          <a:bodyPr wrap="none" rtlCol="0">
            <a:spAutoFit/>
          </a:bodyPr>
          <a:lstStyle/>
          <a:p>
            <a:r>
              <a:rPr lang="en-US" altLang="zh-CN" sz="2000" dirty="0"/>
              <a:t>Virtual</a:t>
            </a:r>
            <a:r>
              <a:rPr lang="zh-CN" altLang="en-US" sz="2000" dirty="0"/>
              <a:t> </a:t>
            </a:r>
            <a:r>
              <a:rPr lang="en-US" altLang="zh-CN" sz="2000" dirty="0"/>
              <a:t>objects</a:t>
            </a:r>
            <a:r>
              <a:rPr lang="zh-CN" altLang="en-US" sz="2000" dirty="0"/>
              <a:t> </a:t>
            </a:r>
            <a:r>
              <a:rPr lang="en-US" altLang="zh-CN" sz="2000" dirty="0"/>
              <a:t>are</a:t>
            </a:r>
            <a:r>
              <a:rPr lang="zh-CN" altLang="en-US" sz="2000" dirty="0"/>
              <a:t> </a:t>
            </a:r>
            <a:r>
              <a:rPr lang="en-US" altLang="zh-CN" sz="2000" dirty="0"/>
              <a:t>added</a:t>
            </a:r>
            <a:r>
              <a:rPr lang="zh-CN" altLang="en-US" sz="2000" dirty="0"/>
              <a:t> </a:t>
            </a:r>
            <a:r>
              <a:rPr lang="en-US" altLang="zh-CN" sz="2000" dirty="0"/>
              <a:t>to</a:t>
            </a:r>
            <a:r>
              <a:rPr lang="zh-CN" altLang="en-US" sz="2000" dirty="0"/>
              <a:t> </a:t>
            </a:r>
            <a:r>
              <a:rPr lang="en-US" altLang="zh-CN" sz="2000" dirty="0"/>
              <a:t>make</a:t>
            </a:r>
            <a:r>
              <a:rPr lang="zh-CN" altLang="en-US" sz="2000" dirty="0"/>
              <a:t> </a:t>
            </a:r>
            <a:r>
              <a:rPr lang="en-US" altLang="zh-CN" sz="2000" dirty="0"/>
              <a:t>the</a:t>
            </a:r>
            <a:r>
              <a:rPr lang="zh-CN" altLang="en-US" sz="2000" dirty="0"/>
              <a:t> </a:t>
            </a:r>
            <a:r>
              <a:rPr lang="en-US" altLang="zh-CN" sz="2000" dirty="0"/>
              <a:t>number</a:t>
            </a:r>
            <a:r>
              <a:rPr lang="zh-CN" altLang="en-US" sz="2000" dirty="0"/>
              <a:t> </a:t>
            </a:r>
            <a:r>
              <a:rPr lang="en-US" altLang="zh-CN" sz="2000" dirty="0"/>
              <a:t>of</a:t>
            </a:r>
            <a:r>
              <a:rPr lang="zh-CN" altLang="en-US" sz="2000" dirty="0"/>
              <a:t> </a:t>
            </a:r>
            <a:r>
              <a:rPr lang="en-US" altLang="zh-CN" sz="2000" dirty="0"/>
              <a:t>objects</a:t>
            </a:r>
            <a:r>
              <a:rPr lang="zh-CN" altLang="en-US" sz="2000" dirty="0"/>
              <a:t> </a:t>
            </a:r>
            <a:r>
              <a:rPr lang="en-US" altLang="zh-CN" sz="2000" dirty="0"/>
              <a:t>in</a:t>
            </a:r>
            <a:r>
              <a:rPr lang="zh-CN" altLang="en-US" sz="2000" dirty="0"/>
              <a:t> </a:t>
            </a:r>
            <a:r>
              <a:rPr lang="en-US" altLang="zh-CN" sz="2000" dirty="0"/>
              <a:t>all</a:t>
            </a:r>
            <a:r>
              <a:rPr lang="zh-CN" altLang="en-US" sz="2000" dirty="0"/>
              <a:t> </a:t>
            </a:r>
            <a:r>
              <a:rPr lang="en-US" altLang="zh-CN" sz="2000" dirty="0"/>
              <a:t>the</a:t>
            </a:r>
            <a:r>
              <a:rPr lang="zh-CN" altLang="en-US" sz="2000" dirty="0"/>
              <a:t> </a:t>
            </a:r>
            <a:r>
              <a:rPr lang="en-US" altLang="zh-CN" sz="2000" dirty="0"/>
              <a:t>3</a:t>
            </a:r>
            <a:r>
              <a:rPr lang="zh-CN" altLang="en-US" sz="2000" dirty="0"/>
              <a:t> </a:t>
            </a:r>
            <a:r>
              <a:rPr lang="en-US" altLang="zh-CN" sz="2000" dirty="0"/>
              <a:t>frames</a:t>
            </a:r>
            <a:r>
              <a:rPr lang="zh-CN" altLang="en-US" sz="2000" dirty="0"/>
              <a:t> </a:t>
            </a:r>
            <a:r>
              <a:rPr lang="en-US" altLang="zh-CN" sz="2000" dirty="0"/>
              <a:t>be</a:t>
            </a:r>
            <a:r>
              <a:rPr lang="zh-CN" altLang="en-US" sz="2000" dirty="0"/>
              <a:t> </a:t>
            </a:r>
            <a:r>
              <a:rPr lang="en-US" altLang="zh-CN" sz="2000" dirty="0"/>
              <a:t>the</a:t>
            </a:r>
            <a:r>
              <a:rPr lang="zh-CN" altLang="en-US" sz="2000" dirty="0"/>
              <a:t> </a:t>
            </a:r>
            <a:r>
              <a:rPr lang="en-US" altLang="zh-CN" sz="2000" dirty="0"/>
              <a:t>same.</a:t>
            </a:r>
            <a:endParaRPr lang="en-US" sz="2000" dirty="0"/>
          </a:p>
        </p:txBody>
      </p:sp>
      <p:sp>
        <p:nvSpPr>
          <p:cNvPr id="21" name="TextBox 20">
            <a:extLst>
              <a:ext uri="{FF2B5EF4-FFF2-40B4-BE49-F238E27FC236}">
                <a16:creationId xmlns:a16="http://schemas.microsoft.com/office/drawing/2014/main" id="{95B5AC72-CF5C-0C4C-9DA9-EE7AD1AA6BA6}"/>
              </a:ext>
            </a:extLst>
          </p:cNvPr>
          <p:cNvSpPr txBox="1"/>
          <p:nvPr/>
        </p:nvSpPr>
        <p:spPr>
          <a:xfrm>
            <a:off x="2165839" y="4939382"/>
            <a:ext cx="6628418" cy="400110"/>
          </a:xfrm>
          <a:prstGeom prst="rect">
            <a:avLst/>
          </a:prstGeom>
          <a:noFill/>
        </p:spPr>
        <p:txBody>
          <a:bodyPr wrap="none" rtlCol="0">
            <a:spAutoFit/>
          </a:bodyPr>
          <a:lstStyle/>
          <a:p>
            <a:r>
              <a:rPr lang="en-US" altLang="zh-CN" sz="2000" dirty="0"/>
              <a:t>Data</a:t>
            </a:r>
            <a:r>
              <a:rPr lang="zh-CN" altLang="en-US" sz="2000" dirty="0"/>
              <a:t> </a:t>
            </a:r>
            <a:r>
              <a:rPr lang="en-US" altLang="zh-CN" sz="2000" dirty="0"/>
              <a:t>are</a:t>
            </a:r>
            <a:r>
              <a:rPr lang="zh-CN" altLang="en-US" sz="2000" dirty="0"/>
              <a:t> </a:t>
            </a:r>
            <a:r>
              <a:rPr lang="en-US" altLang="zh-CN" sz="2000" dirty="0"/>
              <a:t>divided</a:t>
            </a:r>
            <a:r>
              <a:rPr lang="zh-CN" altLang="en-US" sz="2000" dirty="0"/>
              <a:t> </a:t>
            </a:r>
            <a:r>
              <a:rPr lang="en-US" altLang="zh-CN" sz="2000" dirty="0"/>
              <a:t>into</a:t>
            </a:r>
            <a:r>
              <a:rPr lang="zh-CN" altLang="en-US" sz="2000" dirty="0"/>
              <a:t> </a:t>
            </a:r>
            <a:r>
              <a:rPr lang="en-US" altLang="zh-CN" sz="2000" dirty="0"/>
              <a:t>samples</a:t>
            </a:r>
            <a:r>
              <a:rPr lang="zh-CN" altLang="en-US" sz="2000" dirty="0"/>
              <a:t> </a:t>
            </a:r>
            <a:r>
              <a:rPr lang="en-US" altLang="zh-CN" sz="2000" dirty="0"/>
              <a:t>each</a:t>
            </a:r>
            <a:r>
              <a:rPr lang="zh-CN" altLang="en-US" sz="2000" dirty="0"/>
              <a:t> </a:t>
            </a:r>
            <a:r>
              <a:rPr lang="en-US" altLang="zh-CN" sz="2000" dirty="0"/>
              <a:t>of</a:t>
            </a:r>
            <a:r>
              <a:rPr lang="zh-CN" altLang="en-US" sz="2000" dirty="0"/>
              <a:t> </a:t>
            </a:r>
            <a:r>
              <a:rPr lang="en-US" altLang="zh-CN" sz="2000" dirty="0"/>
              <a:t>them</a:t>
            </a:r>
            <a:r>
              <a:rPr lang="zh-CN" altLang="en-US" sz="2000" dirty="0"/>
              <a:t> </a:t>
            </a:r>
            <a:r>
              <a:rPr lang="en-US" altLang="zh-CN" sz="2000" dirty="0"/>
              <a:t>contains</a:t>
            </a:r>
            <a:r>
              <a:rPr lang="zh-CN" altLang="en-US" sz="2000" dirty="0"/>
              <a:t> </a:t>
            </a:r>
            <a:r>
              <a:rPr lang="en-US" altLang="zh-CN" sz="2000" dirty="0"/>
              <a:t>3</a:t>
            </a:r>
            <a:r>
              <a:rPr lang="zh-CN" altLang="en-US" sz="2000" dirty="0"/>
              <a:t> </a:t>
            </a:r>
            <a:r>
              <a:rPr lang="en-US" altLang="zh-CN" sz="2000" dirty="0"/>
              <a:t>frames.</a:t>
            </a:r>
            <a:endParaRPr lang="en-US" sz="2000" dirty="0"/>
          </a:p>
        </p:txBody>
      </p:sp>
      <p:pic>
        <p:nvPicPr>
          <p:cNvPr id="6" name="Picture 5">
            <a:extLst>
              <a:ext uri="{FF2B5EF4-FFF2-40B4-BE49-F238E27FC236}">
                <a16:creationId xmlns:a16="http://schemas.microsoft.com/office/drawing/2014/main" id="{AAE56464-3E85-214C-B065-673A625C84A7}"/>
              </a:ext>
            </a:extLst>
          </p:cNvPr>
          <p:cNvPicPr>
            <a:picLocks noChangeAspect="1"/>
          </p:cNvPicPr>
          <p:nvPr/>
        </p:nvPicPr>
        <p:blipFill>
          <a:blip r:embed="rId3"/>
          <a:stretch>
            <a:fillRect/>
          </a:stretch>
        </p:blipFill>
        <p:spPr>
          <a:xfrm>
            <a:off x="3147353" y="1799890"/>
            <a:ext cx="6213075" cy="2258548"/>
          </a:xfrm>
          <a:prstGeom prst="rect">
            <a:avLst/>
          </a:prstGeom>
        </p:spPr>
      </p:pic>
      <p:sp>
        <p:nvSpPr>
          <p:cNvPr id="2" name="Footer Placeholder 1">
            <a:extLst>
              <a:ext uri="{FF2B5EF4-FFF2-40B4-BE49-F238E27FC236}">
                <a16:creationId xmlns:a16="http://schemas.microsoft.com/office/drawing/2014/main" id="{2A26CFA7-0A66-BE46-856A-C2F67907A8C1}"/>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3</a:t>
            </a:r>
            <a:r>
              <a:rPr lang="zh-CN" altLang="en-US" dirty="0"/>
              <a:t> </a:t>
            </a:r>
            <a:r>
              <a:rPr lang="en-US" altLang="zh-CN" dirty="0"/>
              <a:t>Dimensional</a:t>
            </a:r>
            <a:r>
              <a:rPr lang="zh-CN" altLang="en-US" dirty="0"/>
              <a:t> </a:t>
            </a:r>
            <a:r>
              <a:rPr lang="en-US" altLang="zh-CN" dirty="0"/>
              <a:t>Matching</a:t>
            </a:r>
          </a:p>
        </p:txBody>
      </p:sp>
    </p:spTree>
    <p:extLst>
      <p:ext uri="{BB962C8B-B14F-4D97-AF65-F5344CB8AC3E}">
        <p14:creationId xmlns:p14="http://schemas.microsoft.com/office/powerpoint/2010/main" val="324675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9" grpId="0"/>
      <p:bldP spid="15" grpId="0"/>
      <p:bldP spid="19" grpId="0"/>
      <p:bldP spid="2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sz="2800" dirty="0">
                <a:solidFill>
                  <a:schemeClr val="accent2"/>
                </a:solidFill>
              </a:rPr>
              <a:t>Experiment Results</a:t>
            </a:r>
            <a:r>
              <a:rPr lang="zh-CN" altLang="en-US" sz="2800" dirty="0">
                <a:solidFill>
                  <a:schemeClr val="accent2"/>
                </a:solidFill>
              </a:rPr>
              <a:t> </a:t>
            </a:r>
            <a:r>
              <a:rPr lang="en-US" altLang="zh-CN" sz="2800" dirty="0">
                <a:solidFill>
                  <a:schemeClr val="accent2"/>
                </a:solidFill>
              </a:rPr>
              <a:t>–</a:t>
            </a:r>
            <a:r>
              <a:rPr lang="zh-CN" altLang="en-US" sz="2800" dirty="0">
                <a:solidFill>
                  <a:schemeClr val="accent2"/>
                </a:solidFill>
              </a:rPr>
              <a:t> </a:t>
            </a:r>
            <a:r>
              <a:rPr lang="en-US" altLang="zh-CN" sz="2800" dirty="0">
                <a:solidFill>
                  <a:schemeClr val="accent2"/>
                </a:solidFill>
              </a:rPr>
              <a:t>Video</a:t>
            </a:r>
            <a:r>
              <a:rPr lang="zh-CN" altLang="en-US" sz="2800" dirty="0">
                <a:solidFill>
                  <a:schemeClr val="accent2"/>
                </a:solidFill>
              </a:rPr>
              <a:t> </a:t>
            </a:r>
            <a:r>
              <a:rPr lang="en-US" altLang="zh-CN" sz="2800" dirty="0">
                <a:solidFill>
                  <a:schemeClr val="accent2"/>
                </a:solidFill>
              </a:rPr>
              <a:t>Tracking</a:t>
            </a:r>
            <a:endParaRPr lang="en-US" sz="2800" baseline="30000" dirty="0"/>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4" name="Slide Number Placeholder 3">
            <a:extLst>
              <a:ext uri="{FF2B5EF4-FFF2-40B4-BE49-F238E27FC236}">
                <a16:creationId xmlns:a16="http://schemas.microsoft.com/office/drawing/2014/main" id="{6C3F4A38-896F-B940-BD08-E345518BAECA}"/>
              </a:ext>
            </a:extLst>
          </p:cNvPr>
          <p:cNvSpPr>
            <a:spLocks noGrp="1"/>
          </p:cNvSpPr>
          <p:nvPr>
            <p:ph type="sldNum" sz="quarter" idx="12"/>
          </p:nvPr>
        </p:nvSpPr>
        <p:spPr>
          <a:xfrm>
            <a:off x="8610601" y="6375679"/>
            <a:ext cx="2819399" cy="345796"/>
          </a:xfrm>
        </p:spPr>
        <p:txBody>
          <a:bodyPr/>
          <a:lstStyle/>
          <a:p>
            <a:fld id="{C0F2A647-71D5-4304-8070-CBC681FF56EE}" type="slidenum">
              <a:rPr lang="en-US" smtClean="0"/>
              <a:t>48</a:t>
            </a:fld>
            <a:endParaRPr lang="en-US" dirty="0"/>
          </a:p>
        </p:txBody>
      </p:sp>
      <p:sp>
        <p:nvSpPr>
          <p:cNvPr id="19" name="Rectangle 18">
            <a:extLst>
              <a:ext uri="{FF2B5EF4-FFF2-40B4-BE49-F238E27FC236}">
                <a16:creationId xmlns:a16="http://schemas.microsoft.com/office/drawing/2014/main" id="{F30D92B5-DBE2-B84A-B451-C9CDCC4BD6EE}"/>
              </a:ext>
            </a:extLst>
          </p:cNvPr>
          <p:cNvSpPr/>
          <p:nvPr/>
        </p:nvSpPr>
        <p:spPr>
          <a:xfrm>
            <a:off x="7386768" y="4895491"/>
            <a:ext cx="3920440" cy="1015663"/>
          </a:xfrm>
          <a:prstGeom prst="rect">
            <a:avLst/>
          </a:prstGeom>
        </p:spPr>
        <p:txBody>
          <a:bodyPr wrap="square">
            <a:spAutoFit/>
          </a:bodyPr>
          <a:lstStyle/>
          <a:p>
            <a:r>
              <a:rPr lang="en-US" sz="2000" dirty="0">
                <a:solidFill>
                  <a:srgbClr val="7030A0"/>
                </a:solidFill>
              </a:rPr>
              <a:t>Marginal method best on all dataset</a:t>
            </a:r>
          </a:p>
          <a:p>
            <a:endParaRPr lang="en-US" sz="2000" dirty="0">
              <a:solidFill>
                <a:srgbClr val="7030A0"/>
              </a:solidFill>
            </a:endParaRPr>
          </a:p>
          <a:p>
            <a:r>
              <a:rPr lang="en-US" sz="2000" dirty="0">
                <a:solidFill>
                  <a:srgbClr val="FF0000"/>
                </a:solidFill>
              </a:rPr>
              <a:t>Significantly better on  4/8 dataset</a:t>
            </a:r>
          </a:p>
        </p:txBody>
      </p:sp>
      <p:sp>
        <p:nvSpPr>
          <p:cNvPr id="21" name="Rectangle 20">
            <a:extLst>
              <a:ext uri="{FF2B5EF4-FFF2-40B4-BE49-F238E27FC236}">
                <a16:creationId xmlns:a16="http://schemas.microsoft.com/office/drawing/2014/main" id="{E2C1DA47-9EA8-4749-B7F9-FC0F5ABDF87C}"/>
              </a:ext>
            </a:extLst>
          </p:cNvPr>
          <p:cNvSpPr/>
          <p:nvPr/>
        </p:nvSpPr>
        <p:spPr>
          <a:xfrm>
            <a:off x="8296161" y="1047562"/>
            <a:ext cx="3063499" cy="400110"/>
          </a:xfrm>
          <a:prstGeom prst="rect">
            <a:avLst/>
          </a:prstGeom>
        </p:spPr>
        <p:txBody>
          <a:bodyPr wrap="square">
            <a:spAutoFit/>
          </a:bodyPr>
          <a:lstStyle/>
          <a:p>
            <a:r>
              <a:rPr lang="en-US" altLang="zh-CN" sz="2000" dirty="0">
                <a:solidFill>
                  <a:srgbClr val="00B050"/>
                </a:solidFill>
              </a:rPr>
              <a:t>Feature</a:t>
            </a:r>
            <a:r>
              <a:rPr lang="zh-CN" altLang="en-US" sz="2000" dirty="0">
                <a:solidFill>
                  <a:srgbClr val="00B050"/>
                </a:solidFill>
              </a:rPr>
              <a:t> </a:t>
            </a:r>
            <a:r>
              <a:rPr lang="en-US" altLang="zh-CN" sz="2000" dirty="0">
                <a:solidFill>
                  <a:srgbClr val="00B050"/>
                </a:solidFill>
              </a:rPr>
              <a:t>Used</a:t>
            </a:r>
          </a:p>
        </p:txBody>
      </p:sp>
      <p:sp>
        <p:nvSpPr>
          <p:cNvPr id="7" name="Rectangle 6">
            <a:extLst>
              <a:ext uri="{FF2B5EF4-FFF2-40B4-BE49-F238E27FC236}">
                <a16:creationId xmlns:a16="http://schemas.microsoft.com/office/drawing/2014/main" id="{BC5B7BF6-7ABC-C447-B14D-59C65D38075E}"/>
              </a:ext>
            </a:extLst>
          </p:cNvPr>
          <p:cNvSpPr/>
          <p:nvPr/>
        </p:nvSpPr>
        <p:spPr>
          <a:xfrm>
            <a:off x="8405865" y="1536417"/>
            <a:ext cx="2496389" cy="369332"/>
          </a:xfrm>
          <a:prstGeom prst="rect">
            <a:avLst/>
          </a:prstGeom>
        </p:spPr>
        <p:txBody>
          <a:bodyPr wrap="none">
            <a:spAutoFit/>
          </a:bodyPr>
          <a:lstStyle/>
          <a:p>
            <a:r>
              <a:rPr lang="en-US" altLang="zh-CN" dirty="0"/>
              <a:t>I</a:t>
            </a:r>
            <a:r>
              <a:rPr lang="en-US" dirty="0"/>
              <a:t>ntersection </a:t>
            </a:r>
            <a:r>
              <a:rPr lang="en-US" altLang="zh-CN" dirty="0"/>
              <a:t>O</a:t>
            </a:r>
            <a:r>
              <a:rPr lang="en-US" dirty="0"/>
              <a:t>ver </a:t>
            </a:r>
            <a:r>
              <a:rPr lang="en-US" altLang="zh-CN" dirty="0"/>
              <a:t>U</a:t>
            </a:r>
            <a:r>
              <a:rPr lang="en-US" dirty="0"/>
              <a:t>nion</a:t>
            </a:r>
          </a:p>
        </p:txBody>
      </p:sp>
      <p:sp>
        <p:nvSpPr>
          <p:cNvPr id="10" name="Rectangle 9">
            <a:extLst>
              <a:ext uri="{FF2B5EF4-FFF2-40B4-BE49-F238E27FC236}">
                <a16:creationId xmlns:a16="http://schemas.microsoft.com/office/drawing/2014/main" id="{7D5CB719-9BC6-C042-83B7-2CD0D002AB32}"/>
              </a:ext>
            </a:extLst>
          </p:cNvPr>
          <p:cNvSpPr/>
          <p:nvPr/>
        </p:nvSpPr>
        <p:spPr>
          <a:xfrm>
            <a:off x="8405865" y="2002440"/>
            <a:ext cx="1882247" cy="369332"/>
          </a:xfrm>
          <a:prstGeom prst="rect">
            <a:avLst/>
          </a:prstGeom>
        </p:spPr>
        <p:txBody>
          <a:bodyPr wrap="none">
            <a:spAutoFit/>
          </a:bodyPr>
          <a:lstStyle/>
          <a:p>
            <a:r>
              <a:rPr lang="en-US" dirty="0"/>
              <a:t>Euclidean distance</a:t>
            </a:r>
          </a:p>
        </p:txBody>
      </p:sp>
      <p:sp>
        <p:nvSpPr>
          <p:cNvPr id="11" name="Rectangle 10">
            <a:extLst>
              <a:ext uri="{FF2B5EF4-FFF2-40B4-BE49-F238E27FC236}">
                <a16:creationId xmlns:a16="http://schemas.microsoft.com/office/drawing/2014/main" id="{730A5C4C-BC26-BD46-9578-AD64E485FE92}"/>
              </a:ext>
            </a:extLst>
          </p:cNvPr>
          <p:cNvSpPr/>
          <p:nvPr/>
        </p:nvSpPr>
        <p:spPr>
          <a:xfrm>
            <a:off x="8417301" y="2468835"/>
            <a:ext cx="2786340" cy="369332"/>
          </a:xfrm>
          <a:prstGeom prst="rect">
            <a:avLst/>
          </a:prstGeom>
        </p:spPr>
        <p:txBody>
          <a:bodyPr wrap="none">
            <a:spAutoFit/>
          </a:bodyPr>
          <a:lstStyle/>
          <a:p>
            <a:r>
              <a:rPr lang="en-US" altLang="zh-CN" dirty="0"/>
              <a:t>2</a:t>
            </a:r>
            <a:r>
              <a:rPr lang="en-US" dirty="0"/>
              <a:t>1 color histogram distance</a:t>
            </a:r>
          </a:p>
        </p:txBody>
      </p:sp>
      <p:sp>
        <p:nvSpPr>
          <p:cNvPr id="12" name="Rectangle 11">
            <a:extLst>
              <a:ext uri="{FF2B5EF4-FFF2-40B4-BE49-F238E27FC236}">
                <a16:creationId xmlns:a16="http://schemas.microsoft.com/office/drawing/2014/main" id="{9653A500-E593-FC48-8F6C-4A9AAA89F6B0}"/>
              </a:ext>
            </a:extLst>
          </p:cNvPr>
          <p:cNvSpPr/>
          <p:nvPr/>
        </p:nvSpPr>
        <p:spPr>
          <a:xfrm>
            <a:off x="8404601" y="2882668"/>
            <a:ext cx="2299476" cy="369332"/>
          </a:xfrm>
          <a:prstGeom prst="rect">
            <a:avLst/>
          </a:prstGeom>
        </p:spPr>
        <p:txBody>
          <a:bodyPr wrap="none">
            <a:spAutoFit/>
          </a:bodyPr>
          <a:lstStyle/>
          <a:p>
            <a:r>
              <a:rPr lang="en-US" dirty="0"/>
              <a:t>21 local binary pattern</a:t>
            </a:r>
          </a:p>
        </p:txBody>
      </p:sp>
      <p:sp>
        <p:nvSpPr>
          <p:cNvPr id="13" name="Rectangle 12">
            <a:extLst>
              <a:ext uri="{FF2B5EF4-FFF2-40B4-BE49-F238E27FC236}">
                <a16:creationId xmlns:a16="http://schemas.microsoft.com/office/drawing/2014/main" id="{849A227F-3CC7-9745-BEBD-57DE16F848ED}"/>
              </a:ext>
            </a:extLst>
          </p:cNvPr>
          <p:cNvSpPr/>
          <p:nvPr/>
        </p:nvSpPr>
        <p:spPr>
          <a:xfrm>
            <a:off x="8395692" y="3279454"/>
            <a:ext cx="1333378" cy="369332"/>
          </a:xfrm>
          <a:prstGeom prst="rect">
            <a:avLst/>
          </a:prstGeom>
        </p:spPr>
        <p:txBody>
          <a:bodyPr wrap="none">
            <a:spAutoFit/>
          </a:bodyPr>
          <a:lstStyle/>
          <a:p>
            <a:r>
              <a:rPr lang="en-US" dirty="0"/>
              <a:t>Optical flow</a:t>
            </a:r>
          </a:p>
        </p:txBody>
      </p:sp>
      <p:sp>
        <p:nvSpPr>
          <p:cNvPr id="14" name="Rectangle 13">
            <a:extLst>
              <a:ext uri="{FF2B5EF4-FFF2-40B4-BE49-F238E27FC236}">
                <a16:creationId xmlns:a16="http://schemas.microsoft.com/office/drawing/2014/main" id="{0393C33D-9834-7F45-9FCB-C3A7F0BE0A64}"/>
              </a:ext>
            </a:extLst>
          </p:cNvPr>
          <p:cNvSpPr/>
          <p:nvPr/>
        </p:nvSpPr>
        <p:spPr>
          <a:xfrm>
            <a:off x="8395692" y="3685224"/>
            <a:ext cx="2441694" cy="369332"/>
          </a:xfrm>
          <a:prstGeom prst="rect">
            <a:avLst/>
          </a:prstGeom>
        </p:spPr>
        <p:txBody>
          <a:bodyPr wrap="none">
            <a:spAutoFit/>
          </a:bodyPr>
          <a:lstStyle/>
          <a:p>
            <a:r>
              <a:rPr lang="en-US" altLang="zh-CN" dirty="0"/>
              <a:t>Stage</a:t>
            </a:r>
            <a:r>
              <a:rPr lang="zh-CN" altLang="en-US" dirty="0"/>
              <a:t> </a:t>
            </a:r>
            <a:r>
              <a:rPr lang="en-US" altLang="zh-CN" dirty="0"/>
              <a:t>I</a:t>
            </a:r>
            <a:r>
              <a:rPr lang="en-US" dirty="0"/>
              <a:t>ndicator variables</a:t>
            </a:r>
          </a:p>
        </p:txBody>
      </p:sp>
      <p:pic>
        <p:nvPicPr>
          <p:cNvPr id="2" name="Picture 1">
            <a:extLst>
              <a:ext uri="{FF2B5EF4-FFF2-40B4-BE49-F238E27FC236}">
                <a16:creationId xmlns:a16="http://schemas.microsoft.com/office/drawing/2014/main" id="{45F53A8E-680C-44E0-B708-114CF10A688C}"/>
              </a:ext>
            </a:extLst>
          </p:cNvPr>
          <p:cNvPicPr>
            <a:picLocks noChangeAspect="1"/>
          </p:cNvPicPr>
          <p:nvPr/>
        </p:nvPicPr>
        <p:blipFill>
          <a:blip r:embed="rId3"/>
          <a:stretch>
            <a:fillRect/>
          </a:stretch>
        </p:blipFill>
        <p:spPr>
          <a:xfrm>
            <a:off x="1252148" y="958162"/>
            <a:ext cx="5572903" cy="5172797"/>
          </a:xfrm>
          <a:prstGeom prst="rect">
            <a:avLst/>
          </a:prstGeom>
        </p:spPr>
      </p:pic>
      <p:sp>
        <p:nvSpPr>
          <p:cNvPr id="5" name="Footer Placeholder 4">
            <a:extLst>
              <a:ext uri="{FF2B5EF4-FFF2-40B4-BE49-F238E27FC236}">
                <a16:creationId xmlns:a16="http://schemas.microsoft.com/office/drawing/2014/main" id="{68ADD608-8650-BA43-9497-2FFF512DDB90}"/>
              </a:ext>
            </a:extLst>
          </p:cNvPr>
          <p:cNvSpPr>
            <a:spLocks noGrp="1"/>
          </p:cNvSpPr>
          <p:nvPr>
            <p:ph type="ftr" sz="quarter" idx="11"/>
          </p:nvPr>
        </p:nvSpPr>
        <p:spPr/>
        <p:txBody>
          <a:bodyPr/>
          <a:lstStyle/>
          <a:p>
            <a:r>
              <a:rPr lang="en-US" altLang="zh-CN" dirty="0"/>
              <a:t>Adversarial</a:t>
            </a:r>
            <a:r>
              <a:rPr lang="zh-CN" altLang="en-US" dirty="0"/>
              <a:t> </a:t>
            </a:r>
            <a:r>
              <a:rPr lang="en-US" altLang="zh-CN" dirty="0"/>
              <a:t>Learning</a:t>
            </a:r>
            <a:r>
              <a:rPr lang="zh-CN" altLang="en-US" dirty="0"/>
              <a:t> </a:t>
            </a:r>
            <a:r>
              <a:rPr lang="en-US" altLang="zh-CN" dirty="0"/>
              <a:t>–</a:t>
            </a:r>
            <a:r>
              <a:rPr lang="zh-CN" altLang="en-US" dirty="0"/>
              <a:t> </a:t>
            </a:r>
            <a:r>
              <a:rPr lang="en-US" altLang="zh-CN" dirty="0"/>
              <a:t>3</a:t>
            </a:r>
            <a:r>
              <a:rPr lang="zh-CN" altLang="en-US" dirty="0"/>
              <a:t> </a:t>
            </a:r>
            <a:r>
              <a:rPr lang="en-US" altLang="zh-CN" dirty="0"/>
              <a:t>Dimensional</a:t>
            </a:r>
            <a:r>
              <a:rPr lang="zh-CN" altLang="en-US" dirty="0"/>
              <a:t> </a:t>
            </a:r>
            <a:r>
              <a:rPr lang="en-US" altLang="zh-CN" dirty="0"/>
              <a:t>Matching</a:t>
            </a:r>
          </a:p>
        </p:txBody>
      </p:sp>
    </p:spTree>
    <p:extLst>
      <p:ext uri="{BB962C8B-B14F-4D97-AF65-F5344CB8AC3E}">
        <p14:creationId xmlns:p14="http://schemas.microsoft.com/office/powerpoint/2010/main" val="15539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P spid="10" grpId="0"/>
      <p:bldP spid="11" grpId="0"/>
      <p:bldP spid="12"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E5C3B3D-9C52-43A4-ADF4-BF8816554B45}"/>
              </a:ext>
            </a:extLst>
          </p:cNvPr>
          <p:cNvSpPr/>
          <p:nvPr/>
        </p:nvSpPr>
        <p:spPr>
          <a:xfrm>
            <a:off x="5755725" y="4394201"/>
            <a:ext cx="1631543" cy="439103"/>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EBA36CA-2172-4DE5-9187-47D0C75896CA}"/>
              </a:ext>
            </a:extLst>
          </p:cNvPr>
          <p:cNvSpPr/>
          <p:nvPr/>
        </p:nvSpPr>
        <p:spPr>
          <a:xfrm>
            <a:off x="5616715" y="4902200"/>
            <a:ext cx="4639956" cy="334076"/>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2729C52-65A7-454E-B181-D1442A7ACEA0}"/>
              </a:ext>
            </a:extLst>
          </p:cNvPr>
          <p:cNvSpPr/>
          <p:nvPr/>
        </p:nvSpPr>
        <p:spPr>
          <a:xfrm>
            <a:off x="8648700" y="3868934"/>
            <a:ext cx="1432443" cy="369499"/>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DEAFB23-85D8-4633-82A5-BC7D11962923}"/>
              </a:ext>
            </a:extLst>
          </p:cNvPr>
          <p:cNvSpPr txBox="1"/>
          <p:nvPr/>
        </p:nvSpPr>
        <p:spPr>
          <a:xfrm>
            <a:off x="2437559" y="190223"/>
            <a:ext cx="8128842" cy="523220"/>
          </a:xfrm>
          <a:prstGeom prst="rect">
            <a:avLst/>
          </a:prstGeom>
          <a:noFill/>
        </p:spPr>
        <p:txBody>
          <a:bodyPr wrap="square" rtlCol="0">
            <a:spAutoFit/>
          </a:bodyPr>
          <a:lstStyle/>
          <a:p>
            <a:r>
              <a:rPr lang="en-US" altLang="zh-CN" sz="2800" dirty="0">
                <a:solidFill>
                  <a:schemeClr val="accent2"/>
                </a:solidFill>
              </a:rPr>
              <a:t>Learning</a:t>
            </a:r>
            <a:r>
              <a:rPr lang="zh-CN" altLang="en-US" sz="2800" dirty="0">
                <a:solidFill>
                  <a:schemeClr val="accent2"/>
                </a:solidFill>
              </a:rPr>
              <a:t> </a:t>
            </a:r>
            <a:r>
              <a:rPr lang="en-US" altLang="zh-CN" sz="2800" dirty="0">
                <a:solidFill>
                  <a:schemeClr val="accent2"/>
                </a:solidFill>
              </a:rPr>
              <a:t>Problems</a:t>
            </a:r>
            <a:r>
              <a:rPr lang="zh-CN" altLang="en-US" sz="2800" dirty="0">
                <a:solidFill>
                  <a:schemeClr val="accent2"/>
                </a:solidFill>
              </a:rPr>
              <a:t> </a:t>
            </a:r>
            <a:r>
              <a:rPr lang="en-US" altLang="zh-CN" sz="2800" dirty="0">
                <a:solidFill>
                  <a:schemeClr val="accent2"/>
                </a:solidFill>
              </a:rPr>
              <a:t>with</a:t>
            </a:r>
            <a:r>
              <a:rPr lang="zh-CN" altLang="en-US" sz="2800" dirty="0">
                <a:solidFill>
                  <a:schemeClr val="accent2"/>
                </a:solidFill>
              </a:rPr>
              <a:t> </a:t>
            </a:r>
            <a:r>
              <a:rPr lang="en-US" altLang="zh-CN" sz="2800" dirty="0">
                <a:solidFill>
                  <a:schemeClr val="accent2"/>
                </a:solidFill>
              </a:rPr>
              <a:t>Structured</a:t>
            </a:r>
            <a:r>
              <a:rPr lang="zh-CN" altLang="en-US" sz="2800" dirty="0">
                <a:solidFill>
                  <a:schemeClr val="accent2"/>
                </a:solidFill>
              </a:rPr>
              <a:t> </a:t>
            </a:r>
            <a:r>
              <a:rPr lang="en-US" altLang="zh-CN" sz="2800" dirty="0">
                <a:solidFill>
                  <a:schemeClr val="accent2"/>
                </a:solidFill>
              </a:rPr>
              <a:t>Output</a:t>
            </a:r>
            <a:r>
              <a:rPr lang="zh-CN" altLang="en-US" sz="2800" dirty="0">
                <a:solidFill>
                  <a:schemeClr val="accent2"/>
                </a:solidFill>
              </a:rPr>
              <a:t> </a:t>
            </a:r>
            <a:r>
              <a:rPr lang="en-US" altLang="zh-CN" sz="2800" dirty="0">
                <a:solidFill>
                  <a:schemeClr val="accent2"/>
                </a:solidFill>
              </a:rPr>
              <a:t>and</a:t>
            </a:r>
            <a:r>
              <a:rPr lang="zh-CN" altLang="en-US" sz="2800" dirty="0">
                <a:solidFill>
                  <a:schemeClr val="accent2"/>
                </a:solidFill>
              </a:rPr>
              <a:t> </a:t>
            </a:r>
            <a:r>
              <a:rPr lang="en-US" altLang="zh-CN" sz="2800" dirty="0">
                <a:solidFill>
                  <a:schemeClr val="accent2"/>
                </a:solidFill>
              </a:rPr>
              <a:t>Input</a:t>
            </a:r>
            <a:endParaRPr lang="en-US" sz="28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84" name="Rectangle 83">
            <a:extLst>
              <a:ext uri="{FF2B5EF4-FFF2-40B4-BE49-F238E27FC236}">
                <a16:creationId xmlns:a16="http://schemas.microsoft.com/office/drawing/2014/main" id="{9266D43F-7E2F-48F7-BB60-B50EF632BE64}"/>
              </a:ext>
            </a:extLst>
          </p:cNvPr>
          <p:cNvSpPr/>
          <p:nvPr/>
        </p:nvSpPr>
        <p:spPr>
          <a:xfrm>
            <a:off x="1840662" y="3863723"/>
            <a:ext cx="2697533" cy="400110"/>
          </a:xfrm>
          <a:prstGeom prst="rect">
            <a:avLst/>
          </a:prstGeom>
        </p:spPr>
        <p:txBody>
          <a:bodyPr wrap="none">
            <a:spAutoFit/>
          </a:bodyPr>
          <a:lstStyle/>
          <a:p>
            <a:r>
              <a:rPr lang="en-US" altLang="zh-CN" sz="2000" dirty="0">
                <a:solidFill>
                  <a:srgbClr val="00B050"/>
                </a:solidFill>
              </a:rPr>
              <a:t>Multiway</a:t>
            </a:r>
            <a:r>
              <a:rPr lang="zh-CN" altLang="en-US" sz="2000" dirty="0">
                <a:solidFill>
                  <a:srgbClr val="00B050"/>
                </a:solidFill>
              </a:rPr>
              <a:t> </a:t>
            </a:r>
            <a:r>
              <a:rPr lang="en-US" altLang="zh-CN" sz="2000" dirty="0">
                <a:solidFill>
                  <a:srgbClr val="00B050"/>
                </a:solidFill>
              </a:rPr>
              <a:t>Cut</a:t>
            </a:r>
            <a:r>
              <a:rPr lang="zh-CN" altLang="en-US" sz="2000" dirty="0">
                <a:solidFill>
                  <a:srgbClr val="00B050"/>
                </a:solidFill>
              </a:rPr>
              <a:t> </a:t>
            </a:r>
            <a:r>
              <a:rPr lang="en-US" altLang="zh-CN" sz="2000" dirty="0">
                <a:solidFill>
                  <a:srgbClr val="00B050"/>
                </a:solidFill>
              </a:rPr>
              <a:t>Problem:</a:t>
            </a:r>
            <a:r>
              <a:rPr lang="zh-CN" altLang="en-US" sz="2000" dirty="0">
                <a:solidFill>
                  <a:srgbClr val="00B050"/>
                </a:solidFill>
              </a:rPr>
              <a:t> </a:t>
            </a:r>
            <a:endParaRPr lang="en-US" sz="2000" dirty="0">
              <a:solidFill>
                <a:srgbClr val="00B050"/>
              </a:solidFill>
            </a:endParaRPr>
          </a:p>
        </p:txBody>
      </p:sp>
      <p:sp>
        <p:nvSpPr>
          <p:cNvPr id="126" name="Rectangle 125">
            <a:extLst>
              <a:ext uri="{FF2B5EF4-FFF2-40B4-BE49-F238E27FC236}">
                <a16:creationId xmlns:a16="http://schemas.microsoft.com/office/drawing/2014/main" id="{FCFE7782-9706-4EC7-988A-5BE283666C0E}"/>
              </a:ext>
            </a:extLst>
          </p:cNvPr>
          <p:cNvSpPr/>
          <p:nvPr/>
        </p:nvSpPr>
        <p:spPr>
          <a:xfrm>
            <a:off x="1827967" y="5229559"/>
            <a:ext cx="2749471" cy="400110"/>
          </a:xfrm>
          <a:prstGeom prst="rect">
            <a:avLst/>
          </a:prstGeom>
        </p:spPr>
        <p:txBody>
          <a:bodyPr wrap="none">
            <a:spAutoFit/>
          </a:bodyPr>
          <a:lstStyle/>
          <a:p>
            <a:r>
              <a:rPr lang="en-US" sz="2000" dirty="0">
                <a:solidFill>
                  <a:srgbClr val="0070C0"/>
                </a:solidFill>
              </a:rPr>
              <a:t>Machine learning task:</a:t>
            </a:r>
          </a:p>
        </p:txBody>
      </p:sp>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123BCCC1-D8C6-4B5A-8F99-C70E0DA8C24E}"/>
                  </a:ext>
                </a:extLst>
              </p:cNvPr>
              <p:cNvSpPr/>
              <p:nvPr/>
            </p:nvSpPr>
            <p:spPr>
              <a:xfrm>
                <a:off x="4295309" y="5226682"/>
                <a:ext cx="5633081" cy="424796"/>
              </a:xfrm>
              <a:prstGeom prst="rect">
                <a:avLst/>
              </a:prstGeom>
            </p:spPr>
            <p:txBody>
              <a:bodyPr wrap="none">
                <a:spAutoFit/>
              </a:bodyPr>
              <a:lstStyle/>
              <a:p>
                <a:r>
                  <a:rPr lang="en-US" sz="2000" dirty="0">
                    <a:solidFill>
                      <a:srgbClr val="C00000"/>
                    </a:solidFill>
                  </a:rPr>
                  <a:t>Learn the appropriate weights </a:t>
                </a:r>
                <a14:m>
                  <m:oMath xmlns:m="http://schemas.openxmlformats.org/officeDocument/2006/math">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𝜓</m:t>
                        </m:r>
                      </m:e>
                      <m:sub>
                        <m:r>
                          <a:rPr lang="en-US" sz="2000" i="1">
                            <a:solidFill>
                              <a:srgbClr val="C00000"/>
                            </a:solidFill>
                            <a:latin typeface="Cambria Math" panose="02040503050406030204" pitchFamily="18" charset="0"/>
                          </a:rPr>
                          <m:t>𝑖</m:t>
                        </m:r>
                      </m:sub>
                    </m:sSub>
                    <m:d>
                      <m:dPr>
                        <m:ctrlPr>
                          <a:rPr lang="en-US" sz="2000" i="1">
                            <a:solidFill>
                              <a:srgbClr val="C00000"/>
                            </a:solidFill>
                            <a:latin typeface="Cambria Math" panose="02040503050406030204" pitchFamily="18" charset="0"/>
                          </a:rPr>
                        </m:ctrlPr>
                      </m:dPr>
                      <m:e>
                        <m:r>
                          <a:rPr lang="en-US" sz="2000" i="1">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m:t>
                        </m:r>
                      </m:e>
                    </m:d>
                    <m:r>
                      <a:rPr lang="zh-CN" altLang="en-US" sz="2000" b="0" i="1" smtClean="0">
                        <a:solidFill>
                          <a:srgbClr val="C00000"/>
                        </a:solidFill>
                        <a:latin typeface="Cambria Math" panose="02040503050406030204" pitchFamily="18" charset="0"/>
                      </a:rPr>
                      <m:t> </m:t>
                    </m:r>
                    <m:r>
                      <a:rPr lang="en-US" altLang="zh-CN" sz="2000" b="0" i="1" smtClean="0">
                        <a:solidFill>
                          <a:srgbClr val="C00000"/>
                        </a:solidFill>
                        <a:latin typeface="Cambria Math" panose="02040503050406030204" pitchFamily="18" charset="0"/>
                      </a:rPr>
                      <m:t>𝑎𝑛𝑑</m:t>
                    </m:r>
                    <m:sSub>
                      <m:sSubPr>
                        <m:ctrlPr>
                          <a:rPr lang="en-US" sz="2000" i="1">
                            <a:solidFill>
                              <a:srgbClr val="C00000"/>
                            </a:solidFill>
                            <a:latin typeface="Cambria Math" panose="02040503050406030204" pitchFamily="18" charset="0"/>
                          </a:rPr>
                        </m:ctrlPr>
                      </m:sSubPr>
                      <m:e>
                        <m:r>
                          <a:rPr lang="zh-CN" altLang="en-US" sz="2000" b="0" i="1" smtClean="0">
                            <a:solidFill>
                              <a:srgbClr val="C00000"/>
                            </a:solidFill>
                            <a:latin typeface="Cambria Math" panose="02040503050406030204" pitchFamily="18" charset="0"/>
                          </a:rPr>
                          <m:t> </m:t>
                        </m:r>
                        <m:r>
                          <a:rPr lang="en-US" sz="2000" i="1">
                            <a:solidFill>
                              <a:srgbClr val="C00000"/>
                            </a:solidFill>
                            <a:latin typeface="Cambria Math" panose="02040503050406030204" pitchFamily="18" charset="0"/>
                          </a:rPr>
                          <m:t>𝜓</m:t>
                        </m:r>
                      </m:e>
                      <m:sub>
                        <m:r>
                          <a:rPr lang="en-US" sz="2000" i="1">
                            <a:solidFill>
                              <a:srgbClr val="C00000"/>
                            </a:solidFill>
                            <a:latin typeface="Cambria Math" panose="02040503050406030204" pitchFamily="18" charset="0"/>
                          </a:rPr>
                          <m:t>𝑖</m:t>
                        </m:r>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𝑗</m:t>
                        </m:r>
                      </m:sub>
                    </m:sSub>
                    <m:d>
                      <m:dPr>
                        <m:ctrlPr>
                          <a:rPr lang="en-US" sz="2000" i="1">
                            <a:solidFill>
                              <a:srgbClr val="C00000"/>
                            </a:solidFill>
                            <a:latin typeface="Cambria Math" panose="02040503050406030204" pitchFamily="18" charset="0"/>
                          </a:rPr>
                        </m:ctrlPr>
                      </m:dPr>
                      <m:e>
                        <m:r>
                          <a:rPr 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m:t>
                        </m:r>
                      </m:e>
                    </m:d>
                  </m:oMath>
                </a14:m>
                <a:endParaRPr lang="en-US" sz="2000" dirty="0">
                  <a:solidFill>
                    <a:srgbClr val="C00000"/>
                  </a:solidFill>
                </a:endParaRPr>
              </a:p>
            </p:txBody>
          </p:sp>
        </mc:Choice>
        <mc:Fallback xmlns="">
          <p:sp>
            <p:nvSpPr>
              <p:cNvPr id="127" name="Rectangle 126">
                <a:extLst>
                  <a:ext uri="{FF2B5EF4-FFF2-40B4-BE49-F238E27FC236}">
                    <a16:creationId xmlns:a16="http://schemas.microsoft.com/office/drawing/2014/main" id="{123BCCC1-D8C6-4B5A-8F99-C70E0DA8C24E}"/>
                  </a:ext>
                </a:extLst>
              </p:cNvPr>
              <p:cNvSpPr>
                <a:spLocks noRot="1" noChangeAspect="1" noMove="1" noResize="1" noEditPoints="1" noAdjustHandles="1" noChangeArrowheads="1" noChangeShapeType="1" noTextEdit="1"/>
              </p:cNvSpPr>
              <p:nvPr/>
            </p:nvSpPr>
            <p:spPr>
              <a:xfrm>
                <a:off x="4295309" y="5226682"/>
                <a:ext cx="5633081" cy="424796"/>
              </a:xfrm>
              <a:prstGeom prst="rect">
                <a:avLst/>
              </a:prstGeom>
              <a:blipFill>
                <a:blip r:embed="rId3"/>
                <a:stretch>
                  <a:fillRect l="-1190" t="-7143" b="-18571"/>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7D0631B-65ED-1248-90E7-5AEAF9A10E69}"/>
              </a:ext>
            </a:extLst>
          </p:cNvPr>
          <p:cNvSpPr>
            <a:spLocks noGrp="1"/>
          </p:cNvSpPr>
          <p:nvPr>
            <p:ph type="sldNum" sz="quarter" idx="12"/>
          </p:nvPr>
        </p:nvSpPr>
        <p:spPr>
          <a:xfrm>
            <a:off x="8001009" y="6375679"/>
            <a:ext cx="2819399" cy="345796"/>
          </a:xfrm>
        </p:spPr>
        <p:txBody>
          <a:bodyPr/>
          <a:lstStyle/>
          <a:p>
            <a:r>
              <a:rPr lang="en-US" altLang="zh-CN" dirty="0"/>
              <a:t>4</a:t>
            </a:r>
            <a:endParaRPr lang="en-US" dirty="0"/>
          </a:p>
        </p:txBody>
      </p:sp>
      <p:sp>
        <p:nvSpPr>
          <p:cNvPr id="88" name="Oval 87">
            <a:extLst>
              <a:ext uri="{FF2B5EF4-FFF2-40B4-BE49-F238E27FC236}">
                <a16:creationId xmlns:a16="http://schemas.microsoft.com/office/drawing/2014/main" id="{D4563CFB-9772-B447-94B9-66096AEC2549}"/>
              </a:ext>
            </a:extLst>
          </p:cNvPr>
          <p:cNvSpPr/>
          <p:nvPr/>
        </p:nvSpPr>
        <p:spPr>
          <a:xfrm>
            <a:off x="4660583" y="1888429"/>
            <a:ext cx="393180" cy="393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0" name="Oval 89">
            <a:extLst>
              <a:ext uri="{FF2B5EF4-FFF2-40B4-BE49-F238E27FC236}">
                <a16:creationId xmlns:a16="http://schemas.microsoft.com/office/drawing/2014/main" id="{23B04DB2-D267-474C-977F-F6DCE6AF3D32}"/>
              </a:ext>
            </a:extLst>
          </p:cNvPr>
          <p:cNvSpPr/>
          <p:nvPr/>
        </p:nvSpPr>
        <p:spPr>
          <a:xfrm>
            <a:off x="6117518" y="1888424"/>
            <a:ext cx="393180" cy="393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1" name="Oval 90">
            <a:extLst>
              <a:ext uri="{FF2B5EF4-FFF2-40B4-BE49-F238E27FC236}">
                <a16:creationId xmlns:a16="http://schemas.microsoft.com/office/drawing/2014/main" id="{69B1D685-C34F-8E4A-8ABD-DB63ABE648BB}"/>
              </a:ext>
            </a:extLst>
          </p:cNvPr>
          <p:cNvSpPr/>
          <p:nvPr/>
        </p:nvSpPr>
        <p:spPr>
          <a:xfrm>
            <a:off x="4660583" y="3267587"/>
            <a:ext cx="393180" cy="393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2" name="Oval 91">
            <a:extLst>
              <a:ext uri="{FF2B5EF4-FFF2-40B4-BE49-F238E27FC236}">
                <a16:creationId xmlns:a16="http://schemas.microsoft.com/office/drawing/2014/main" id="{999DF797-AECC-8D42-A433-15A21AC39B7B}"/>
              </a:ext>
            </a:extLst>
          </p:cNvPr>
          <p:cNvSpPr/>
          <p:nvPr/>
        </p:nvSpPr>
        <p:spPr>
          <a:xfrm>
            <a:off x="6117518" y="3280187"/>
            <a:ext cx="393180" cy="393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nvGrpSpPr>
          <p:cNvPr id="94" name="Group 93">
            <a:extLst>
              <a:ext uri="{FF2B5EF4-FFF2-40B4-BE49-F238E27FC236}">
                <a16:creationId xmlns:a16="http://schemas.microsoft.com/office/drawing/2014/main" id="{54542429-02C5-664C-B41B-FB9CB0D5222E}"/>
              </a:ext>
            </a:extLst>
          </p:cNvPr>
          <p:cNvGrpSpPr/>
          <p:nvPr/>
        </p:nvGrpSpPr>
        <p:grpSpPr>
          <a:xfrm>
            <a:off x="4857172" y="2085014"/>
            <a:ext cx="1317926" cy="1391763"/>
            <a:chOff x="4421662" y="1583153"/>
            <a:chExt cx="1181025" cy="1247205"/>
          </a:xfrm>
        </p:grpSpPr>
        <p:cxnSp>
          <p:nvCxnSpPr>
            <p:cNvPr id="95" name="Straight Connector 94">
              <a:extLst>
                <a:ext uri="{FF2B5EF4-FFF2-40B4-BE49-F238E27FC236}">
                  <a16:creationId xmlns:a16="http://schemas.microsoft.com/office/drawing/2014/main" id="{418EAAF0-A7D6-B147-9545-094EAC55C2AE}"/>
                </a:ext>
              </a:extLst>
            </p:cNvPr>
            <p:cNvCxnSpPr>
              <a:cxnSpLocks/>
              <a:stCxn id="88" idx="6"/>
              <a:endCxn id="90" idx="2"/>
            </p:cNvCxnSpPr>
            <p:nvPr/>
          </p:nvCxnSpPr>
          <p:spPr>
            <a:xfrm flipV="1">
              <a:off x="4597831" y="1583153"/>
              <a:ext cx="953256" cy="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6" name="Straight Connector 95">
              <a:extLst>
                <a:ext uri="{FF2B5EF4-FFF2-40B4-BE49-F238E27FC236}">
                  <a16:creationId xmlns:a16="http://schemas.microsoft.com/office/drawing/2014/main" id="{98EF88EC-D919-1B44-84AB-B061DA8BDDF3}"/>
                </a:ext>
              </a:extLst>
            </p:cNvPr>
            <p:cNvCxnSpPr>
              <a:cxnSpLocks/>
              <a:stCxn id="91" idx="6"/>
              <a:endCxn id="92" idx="2"/>
            </p:cNvCxnSpPr>
            <p:nvPr/>
          </p:nvCxnSpPr>
          <p:spPr>
            <a:xfrm>
              <a:off x="4597832" y="2819067"/>
              <a:ext cx="953256" cy="1129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9" name="Straight Connector 98">
              <a:extLst>
                <a:ext uri="{FF2B5EF4-FFF2-40B4-BE49-F238E27FC236}">
                  <a16:creationId xmlns:a16="http://schemas.microsoft.com/office/drawing/2014/main" id="{75711E16-4E2D-3A4B-A027-37F94951A587}"/>
                </a:ext>
              </a:extLst>
            </p:cNvPr>
            <p:cNvCxnSpPr>
              <a:cxnSpLocks/>
              <a:stCxn id="88" idx="5"/>
              <a:endCxn id="92" idx="1"/>
            </p:cNvCxnSpPr>
            <p:nvPr/>
          </p:nvCxnSpPr>
          <p:spPr>
            <a:xfrm>
              <a:off x="4546233" y="1707729"/>
              <a:ext cx="1056454" cy="99805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0" name="Straight Connector 99">
              <a:extLst>
                <a:ext uri="{FF2B5EF4-FFF2-40B4-BE49-F238E27FC236}">
                  <a16:creationId xmlns:a16="http://schemas.microsoft.com/office/drawing/2014/main" id="{358CD22C-2EE7-6F4F-B535-CA7038872F6E}"/>
                </a:ext>
              </a:extLst>
            </p:cNvPr>
            <p:cNvCxnSpPr>
              <a:cxnSpLocks/>
              <a:stCxn id="91" idx="0"/>
              <a:endCxn id="88" idx="4"/>
            </p:cNvCxnSpPr>
            <p:nvPr/>
          </p:nvCxnSpPr>
          <p:spPr>
            <a:xfrm flipV="1">
              <a:off x="4421662" y="1759328"/>
              <a:ext cx="0" cy="88356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102" name="Straight Connector 101">
            <a:extLst>
              <a:ext uri="{FF2B5EF4-FFF2-40B4-BE49-F238E27FC236}">
                <a16:creationId xmlns:a16="http://schemas.microsoft.com/office/drawing/2014/main" id="{44EF4B74-47AF-A84D-B1E8-B78FAEE37776}"/>
              </a:ext>
            </a:extLst>
          </p:cNvPr>
          <p:cNvCxnSpPr>
            <a:cxnSpLocks/>
            <a:stCxn id="90" idx="4"/>
            <a:endCxn id="92" idx="0"/>
          </p:cNvCxnSpPr>
          <p:nvPr/>
        </p:nvCxnSpPr>
        <p:spPr>
          <a:xfrm>
            <a:off x="6314108" y="2281605"/>
            <a:ext cx="0" cy="99858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3" name="Straight Connector 102">
            <a:extLst>
              <a:ext uri="{FF2B5EF4-FFF2-40B4-BE49-F238E27FC236}">
                <a16:creationId xmlns:a16="http://schemas.microsoft.com/office/drawing/2014/main" id="{9B96E736-B41D-F84E-9AE2-27568EC5905F}"/>
              </a:ext>
            </a:extLst>
          </p:cNvPr>
          <p:cNvCxnSpPr>
            <a:cxnSpLocks/>
            <a:stCxn id="90" idx="3"/>
            <a:endCxn id="91" idx="7"/>
          </p:cNvCxnSpPr>
          <p:nvPr/>
        </p:nvCxnSpPr>
        <p:spPr>
          <a:xfrm flipH="1">
            <a:off x="4996184" y="2224025"/>
            <a:ext cx="1178915" cy="110114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5" name="Oval 104">
            <a:extLst>
              <a:ext uri="{FF2B5EF4-FFF2-40B4-BE49-F238E27FC236}">
                <a16:creationId xmlns:a16="http://schemas.microsoft.com/office/drawing/2014/main" id="{C2141F01-1B48-8C40-8D5E-199AD8748CC6}"/>
              </a:ext>
            </a:extLst>
          </p:cNvPr>
          <p:cNvSpPr/>
          <p:nvPr/>
        </p:nvSpPr>
        <p:spPr>
          <a:xfrm>
            <a:off x="5420125" y="1220748"/>
            <a:ext cx="393180" cy="39318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06" name="Oval 105">
            <a:extLst>
              <a:ext uri="{FF2B5EF4-FFF2-40B4-BE49-F238E27FC236}">
                <a16:creationId xmlns:a16="http://schemas.microsoft.com/office/drawing/2014/main" id="{591590A4-97ED-9648-86CF-6C05FFB1CDE6}"/>
              </a:ext>
            </a:extLst>
          </p:cNvPr>
          <p:cNvSpPr/>
          <p:nvPr/>
        </p:nvSpPr>
        <p:spPr>
          <a:xfrm flipH="1">
            <a:off x="3556232" y="2617194"/>
            <a:ext cx="390923" cy="39318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08" name="Oval 107">
            <a:extLst>
              <a:ext uri="{FF2B5EF4-FFF2-40B4-BE49-F238E27FC236}">
                <a16:creationId xmlns:a16="http://schemas.microsoft.com/office/drawing/2014/main" id="{39CB8790-93CA-8446-B1DF-A0A012C7F3E0}"/>
              </a:ext>
            </a:extLst>
          </p:cNvPr>
          <p:cNvSpPr/>
          <p:nvPr/>
        </p:nvSpPr>
        <p:spPr>
          <a:xfrm>
            <a:off x="7387268" y="2635815"/>
            <a:ext cx="393180" cy="39318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09" name="Straight Connector 108">
            <a:extLst>
              <a:ext uri="{FF2B5EF4-FFF2-40B4-BE49-F238E27FC236}">
                <a16:creationId xmlns:a16="http://schemas.microsoft.com/office/drawing/2014/main" id="{C993116A-F29C-DF44-9EEB-378914BD8B50}"/>
              </a:ext>
            </a:extLst>
          </p:cNvPr>
          <p:cNvCxnSpPr>
            <a:cxnSpLocks/>
            <a:stCxn id="88" idx="0"/>
            <a:endCxn id="105" idx="2"/>
          </p:cNvCxnSpPr>
          <p:nvPr/>
        </p:nvCxnSpPr>
        <p:spPr>
          <a:xfrm flipV="1">
            <a:off x="4857173" y="1417338"/>
            <a:ext cx="562952" cy="47109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 name="Straight Connector 110">
            <a:extLst>
              <a:ext uri="{FF2B5EF4-FFF2-40B4-BE49-F238E27FC236}">
                <a16:creationId xmlns:a16="http://schemas.microsoft.com/office/drawing/2014/main" id="{ADB4EA46-5BB6-7B4C-94A6-CC15867963A3}"/>
              </a:ext>
            </a:extLst>
          </p:cNvPr>
          <p:cNvCxnSpPr>
            <a:cxnSpLocks/>
            <a:stCxn id="106" idx="0"/>
            <a:endCxn id="88" idx="2"/>
          </p:cNvCxnSpPr>
          <p:nvPr/>
        </p:nvCxnSpPr>
        <p:spPr>
          <a:xfrm flipV="1">
            <a:off x="3751693" y="2085019"/>
            <a:ext cx="908890" cy="53217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 name="Straight Connector 114">
            <a:extLst>
              <a:ext uri="{FF2B5EF4-FFF2-40B4-BE49-F238E27FC236}">
                <a16:creationId xmlns:a16="http://schemas.microsoft.com/office/drawing/2014/main" id="{8CBDDBF9-D634-9347-AFD8-C36C4CEA29BF}"/>
              </a:ext>
            </a:extLst>
          </p:cNvPr>
          <p:cNvCxnSpPr>
            <a:cxnSpLocks/>
            <a:stCxn id="88" idx="6"/>
            <a:endCxn id="108" idx="2"/>
          </p:cNvCxnSpPr>
          <p:nvPr/>
        </p:nvCxnSpPr>
        <p:spPr>
          <a:xfrm>
            <a:off x="5053763" y="2085019"/>
            <a:ext cx="2333505" cy="74738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7" name="Straight Connector 116">
            <a:extLst>
              <a:ext uri="{FF2B5EF4-FFF2-40B4-BE49-F238E27FC236}">
                <a16:creationId xmlns:a16="http://schemas.microsoft.com/office/drawing/2014/main" id="{3CD3FEB5-18C2-5548-908F-024BCECB6425}"/>
              </a:ext>
            </a:extLst>
          </p:cNvPr>
          <p:cNvCxnSpPr>
            <a:cxnSpLocks/>
            <a:stCxn id="90" idx="5"/>
            <a:endCxn id="108" idx="1"/>
          </p:cNvCxnSpPr>
          <p:nvPr/>
        </p:nvCxnSpPr>
        <p:spPr>
          <a:xfrm>
            <a:off x="6453118" y="2224024"/>
            <a:ext cx="991730" cy="46937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Connector 118">
            <a:extLst>
              <a:ext uri="{FF2B5EF4-FFF2-40B4-BE49-F238E27FC236}">
                <a16:creationId xmlns:a16="http://schemas.microsoft.com/office/drawing/2014/main" id="{476F25EC-CD72-FB4B-B062-05B21175B33A}"/>
              </a:ext>
            </a:extLst>
          </p:cNvPr>
          <p:cNvCxnSpPr>
            <a:cxnSpLocks/>
            <a:stCxn id="105" idx="6"/>
            <a:endCxn id="90" idx="0"/>
          </p:cNvCxnSpPr>
          <p:nvPr/>
        </p:nvCxnSpPr>
        <p:spPr>
          <a:xfrm>
            <a:off x="5813305" y="1417338"/>
            <a:ext cx="500803" cy="47108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1" name="Straight Connector 120">
            <a:extLst>
              <a:ext uri="{FF2B5EF4-FFF2-40B4-BE49-F238E27FC236}">
                <a16:creationId xmlns:a16="http://schemas.microsoft.com/office/drawing/2014/main" id="{5586CBEA-820F-F144-8F28-550344D22CAA}"/>
              </a:ext>
            </a:extLst>
          </p:cNvPr>
          <p:cNvCxnSpPr>
            <a:cxnSpLocks/>
            <a:stCxn id="91" idx="7"/>
            <a:endCxn id="105" idx="3"/>
          </p:cNvCxnSpPr>
          <p:nvPr/>
        </p:nvCxnSpPr>
        <p:spPr>
          <a:xfrm flipV="1">
            <a:off x="4996183" y="1556348"/>
            <a:ext cx="481522" cy="176881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a:extLst>
              <a:ext uri="{FF2B5EF4-FFF2-40B4-BE49-F238E27FC236}">
                <a16:creationId xmlns:a16="http://schemas.microsoft.com/office/drawing/2014/main" id="{945C6715-2A6D-064B-846E-BAD8E727EDEC}"/>
              </a:ext>
            </a:extLst>
          </p:cNvPr>
          <p:cNvCxnSpPr>
            <a:cxnSpLocks/>
            <a:stCxn id="92" idx="1"/>
            <a:endCxn id="105" idx="5"/>
          </p:cNvCxnSpPr>
          <p:nvPr/>
        </p:nvCxnSpPr>
        <p:spPr>
          <a:xfrm flipH="1" flipV="1">
            <a:off x="5755725" y="1556348"/>
            <a:ext cx="419373" cy="178141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a:extLst>
              <a:ext uri="{FF2B5EF4-FFF2-40B4-BE49-F238E27FC236}">
                <a16:creationId xmlns:a16="http://schemas.microsoft.com/office/drawing/2014/main" id="{E9143143-1611-2B4A-989D-94D1DA3DDCC0}"/>
              </a:ext>
            </a:extLst>
          </p:cNvPr>
          <p:cNvCxnSpPr>
            <a:cxnSpLocks/>
            <a:stCxn id="106" idx="2"/>
            <a:endCxn id="90" idx="3"/>
          </p:cNvCxnSpPr>
          <p:nvPr/>
        </p:nvCxnSpPr>
        <p:spPr>
          <a:xfrm flipV="1">
            <a:off x="3947155" y="2224024"/>
            <a:ext cx="2227943" cy="58976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9" name="Straight Connector 128">
            <a:extLst>
              <a:ext uri="{FF2B5EF4-FFF2-40B4-BE49-F238E27FC236}">
                <a16:creationId xmlns:a16="http://schemas.microsoft.com/office/drawing/2014/main" id="{04E96857-B991-C940-A2A7-B2D40A79016D}"/>
              </a:ext>
            </a:extLst>
          </p:cNvPr>
          <p:cNvCxnSpPr>
            <a:cxnSpLocks/>
            <a:stCxn id="106" idx="4"/>
            <a:endCxn id="91" idx="2"/>
          </p:cNvCxnSpPr>
          <p:nvPr/>
        </p:nvCxnSpPr>
        <p:spPr>
          <a:xfrm>
            <a:off x="3751693" y="3010374"/>
            <a:ext cx="908890" cy="45380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1" name="Straight Connector 130">
            <a:extLst>
              <a:ext uri="{FF2B5EF4-FFF2-40B4-BE49-F238E27FC236}">
                <a16:creationId xmlns:a16="http://schemas.microsoft.com/office/drawing/2014/main" id="{6F837713-2175-064B-99AF-C9E93DF7AD62}"/>
              </a:ext>
            </a:extLst>
          </p:cNvPr>
          <p:cNvCxnSpPr>
            <a:cxnSpLocks/>
            <a:stCxn id="106" idx="3"/>
            <a:endCxn id="92" idx="2"/>
          </p:cNvCxnSpPr>
          <p:nvPr/>
        </p:nvCxnSpPr>
        <p:spPr>
          <a:xfrm>
            <a:off x="3889906" y="2952794"/>
            <a:ext cx="2227612" cy="52398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4" name="Straight Connector 133">
            <a:extLst>
              <a:ext uri="{FF2B5EF4-FFF2-40B4-BE49-F238E27FC236}">
                <a16:creationId xmlns:a16="http://schemas.microsoft.com/office/drawing/2014/main" id="{68B90358-3EF5-664E-ACB1-34129B7EC2C5}"/>
              </a:ext>
            </a:extLst>
          </p:cNvPr>
          <p:cNvCxnSpPr>
            <a:cxnSpLocks/>
            <a:stCxn id="91" idx="6"/>
            <a:endCxn id="108" idx="3"/>
          </p:cNvCxnSpPr>
          <p:nvPr/>
        </p:nvCxnSpPr>
        <p:spPr>
          <a:xfrm flipV="1">
            <a:off x="5053763" y="2971415"/>
            <a:ext cx="2391085" cy="49276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5" name="Straight Connector 134">
            <a:extLst>
              <a:ext uri="{FF2B5EF4-FFF2-40B4-BE49-F238E27FC236}">
                <a16:creationId xmlns:a16="http://schemas.microsoft.com/office/drawing/2014/main" id="{050F96B4-09CB-DF47-873D-2DC9E2B455B6}"/>
              </a:ext>
            </a:extLst>
          </p:cNvPr>
          <p:cNvCxnSpPr>
            <a:cxnSpLocks/>
            <a:stCxn id="92" idx="6"/>
            <a:endCxn id="108" idx="4"/>
          </p:cNvCxnSpPr>
          <p:nvPr/>
        </p:nvCxnSpPr>
        <p:spPr>
          <a:xfrm flipV="1">
            <a:off x="6510698" y="3028995"/>
            <a:ext cx="1073160" cy="44778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59" name="Picture 158">
            <a:extLst>
              <a:ext uri="{FF2B5EF4-FFF2-40B4-BE49-F238E27FC236}">
                <a16:creationId xmlns:a16="http://schemas.microsoft.com/office/drawing/2014/main" id="{9F9150EC-E442-BC4D-98B0-2707B9E8DE6A}"/>
              </a:ext>
            </a:extLst>
          </p:cNvPr>
          <p:cNvPicPr>
            <a:picLocks noChangeAspect="1"/>
          </p:cNvPicPr>
          <p:nvPr/>
        </p:nvPicPr>
        <p:blipFill>
          <a:blip r:embed="rId4"/>
          <a:stretch>
            <a:fillRect/>
          </a:stretch>
        </p:blipFill>
        <p:spPr>
          <a:xfrm>
            <a:off x="4580336" y="3936679"/>
            <a:ext cx="5639988" cy="1267134"/>
          </a:xfrm>
          <a:prstGeom prst="rect">
            <a:avLst/>
          </a:prstGeom>
        </p:spPr>
      </p:pic>
      <p:sp>
        <p:nvSpPr>
          <p:cNvPr id="163" name="Arc 162">
            <a:extLst>
              <a:ext uri="{FF2B5EF4-FFF2-40B4-BE49-F238E27FC236}">
                <a16:creationId xmlns:a16="http://schemas.microsoft.com/office/drawing/2014/main" id="{426B376B-33CE-4342-8C6E-5126F1AA685B}"/>
              </a:ext>
            </a:extLst>
          </p:cNvPr>
          <p:cNvSpPr/>
          <p:nvPr/>
        </p:nvSpPr>
        <p:spPr>
          <a:xfrm>
            <a:off x="3081231" y="1946009"/>
            <a:ext cx="1194977" cy="613412"/>
          </a:xfrm>
          <a:prstGeom prst="arc">
            <a:avLst/>
          </a:prstGeom>
          <a:ln>
            <a:solidFill>
              <a:srgbClr val="0F6FC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64" name="Picture 163">
            <a:extLst>
              <a:ext uri="{FF2B5EF4-FFF2-40B4-BE49-F238E27FC236}">
                <a16:creationId xmlns:a16="http://schemas.microsoft.com/office/drawing/2014/main" id="{74E289CD-F5BF-9546-81CF-4735743613D0}"/>
              </a:ext>
            </a:extLst>
          </p:cNvPr>
          <p:cNvPicPr>
            <a:picLocks noChangeAspect="1"/>
          </p:cNvPicPr>
          <p:nvPr/>
        </p:nvPicPr>
        <p:blipFill>
          <a:blip r:embed="rId5"/>
          <a:stretch>
            <a:fillRect/>
          </a:stretch>
        </p:blipFill>
        <p:spPr>
          <a:xfrm>
            <a:off x="2542705" y="1791429"/>
            <a:ext cx="1077051" cy="271094"/>
          </a:xfrm>
          <a:prstGeom prst="rect">
            <a:avLst/>
          </a:prstGeom>
        </p:spPr>
      </p:pic>
      <p:pic>
        <p:nvPicPr>
          <p:cNvPr id="165" name="Picture 164">
            <a:extLst>
              <a:ext uri="{FF2B5EF4-FFF2-40B4-BE49-F238E27FC236}">
                <a16:creationId xmlns:a16="http://schemas.microsoft.com/office/drawing/2014/main" id="{407AE8CA-2B68-7247-8FE0-13092A5F5DAD}"/>
              </a:ext>
            </a:extLst>
          </p:cNvPr>
          <p:cNvPicPr>
            <a:picLocks noChangeAspect="1"/>
          </p:cNvPicPr>
          <p:nvPr/>
        </p:nvPicPr>
        <p:blipFill>
          <a:blip r:embed="rId6"/>
          <a:stretch>
            <a:fillRect/>
          </a:stretch>
        </p:blipFill>
        <p:spPr>
          <a:xfrm>
            <a:off x="3548996" y="1233756"/>
            <a:ext cx="1077051" cy="276743"/>
          </a:xfrm>
          <a:prstGeom prst="rect">
            <a:avLst/>
          </a:prstGeom>
        </p:spPr>
      </p:pic>
      <p:sp>
        <p:nvSpPr>
          <p:cNvPr id="166" name="Arc 165">
            <a:extLst>
              <a:ext uri="{FF2B5EF4-FFF2-40B4-BE49-F238E27FC236}">
                <a16:creationId xmlns:a16="http://schemas.microsoft.com/office/drawing/2014/main" id="{B9B94D7F-C65F-4C44-8886-C5D650B20013}"/>
              </a:ext>
            </a:extLst>
          </p:cNvPr>
          <p:cNvSpPr/>
          <p:nvPr/>
        </p:nvSpPr>
        <p:spPr>
          <a:xfrm>
            <a:off x="3911028" y="1318225"/>
            <a:ext cx="1194977" cy="613412"/>
          </a:xfrm>
          <a:prstGeom prst="arc">
            <a:avLst>
              <a:gd name="adj1" fmla="val 18079613"/>
              <a:gd name="adj2" fmla="val 0"/>
            </a:avLst>
          </a:prstGeom>
          <a:ln>
            <a:solidFill>
              <a:srgbClr val="0F6FC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7" name="Arc 166">
            <a:extLst>
              <a:ext uri="{FF2B5EF4-FFF2-40B4-BE49-F238E27FC236}">
                <a16:creationId xmlns:a16="http://schemas.microsoft.com/office/drawing/2014/main" id="{A80BBA19-46A2-8341-92D4-3E40D966EA5C}"/>
              </a:ext>
            </a:extLst>
          </p:cNvPr>
          <p:cNvSpPr/>
          <p:nvPr/>
        </p:nvSpPr>
        <p:spPr>
          <a:xfrm flipH="1">
            <a:off x="6830128" y="1968953"/>
            <a:ext cx="1480915" cy="884084"/>
          </a:xfrm>
          <a:prstGeom prst="arc">
            <a:avLst>
              <a:gd name="adj1" fmla="val 18079613"/>
              <a:gd name="adj2" fmla="val 0"/>
            </a:avLst>
          </a:prstGeom>
          <a:ln>
            <a:solidFill>
              <a:srgbClr val="0F6FC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68" name="Picture 167">
            <a:extLst>
              <a:ext uri="{FF2B5EF4-FFF2-40B4-BE49-F238E27FC236}">
                <a16:creationId xmlns:a16="http://schemas.microsoft.com/office/drawing/2014/main" id="{DD29CE75-E938-894D-9955-3BDEAFFCC6B6}"/>
              </a:ext>
            </a:extLst>
          </p:cNvPr>
          <p:cNvPicPr>
            <a:picLocks noChangeAspect="1"/>
          </p:cNvPicPr>
          <p:nvPr/>
        </p:nvPicPr>
        <p:blipFill>
          <a:blip r:embed="rId7"/>
          <a:stretch>
            <a:fillRect/>
          </a:stretch>
        </p:blipFill>
        <p:spPr>
          <a:xfrm>
            <a:off x="7278213" y="1755244"/>
            <a:ext cx="1059334" cy="272190"/>
          </a:xfrm>
          <a:prstGeom prst="rect">
            <a:avLst/>
          </a:prstGeom>
        </p:spPr>
      </p:pic>
      <p:sp>
        <p:nvSpPr>
          <p:cNvPr id="169" name="Arc 168">
            <a:extLst>
              <a:ext uri="{FF2B5EF4-FFF2-40B4-BE49-F238E27FC236}">
                <a16:creationId xmlns:a16="http://schemas.microsoft.com/office/drawing/2014/main" id="{D3269817-E9DF-D94E-A283-BB0DFC08393B}"/>
              </a:ext>
            </a:extLst>
          </p:cNvPr>
          <p:cNvSpPr/>
          <p:nvPr/>
        </p:nvSpPr>
        <p:spPr>
          <a:xfrm flipH="1">
            <a:off x="5963123" y="1424241"/>
            <a:ext cx="1480915" cy="1317741"/>
          </a:xfrm>
          <a:prstGeom prst="arc">
            <a:avLst>
              <a:gd name="adj1" fmla="val 18079613"/>
              <a:gd name="adj2" fmla="val 0"/>
            </a:avLst>
          </a:prstGeom>
          <a:ln>
            <a:solidFill>
              <a:srgbClr val="0F6FC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0" name="Picture 169">
            <a:extLst>
              <a:ext uri="{FF2B5EF4-FFF2-40B4-BE49-F238E27FC236}">
                <a16:creationId xmlns:a16="http://schemas.microsoft.com/office/drawing/2014/main" id="{D90199A6-11B3-104C-8BED-75D2713990AD}"/>
              </a:ext>
            </a:extLst>
          </p:cNvPr>
          <p:cNvPicPr>
            <a:picLocks noChangeAspect="1"/>
          </p:cNvPicPr>
          <p:nvPr/>
        </p:nvPicPr>
        <p:blipFill>
          <a:blip r:embed="rId8"/>
          <a:stretch>
            <a:fillRect/>
          </a:stretch>
        </p:blipFill>
        <p:spPr>
          <a:xfrm>
            <a:off x="6424488" y="1322339"/>
            <a:ext cx="1965601" cy="261164"/>
          </a:xfrm>
          <a:prstGeom prst="rect">
            <a:avLst/>
          </a:prstGeom>
        </p:spPr>
      </p:pic>
      <p:cxnSp>
        <p:nvCxnSpPr>
          <p:cNvPr id="171" name="Straight Connector 170">
            <a:extLst>
              <a:ext uri="{FF2B5EF4-FFF2-40B4-BE49-F238E27FC236}">
                <a16:creationId xmlns:a16="http://schemas.microsoft.com/office/drawing/2014/main" id="{39F8FBAB-D5B4-9E43-9FA6-FE7FC5652FB1}"/>
              </a:ext>
            </a:extLst>
          </p:cNvPr>
          <p:cNvCxnSpPr>
            <a:cxnSpLocks/>
            <a:stCxn id="88" idx="0"/>
            <a:endCxn id="105" idx="2"/>
          </p:cNvCxnSpPr>
          <p:nvPr/>
        </p:nvCxnSpPr>
        <p:spPr>
          <a:xfrm flipV="1">
            <a:off x="4857173" y="1417338"/>
            <a:ext cx="562952" cy="471091"/>
          </a:xfrm>
          <a:prstGeom prst="line">
            <a:avLst/>
          </a:prstGeom>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4" name="Straight Connector 173">
            <a:extLst>
              <a:ext uri="{FF2B5EF4-FFF2-40B4-BE49-F238E27FC236}">
                <a16:creationId xmlns:a16="http://schemas.microsoft.com/office/drawing/2014/main" id="{16293B45-71E3-A247-B38F-0F39E49E1AEF}"/>
              </a:ext>
            </a:extLst>
          </p:cNvPr>
          <p:cNvCxnSpPr>
            <a:cxnSpLocks/>
            <a:stCxn id="88" idx="6"/>
            <a:endCxn id="90" idx="2"/>
          </p:cNvCxnSpPr>
          <p:nvPr/>
        </p:nvCxnSpPr>
        <p:spPr>
          <a:xfrm flipV="1">
            <a:off x="5053763" y="2085014"/>
            <a:ext cx="1063755" cy="5"/>
          </a:xfrm>
          <a:prstGeom prst="line">
            <a:avLst/>
          </a:prstGeom>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8" name="Straight Connector 177">
            <a:extLst>
              <a:ext uri="{FF2B5EF4-FFF2-40B4-BE49-F238E27FC236}">
                <a16:creationId xmlns:a16="http://schemas.microsoft.com/office/drawing/2014/main" id="{EB1F64C6-6F9D-0448-83A8-A662C7246A62}"/>
              </a:ext>
            </a:extLst>
          </p:cNvPr>
          <p:cNvCxnSpPr>
            <a:cxnSpLocks/>
            <a:stCxn id="105" idx="6"/>
            <a:endCxn id="90" idx="0"/>
          </p:cNvCxnSpPr>
          <p:nvPr/>
        </p:nvCxnSpPr>
        <p:spPr>
          <a:xfrm>
            <a:off x="5813305" y="1417338"/>
            <a:ext cx="500803" cy="471086"/>
          </a:xfrm>
          <a:prstGeom prst="line">
            <a:avLst/>
          </a:prstGeom>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4" name="Straight Connector 183">
            <a:extLst>
              <a:ext uri="{FF2B5EF4-FFF2-40B4-BE49-F238E27FC236}">
                <a16:creationId xmlns:a16="http://schemas.microsoft.com/office/drawing/2014/main" id="{3A768AF1-658C-3942-B2A6-C9D1D5294E01}"/>
              </a:ext>
            </a:extLst>
          </p:cNvPr>
          <p:cNvCxnSpPr>
            <a:cxnSpLocks/>
            <a:stCxn id="92" idx="6"/>
            <a:endCxn id="108" idx="4"/>
          </p:cNvCxnSpPr>
          <p:nvPr/>
        </p:nvCxnSpPr>
        <p:spPr>
          <a:xfrm flipV="1">
            <a:off x="6510698" y="3028995"/>
            <a:ext cx="1073160" cy="447782"/>
          </a:xfrm>
          <a:prstGeom prst="line">
            <a:avLst/>
          </a:prstGeom>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8" name="TextBox 187">
            <a:extLst>
              <a:ext uri="{FF2B5EF4-FFF2-40B4-BE49-F238E27FC236}">
                <a16:creationId xmlns:a16="http://schemas.microsoft.com/office/drawing/2014/main" id="{BEE0C363-7220-B94D-87BC-E68104A46EB6}"/>
              </a:ext>
            </a:extLst>
          </p:cNvPr>
          <p:cNvSpPr txBox="1"/>
          <p:nvPr/>
        </p:nvSpPr>
        <p:spPr>
          <a:xfrm>
            <a:off x="8838174" y="1337210"/>
            <a:ext cx="1242969" cy="923330"/>
          </a:xfrm>
          <a:prstGeom prst="rect">
            <a:avLst/>
          </a:prstGeom>
          <a:noFill/>
        </p:spPr>
        <p:txBody>
          <a:bodyPr wrap="none" rtlCol="0">
            <a:spAutoFit/>
          </a:bodyPr>
          <a:lstStyle/>
          <a:p>
            <a:r>
              <a:rPr lang="en-US" altLang="zh-CN" dirty="0">
                <a:solidFill>
                  <a:srgbClr val="FF0000"/>
                </a:solidFill>
              </a:rPr>
              <a:t>Class</a:t>
            </a:r>
            <a:r>
              <a:rPr lang="zh-CN" altLang="en-US" dirty="0">
                <a:solidFill>
                  <a:srgbClr val="FF0000"/>
                </a:solidFill>
              </a:rPr>
              <a:t> </a:t>
            </a:r>
            <a:r>
              <a:rPr lang="en-US" altLang="zh-CN" dirty="0">
                <a:solidFill>
                  <a:srgbClr val="FF0000"/>
                </a:solidFill>
              </a:rPr>
              <a:t>A:</a:t>
            </a:r>
            <a:r>
              <a:rPr lang="zh-CN" altLang="en-US" dirty="0">
                <a:solidFill>
                  <a:srgbClr val="FF0000"/>
                </a:solidFill>
              </a:rPr>
              <a:t> </a:t>
            </a:r>
            <a:r>
              <a:rPr lang="en-US" altLang="zh-CN" dirty="0">
                <a:solidFill>
                  <a:srgbClr val="FF0000"/>
                </a:solidFill>
              </a:rPr>
              <a:t>1,2</a:t>
            </a:r>
          </a:p>
          <a:p>
            <a:r>
              <a:rPr lang="en-US" altLang="zh-CN" dirty="0">
                <a:solidFill>
                  <a:srgbClr val="FF0000"/>
                </a:solidFill>
              </a:rPr>
              <a:t>Class</a:t>
            </a:r>
            <a:r>
              <a:rPr lang="zh-CN" altLang="en-US" dirty="0">
                <a:solidFill>
                  <a:srgbClr val="FF0000"/>
                </a:solidFill>
              </a:rPr>
              <a:t> </a:t>
            </a:r>
            <a:r>
              <a:rPr lang="en-US" altLang="zh-CN" dirty="0">
                <a:solidFill>
                  <a:srgbClr val="FF0000"/>
                </a:solidFill>
              </a:rPr>
              <a:t>B:</a:t>
            </a:r>
            <a:r>
              <a:rPr lang="zh-CN" altLang="en-US" dirty="0">
                <a:solidFill>
                  <a:srgbClr val="FF0000"/>
                </a:solidFill>
              </a:rPr>
              <a:t> </a:t>
            </a:r>
            <a:r>
              <a:rPr lang="en-US" altLang="zh-CN" dirty="0">
                <a:solidFill>
                  <a:srgbClr val="FF0000"/>
                </a:solidFill>
              </a:rPr>
              <a:t>3</a:t>
            </a:r>
          </a:p>
          <a:p>
            <a:r>
              <a:rPr lang="en-US" altLang="zh-CN" dirty="0">
                <a:solidFill>
                  <a:srgbClr val="FF0000"/>
                </a:solidFill>
              </a:rPr>
              <a:t>Class</a:t>
            </a:r>
            <a:r>
              <a:rPr lang="zh-CN" altLang="en-US" dirty="0">
                <a:solidFill>
                  <a:srgbClr val="FF0000"/>
                </a:solidFill>
              </a:rPr>
              <a:t> </a:t>
            </a:r>
            <a:r>
              <a:rPr lang="en-US" altLang="zh-CN" dirty="0">
                <a:solidFill>
                  <a:srgbClr val="FF0000"/>
                </a:solidFill>
              </a:rPr>
              <a:t>C:</a:t>
            </a:r>
            <a:r>
              <a:rPr lang="zh-CN" altLang="en-US" dirty="0">
                <a:solidFill>
                  <a:srgbClr val="FF0000"/>
                </a:solidFill>
              </a:rPr>
              <a:t> </a:t>
            </a:r>
            <a:r>
              <a:rPr lang="en-US" altLang="zh-CN" dirty="0">
                <a:solidFill>
                  <a:srgbClr val="FF0000"/>
                </a:solidFill>
              </a:rPr>
              <a:t>4</a:t>
            </a:r>
            <a:endParaRPr lang="en-US" dirty="0">
              <a:solidFill>
                <a:srgbClr val="FF0000"/>
              </a:solidFill>
            </a:endParaRPr>
          </a:p>
        </p:txBody>
      </p:sp>
      <p:sp>
        <p:nvSpPr>
          <p:cNvPr id="196" name="Rectangle 195">
            <a:extLst>
              <a:ext uri="{FF2B5EF4-FFF2-40B4-BE49-F238E27FC236}">
                <a16:creationId xmlns:a16="http://schemas.microsoft.com/office/drawing/2014/main" id="{107320B1-7ED5-7944-90CC-D80E4527E180}"/>
              </a:ext>
            </a:extLst>
          </p:cNvPr>
          <p:cNvSpPr/>
          <p:nvPr/>
        </p:nvSpPr>
        <p:spPr>
          <a:xfrm>
            <a:off x="7413484" y="3400888"/>
            <a:ext cx="3903319" cy="338554"/>
          </a:xfrm>
          <a:prstGeom prst="rect">
            <a:avLst/>
          </a:prstGeom>
        </p:spPr>
        <p:txBody>
          <a:bodyPr wrap="square">
            <a:spAutoFit/>
          </a:bodyPr>
          <a:lstStyle/>
          <a:p>
            <a:r>
              <a:rPr lang="en-US" altLang="zh-CN" sz="1600" dirty="0">
                <a:solidFill>
                  <a:srgbClr val="7030A0"/>
                </a:solidFill>
              </a:rPr>
              <a:t>Non-zero only if </a:t>
            </a:r>
            <a:r>
              <a:rPr lang="en-US" altLang="zh-CN" sz="1600" dirty="0" err="1">
                <a:solidFill>
                  <a:srgbClr val="7030A0"/>
                </a:solidFill>
              </a:rPr>
              <a:t>i</a:t>
            </a:r>
            <a:r>
              <a:rPr lang="en-US" altLang="zh-CN" sz="1600" dirty="0">
                <a:solidFill>
                  <a:srgbClr val="7030A0"/>
                </a:solidFill>
              </a:rPr>
              <a:t> and j have the same label</a:t>
            </a:r>
            <a:endParaRPr lang="en-US" sz="1600" dirty="0">
              <a:solidFill>
                <a:srgbClr val="7030A0"/>
              </a:solidFill>
            </a:endParaRPr>
          </a:p>
        </p:txBody>
      </p:sp>
      <p:cxnSp>
        <p:nvCxnSpPr>
          <p:cNvPr id="5" name="Straight Arrow Connector 4">
            <a:extLst>
              <a:ext uri="{FF2B5EF4-FFF2-40B4-BE49-F238E27FC236}">
                <a16:creationId xmlns:a16="http://schemas.microsoft.com/office/drawing/2014/main" id="{1E8E1FCB-7A83-45F8-BCA7-1B2750EC21D1}"/>
              </a:ext>
            </a:extLst>
          </p:cNvPr>
          <p:cNvCxnSpPr>
            <a:cxnSpLocks/>
          </p:cNvCxnSpPr>
          <p:nvPr/>
        </p:nvCxnSpPr>
        <p:spPr>
          <a:xfrm flipV="1">
            <a:off x="9364922" y="3764842"/>
            <a:ext cx="222" cy="129492"/>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61242338-D0F7-674D-8B50-5E67210208AA}"/>
              </a:ext>
            </a:extLst>
          </p:cNvPr>
          <p:cNvCxnSpPr>
            <a:cxnSpLocks/>
          </p:cNvCxnSpPr>
          <p:nvPr/>
        </p:nvCxnSpPr>
        <p:spPr>
          <a:xfrm>
            <a:off x="3751693" y="3010374"/>
            <a:ext cx="908890" cy="453803"/>
          </a:xfrm>
          <a:prstGeom prst="line">
            <a:avLst/>
          </a:prstGeom>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Connector: Curved 8">
            <a:extLst>
              <a:ext uri="{FF2B5EF4-FFF2-40B4-BE49-F238E27FC236}">
                <a16:creationId xmlns:a16="http://schemas.microsoft.com/office/drawing/2014/main" id="{CCB04B07-ABDF-4CFE-B11E-16E6622427BF}"/>
              </a:ext>
            </a:extLst>
          </p:cNvPr>
          <p:cNvCxnSpPr>
            <a:cxnSpLocks/>
            <a:stCxn id="7" idx="3"/>
          </p:cNvCxnSpPr>
          <p:nvPr/>
        </p:nvCxnSpPr>
        <p:spPr>
          <a:xfrm flipV="1">
            <a:off x="10256671" y="3707224"/>
            <a:ext cx="309730" cy="1362014"/>
          </a:xfrm>
          <a:prstGeom prst="curvedConnector2">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FEE6F1-DCDC-4354-9544-133FE666C632}"/>
              </a:ext>
            </a:extLst>
          </p:cNvPr>
          <p:cNvCxnSpPr>
            <a:cxnSpLocks/>
          </p:cNvCxnSpPr>
          <p:nvPr/>
        </p:nvCxnSpPr>
        <p:spPr>
          <a:xfrm flipV="1">
            <a:off x="7414621" y="4616239"/>
            <a:ext cx="613741" cy="15398"/>
          </a:xfrm>
          <a:prstGeom prst="straightConnector1">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4D890C1D-6036-4AA6-8AC9-6A80DFA73C45}"/>
              </a:ext>
            </a:extLst>
          </p:cNvPr>
          <p:cNvSpPr/>
          <p:nvPr/>
        </p:nvSpPr>
        <p:spPr>
          <a:xfrm>
            <a:off x="8001009" y="4406612"/>
            <a:ext cx="2971791" cy="338554"/>
          </a:xfrm>
          <a:prstGeom prst="rect">
            <a:avLst/>
          </a:prstGeom>
        </p:spPr>
        <p:txBody>
          <a:bodyPr wrap="square">
            <a:spAutoFit/>
          </a:bodyPr>
          <a:lstStyle/>
          <a:p>
            <a:r>
              <a:rPr lang="en-US" altLang="zh-CN" sz="1600" dirty="0">
                <a:solidFill>
                  <a:schemeClr val="accent5">
                    <a:lumMod val="75000"/>
                  </a:schemeClr>
                </a:solidFill>
              </a:rPr>
              <a:t>Must assigned with only one label</a:t>
            </a:r>
          </a:p>
        </p:txBody>
      </p:sp>
      <p:sp>
        <p:nvSpPr>
          <p:cNvPr id="64" name="Rectangle 63">
            <a:extLst>
              <a:ext uri="{FF2B5EF4-FFF2-40B4-BE49-F238E27FC236}">
                <a16:creationId xmlns:a16="http://schemas.microsoft.com/office/drawing/2014/main" id="{FE00696D-69F4-4BE2-824E-B955916A0A75}"/>
              </a:ext>
            </a:extLst>
          </p:cNvPr>
          <p:cNvSpPr/>
          <p:nvPr/>
        </p:nvSpPr>
        <p:spPr>
          <a:xfrm>
            <a:off x="2531297" y="741371"/>
            <a:ext cx="7486100" cy="400110"/>
          </a:xfrm>
          <a:prstGeom prst="rect">
            <a:avLst/>
          </a:prstGeom>
        </p:spPr>
        <p:txBody>
          <a:bodyPr wrap="square">
            <a:spAutoFit/>
          </a:bodyPr>
          <a:lstStyle/>
          <a:p>
            <a:r>
              <a:rPr lang="en-US" altLang="zh-CN" sz="2000" dirty="0">
                <a:solidFill>
                  <a:schemeClr val="accent2"/>
                </a:solidFill>
              </a:rPr>
              <a:t>Multiclass</a:t>
            </a:r>
            <a:r>
              <a:rPr lang="zh-CN" altLang="en-US" sz="2000" dirty="0">
                <a:solidFill>
                  <a:schemeClr val="accent2"/>
                </a:solidFill>
              </a:rPr>
              <a:t> </a:t>
            </a:r>
            <a:r>
              <a:rPr lang="en-US" altLang="zh-CN" sz="2000" dirty="0">
                <a:solidFill>
                  <a:schemeClr val="accent2"/>
                </a:solidFill>
              </a:rPr>
              <a:t>Structure Prediction</a:t>
            </a:r>
            <a:endParaRPr lang="en-US" sz="1600" dirty="0">
              <a:solidFill>
                <a:schemeClr val="tx1">
                  <a:lumMod val="50000"/>
                  <a:lumOff val="50000"/>
                </a:schemeClr>
              </a:solidFill>
            </a:endParaRPr>
          </a:p>
        </p:txBody>
      </p:sp>
      <p:sp>
        <p:nvSpPr>
          <p:cNvPr id="4" name="Footer Placeholder 3">
            <a:extLst>
              <a:ext uri="{FF2B5EF4-FFF2-40B4-BE49-F238E27FC236}">
                <a16:creationId xmlns:a16="http://schemas.microsoft.com/office/drawing/2014/main" id="{75761EF2-BAE5-8D45-9AB3-31EAEA09EA3D}"/>
              </a:ext>
            </a:extLst>
          </p:cNvPr>
          <p:cNvSpPr>
            <a:spLocks noGrp="1"/>
          </p:cNvSpPr>
          <p:nvPr>
            <p:ph type="ftr" sz="quarter" idx="11"/>
          </p:nvPr>
        </p:nvSpPr>
        <p:spPr/>
        <p:txBody>
          <a:bodyPr/>
          <a:lstStyle/>
          <a:p>
            <a:r>
              <a:rPr lang="en-US" altLang="zh-CN" dirty="0"/>
              <a:t>The</a:t>
            </a:r>
            <a:r>
              <a:rPr lang="zh-CN" altLang="en-US" dirty="0"/>
              <a:t> </a:t>
            </a:r>
            <a:r>
              <a:rPr lang="en-US" altLang="zh-CN" dirty="0"/>
              <a:t>Hard</a:t>
            </a:r>
            <a:r>
              <a:rPr lang="zh-CN" altLang="en-US" dirty="0"/>
              <a:t> </a:t>
            </a:r>
            <a:r>
              <a:rPr lang="en-US" altLang="zh-CN" dirty="0"/>
              <a:t>Learning</a:t>
            </a:r>
            <a:r>
              <a:rPr lang="zh-CN" altLang="en-US" dirty="0"/>
              <a:t> </a:t>
            </a:r>
            <a:r>
              <a:rPr lang="en-US" altLang="zh-CN" dirty="0"/>
              <a:t>Problem</a:t>
            </a:r>
            <a:endParaRPr lang="en-US" dirty="0"/>
          </a:p>
        </p:txBody>
      </p:sp>
    </p:spTree>
    <p:extLst>
      <p:ext uri="{BB962C8B-B14F-4D97-AF65-F5344CB8AC3E}">
        <p14:creationId xmlns:p14="http://schemas.microsoft.com/office/powerpoint/2010/main" val="334425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7"/>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1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6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6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6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66"/>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7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69"/>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6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67"/>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7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8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8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8"/>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126"/>
                                        </p:tgtEl>
                                        <p:attrNameLst>
                                          <p:attrName>style.visibility</p:attrName>
                                        </p:attrNameLst>
                                      </p:cBhvr>
                                      <p:to>
                                        <p:strVal val="visible"/>
                                      </p:to>
                                    </p:set>
                                  </p:childTnLst>
                                </p:cTn>
                              </p:par>
                              <p:par>
                                <p:cTn id="77" presetID="1" presetClass="entr" presetSubtype="0" fill="hold" grpId="1" nodeType="withEffect">
                                  <p:stCondLst>
                                    <p:cond delay="0"/>
                                  </p:stCondLst>
                                  <p:childTnLst>
                                    <p:set>
                                      <p:cBhvr>
                                        <p:cTn id="78"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P spid="2" grpId="0" animBg="1"/>
      <p:bldP spid="84" grpId="1"/>
      <p:bldP spid="126" grpId="1"/>
      <p:bldP spid="127" grpId="1"/>
      <p:bldP spid="163" grpId="0" animBg="1"/>
      <p:bldP spid="163" grpId="1" animBg="1"/>
      <p:bldP spid="166" grpId="0" animBg="1"/>
      <p:bldP spid="166" grpId="1" animBg="1"/>
      <p:bldP spid="167" grpId="0" animBg="1"/>
      <p:bldP spid="167" grpId="1" animBg="1"/>
      <p:bldP spid="169" grpId="0" animBg="1"/>
      <p:bldP spid="169" grpId="1" animBg="1"/>
      <p:bldP spid="188" grpId="0"/>
      <p:bldP spid="196" grpId="1"/>
      <p:bldP spid="6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9" y="190223"/>
            <a:ext cx="6398289" cy="523220"/>
          </a:xfrm>
          <a:prstGeom prst="rect">
            <a:avLst/>
          </a:prstGeom>
          <a:noFill/>
        </p:spPr>
        <p:txBody>
          <a:bodyPr wrap="square" rtlCol="0">
            <a:spAutoFit/>
          </a:bodyPr>
          <a:lstStyle/>
          <a:p>
            <a:r>
              <a:rPr lang="en-US" altLang="zh-CN" sz="2800" dirty="0">
                <a:solidFill>
                  <a:schemeClr val="accent2"/>
                </a:solidFill>
              </a:rPr>
              <a:t>Outline</a:t>
            </a:r>
            <a:endParaRPr lang="en-US" sz="2800" dirty="0">
              <a:solidFill>
                <a:schemeClr val="accent2"/>
              </a:solidFill>
            </a:endParaRPr>
          </a:p>
        </p:txBody>
      </p:sp>
      <p:sp>
        <p:nvSpPr>
          <p:cNvPr id="40" name="Rectangle 39">
            <a:extLst>
              <a:ext uri="{FF2B5EF4-FFF2-40B4-BE49-F238E27FC236}">
                <a16:creationId xmlns:a16="http://schemas.microsoft.com/office/drawing/2014/main" id="{D3DDAC0F-FDA7-4409-ABD1-A6A2E264650C}"/>
              </a:ext>
            </a:extLst>
          </p:cNvPr>
          <p:cNvSpPr/>
          <p:nvPr/>
        </p:nvSpPr>
        <p:spPr>
          <a:xfrm>
            <a:off x="11380711" y="5443744"/>
            <a:ext cx="184731" cy="369332"/>
          </a:xfrm>
          <a:prstGeom prst="rect">
            <a:avLst/>
          </a:prstGeom>
        </p:spPr>
        <p:txBody>
          <a:bodyPr wrap="none">
            <a:spAutoFit/>
          </a:bodyPr>
          <a:lstStyle/>
          <a:p>
            <a:endParaRPr lang="en-US" u="sng" dirty="0"/>
          </a:p>
        </p:txBody>
      </p:sp>
      <p:sp>
        <p:nvSpPr>
          <p:cNvPr id="2" name="TextBox 1">
            <a:extLst>
              <a:ext uri="{FF2B5EF4-FFF2-40B4-BE49-F238E27FC236}">
                <a16:creationId xmlns:a16="http://schemas.microsoft.com/office/drawing/2014/main" id="{BC660AE0-29B4-8540-9D10-4B770456929C}"/>
              </a:ext>
            </a:extLst>
          </p:cNvPr>
          <p:cNvSpPr txBox="1"/>
          <p:nvPr/>
        </p:nvSpPr>
        <p:spPr>
          <a:xfrm>
            <a:off x="2576320" y="1104095"/>
            <a:ext cx="6034281" cy="4708981"/>
          </a:xfrm>
          <a:prstGeom prst="rect">
            <a:avLst/>
          </a:prstGeom>
          <a:noFill/>
        </p:spPr>
        <p:txBody>
          <a:bodyPr wrap="none" rtlCol="0">
            <a:spAutoFit/>
          </a:bodyPr>
          <a:lstStyle/>
          <a:p>
            <a:r>
              <a:rPr lang="en-US" altLang="zh-CN" sz="2400" dirty="0">
                <a:solidFill>
                  <a:schemeClr val="bg1">
                    <a:lumMod val="65000"/>
                  </a:schemeClr>
                </a:solidFill>
              </a:rPr>
              <a:t>The Hard Learning Problems</a:t>
            </a:r>
          </a:p>
          <a:p>
            <a:endParaRPr lang="en-US" altLang="zh-CN" sz="2400" dirty="0">
              <a:solidFill>
                <a:schemeClr val="tx1">
                  <a:lumMod val="50000"/>
                  <a:lumOff val="50000"/>
                </a:schemeClr>
              </a:solidFill>
            </a:endParaRPr>
          </a:p>
          <a:p>
            <a:r>
              <a:rPr lang="en-US" altLang="zh-CN" sz="2400" dirty="0">
                <a:solidFill>
                  <a:schemeClr val="bg1">
                    <a:lumMod val="65000"/>
                  </a:schemeClr>
                </a:solidFill>
              </a:rPr>
              <a:t>Structure Learning Methods</a:t>
            </a:r>
          </a:p>
          <a:p>
            <a:endParaRPr lang="en-US" altLang="zh-CN" sz="2400" dirty="0">
              <a:solidFill>
                <a:schemeClr val="bg1">
                  <a:lumMod val="65000"/>
                </a:schemeClr>
              </a:solidFill>
            </a:endParaRPr>
          </a:p>
          <a:p>
            <a:r>
              <a:rPr lang="en-US" altLang="zh-CN" sz="2400" dirty="0">
                <a:solidFill>
                  <a:schemeClr val="bg1">
                    <a:lumMod val="65000"/>
                  </a:schemeClr>
                </a:solidFill>
              </a:rPr>
              <a:t>Adversarial</a:t>
            </a:r>
            <a:r>
              <a:rPr lang="zh-CN" altLang="en-US" sz="2400" dirty="0">
                <a:solidFill>
                  <a:schemeClr val="bg1">
                    <a:lumMod val="65000"/>
                  </a:schemeClr>
                </a:solidFill>
              </a:rPr>
              <a:t> </a:t>
            </a:r>
            <a:r>
              <a:rPr lang="en-US" altLang="zh-CN" sz="2400" dirty="0">
                <a:solidFill>
                  <a:schemeClr val="bg1">
                    <a:lumMod val="65000"/>
                  </a:schemeClr>
                </a:solidFill>
              </a:rPr>
              <a:t>Learning</a:t>
            </a:r>
            <a:r>
              <a:rPr lang="zh-CN" altLang="en-US" sz="2400" dirty="0">
                <a:solidFill>
                  <a:schemeClr val="bg1">
                    <a:lumMod val="65000"/>
                  </a:schemeClr>
                </a:solidFill>
              </a:rPr>
              <a:t> </a:t>
            </a:r>
            <a:r>
              <a:rPr lang="en-US" altLang="zh-CN" sz="2400" dirty="0">
                <a:solidFill>
                  <a:schemeClr val="bg1">
                    <a:lumMod val="65000"/>
                  </a:schemeClr>
                </a:solidFill>
              </a:rPr>
              <a:t>–</a:t>
            </a:r>
            <a:r>
              <a:rPr lang="zh-CN" altLang="en-US" sz="2400" dirty="0">
                <a:solidFill>
                  <a:schemeClr val="bg1">
                    <a:lumMod val="65000"/>
                  </a:schemeClr>
                </a:solidFill>
              </a:rPr>
              <a:t> </a:t>
            </a:r>
            <a:r>
              <a:rPr lang="en-US" altLang="zh-CN" sz="2400" dirty="0">
                <a:solidFill>
                  <a:schemeClr val="bg1">
                    <a:lumMod val="65000"/>
                  </a:schemeClr>
                </a:solidFill>
              </a:rPr>
              <a:t>General</a:t>
            </a:r>
          </a:p>
          <a:p>
            <a:endParaRPr lang="en-US" altLang="zh-CN" sz="2400" dirty="0">
              <a:solidFill>
                <a:schemeClr val="bg1">
                  <a:lumMod val="65000"/>
                </a:schemeClr>
              </a:solidFill>
            </a:endParaRPr>
          </a:p>
          <a:p>
            <a:r>
              <a:rPr lang="en-US" altLang="zh-CN" sz="2400" dirty="0">
                <a:solidFill>
                  <a:schemeClr val="bg1">
                    <a:lumMod val="65000"/>
                  </a:schemeClr>
                </a:solidFill>
              </a:rPr>
              <a:t>Adversarial</a:t>
            </a:r>
            <a:r>
              <a:rPr lang="zh-CN" altLang="en-US" sz="2400" dirty="0">
                <a:solidFill>
                  <a:schemeClr val="bg1">
                    <a:lumMod val="65000"/>
                  </a:schemeClr>
                </a:solidFill>
              </a:rPr>
              <a:t> </a:t>
            </a:r>
            <a:r>
              <a:rPr lang="en-US" altLang="zh-CN" sz="2400" dirty="0">
                <a:solidFill>
                  <a:schemeClr val="bg1">
                    <a:lumMod val="65000"/>
                  </a:schemeClr>
                </a:solidFill>
              </a:rPr>
              <a:t>Learning</a:t>
            </a:r>
            <a:r>
              <a:rPr lang="zh-CN" altLang="en-US" sz="2400" dirty="0">
                <a:solidFill>
                  <a:schemeClr val="bg1">
                    <a:lumMod val="65000"/>
                  </a:schemeClr>
                </a:solidFill>
              </a:rPr>
              <a:t> </a:t>
            </a:r>
            <a:r>
              <a:rPr lang="en-US" altLang="zh-CN" sz="2400" dirty="0">
                <a:solidFill>
                  <a:schemeClr val="bg1">
                    <a:lumMod val="65000"/>
                  </a:schemeClr>
                </a:solidFill>
              </a:rPr>
              <a:t>-</a:t>
            </a:r>
            <a:r>
              <a:rPr lang="zh-CN" altLang="en-US" sz="2400" dirty="0">
                <a:solidFill>
                  <a:schemeClr val="bg1">
                    <a:lumMod val="65000"/>
                  </a:schemeClr>
                </a:solidFill>
              </a:rPr>
              <a:t> </a:t>
            </a:r>
            <a:r>
              <a:rPr lang="en-US" altLang="zh-CN" sz="2400" dirty="0">
                <a:solidFill>
                  <a:schemeClr val="bg1">
                    <a:lumMod val="65000"/>
                  </a:schemeClr>
                </a:solidFill>
              </a:rPr>
              <a:t>Multi-class</a:t>
            </a:r>
            <a:r>
              <a:rPr lang="zh-CN" altLang="en-US" sz="2400" dirty="0">
                <a:solidFill>
                  <a:schemeClr val="bg1">
                    <a:lumMod val="65000"/>
                  </a:schemeClr>
                </a:solidFill>
              </a:rPr>
              <a:t> </a:t>
            </a:r>
            <a:r>
              <a:rPr lang="en-US" altLang="zh-CN" sz="2400" dirty="0">
                <a:solidFill>
                  <a:schemeClr val="bg1">
                    <a:lumMod val="65000"/>
                  </a:schemeClr>
                </a:solidFill>
              </a:rPr>
              <a:t>Classification</a:t>
            </a:r>
          </a:p>
          <a:p>
            <a:r>
              <a:rPr lang="zh-CN" altLang="en-US" sz="2400" dirty="0">
                <a:solidFill>
                  <a:schemeClr val="bg1">
                    <a:lumMod val="65000"/>
                  </a:schemeClr>
                </a:solidFill>
              </a:rPr>
              <a:t> </a:t>
            </a:r>
            <a:endParaRPr lang="en-US" altLang="zh-CN" sz="2400" dirty="0">
              <a:solidFill>
                <a:schemeClr val="bg1">
                  <a:lumMod val="65000"/>
                </a:schemeClr>
              </a:solidFill>
            </a:endParaRPr>
          </a:p>
          <a:p>
            <a:r>
              <a:rPr lang="en-US" altLang="zh-CN" sz="2400" dirty="0">
                <a:solidFill>
                  <a:schemeClr val="bg1">
                    <a:lumMod val="65000"/>
                  </a:schemeClr>
                </a:solidFill>
              </a:rPr>
              <a:t>Adversarial</a:t>
            </a:r>
            <a:r>
              <a:rPr lang="zh-CN" altLang="en-US" sz="2400" dirty="0">
                <a:solidFill>
                  <a:schemeClr val="bg1">
                    <a:lumMod val="65000"/>
                  </a:schemeClr>
                </a:solidFill>
              </a:rPr>
              <a:t> </a:t>
            </a:r>
            <a:r>
              <a:rPr lang="en-US" altLang="zh-CN" sz="2400" dirty="0">
                <a:solidFill>
                  <a:schemeClr val="bg1">
                    <a:lumMod val="65000"/>
                  </a:schemeClr>
                </a:solidFill>
              </a:rPr>
              <a:t>Learning</a:t>
            </a:r>
            <a:r>
              <a:rPr lang="zh-CN" altLang="en-US" sz="2400" dirty="0">
                <a:solidFill>
                  <a:schemeClr val="bg1">
                    <a:lumMod val="65000"/>
                  </a:schemeClr>
                </a:solidFill>
              </a:rPr>
              <a:t> </a:t>
            </a:r>
            <a:r>
              <a:rPr lang="en-US" altLang="zh-CN" sz="2400" dirty="0">
                <a:solidFill>
                  <a:schemeClr val="bg1">
                    <a:lumMod val="65000"/>
                  </a:schemeClr>
                </a:solidFill>
              </a:rPr>
              <a:t>–</a:t>
            </a:r>
            <a:r>
              <a:rPr lang="zh-CN" altLang="en-US" sz="2400" dirty="0">
                <a:solidFill>
                  <a:schemeClr val="bg1">
                    <a:lumMod val="65000"/>
                  </a:schemeClr>
                </a:solidFill>
              </a:rPr>
              <a:t> </a:t>
            </a:r>
            <a:r>
              <a:rPr lang="en-US" altLang="zh-CN" sz="2400" dirty="0">
                <a:solidFill>
                  <a:schemeClr val="bg1">
                    <a:lumMod val="65000"/>
                  </a:schemeClr>
                </a:solidFill>
              </a:rPr>
              <a:t>3</a:t>
            </a:r>
            <a:r>
              <a:rPr lang="zh-CN" altLang="en-US" sz="2400" dirty="0">
                <a:solidFill>
                  <a:schemeClr val="bg1">
                    <a:lumMod val="65000"/>
                  </a:schemeClr>
                </a:solidFill>
              </a:rPr>
              <a:t> </a:t>
            </a:r>
            <a:r>
              <a:rPr lang="en-US" altLang="zh-CN" sz="2400" dirty="0">
                <a:solidFill>
                  <a:schemeClr val="bg1">
                    <a:lumMod val="65000"/>
                  </a:schemeClr>
                </a:solidFill>
              </a:rPr>
              <a:t>Dimensional</a:t>
            </a:r>
            <a:r>
              <a:rPr lang="zh-CN" altLang="en-US" sz="2400" dirty="0">
                <a:solidFill>
                  <a:schemeClr val="bg1">
                    <a:lumMod val="65000"/>
                  </a:schemeClr>
                </a:solidFill>
              </a:rPr>
              <a:t> </a:t>
            </a:r>
            <a:r>
              <a:rPr lang="en-US" altLang="zh-CN" sz="2400" dirty="0">
                <a:solidFill>
                  <a:schemeClr val="bg1">
                    <a:lumMod val="65000"/>
                  </a:schemeClr>
                </a:solidFill>
              </a:rPr>
              <a:t>Matching</a:t>
            </a:r>
          </a:p>
          <a:p>
            <a:endParaRPr lang="en-US" altLang="zh-CN" sz="2400" dirty="0">
              <a:solidFill>
                <a:schemeClr val="bg1">
                  <a:lumMod val="65000"/>
                </a:schemeClr>
              </a:solidFill>
            </a:endParaRPr>
          </a:p>
          <a:p>
            <a:r>
              <a:rPr lang="en-US" altLang="zh-CN" sz="2400" dirty="0">
                <a:solidFill>
                  <a:schemeClr val="tx1">
                    <a:lumMod val="65000"/>
                    <a:lumOff val="35000"/>
                  </a:schemeClr>
                </a:solidFill>
              </a:rPr>
              <a:t>Conclusion</a:t>
            </a:r>
            <a:r>
              <a:rPr lang="zh-CN" altLang="en-US" sz="2400" dirty="0">
                <a:solidFill>
                  <a:schemeClr val="tx1">
                    <a:lumMod val="65000"/>
                    <a:lumOff val="35000"/>
                  </a:schemeClr>
                </a:solidFill>
              </a:rPr>
              <a:t> </a:t>
            </a:r>
            <a:r>
              <a:rPr lang="en-US" altLang="zh-CN" sz="2400" dirty="0">
                <a:solidFill>
                  <a:schemeClr val="tx1">
                    <a:lumMod val="65000"/>
                    <a:lumOff val="35000"/>
                  </a:schemeClr>
                </a:solidFill>
              </a:rPr>
              <a:t>and</a:t>
            </a:r>
            <a:r>
              <a:rPr lang="zh-CN" altLang="en-US" sz="2400" dirty="0">
                <a:solidFill>
                  <a:schemeClr val="tx1">
                    <a:lumMod val="65000"/>
                    <a:lumOff val="35000"/>
                  </a:schemeClr>
                </a:solidFill>
              </a:rPr>
              <a:t> </a:t>
            </a:r>
            <a:r>
              <a:rPr lang="en-US" altLang="zh-CN" sz="2400" dirty="0">
                <a:solidFill>
                  <a:schemeClr val="tx1">
                    <a:lumMod val="65000"/>
                    <a:lumOff val="35000"/>
                  </a:schemeClr>
                </a:solidFill>
              </a:rPr>
              <a:t>Future</a:t>
            </a:r>
            <a:r>
              <a:rPr lang="zh-CN" altLang="en-US" sz="2400" dirty="0">
                <a:solidFill>
                  <a:schemeClr val="tx1">
                    <a:lumMod val="65000"/>
                    <a:lumOff val="35000"/>
                  </a:schemeClr>
                </a:solidFill>
              </a:rPr>
              <a:t> </a:t>
            </a:r>
            <a:r>
              <a:rPr lang="en-US" altLang="zh-CN" sz="2400" dirty="0">
                <a:solidFill>
                  <a:schemeClr val="tx1">
                    <a:lumMod val="65000"/>
                    <a:lumOff val="35000"/>
                  </a:schemeClr>
                </a:solidFill>
              </a:rPr>
              <a:t>Works</a:t>
            </a:r>
          </a:p>
          <a:p>
            <a:endParaRPr lang="en-US" altLang="zh-CN" dirty="0"/>
          </a:p>
          <a:p>
            <a:endParaRPr lang="en-US" dirty="0"/>
          </a:p>
        </p:txBody>
      </p:sp>
      <p:sp>
        <p:nvSpPr>
          <p:cNvPr id="3" name="Slide Number Placeholder 2">
            <a:extLst>
              <a:ext uri="{FF2B5EF4-FFF2-40B4-BE49-F238E27FC236}">
                <a16:creationId xmlns:a16="http://schemas.microsoft.com/office/drawing/2014/main" id="{3A97BBA1-9E10-3A4D-BB62-67D2211E7051}"/>
              </a:ext>
            </a:extLst>
          </p:cNvPr>
          <p:cNvSpPr>
            <a:spLocks noGrp="1"/>
          </p:cNvSpPr>
          <p:nvPr>
            <p:ph type="sldNum" sz="quarter" idx="12"/>
          </p:nvPr>
        </p:nvSpPr>
        <p:spPr/>
        <p:txBody>
          <a:bodyPr/>
          <a:lstStyle/>
          <a:p>
            <a:fld id="{C0F2A647-71D5-4304-8070-CBC681FF56EE}" type="slidenum">
              <a:rPr lang="en-US" smtClean="0"/>
              <a:t>49</a:t>
            </a:fld>
            <a:endParaRPr lang="en-US" dirty="0"/>
          </a:p>
        </p:txBody>
      </p:sp>
      <p:sp>
        <p:nvSpPr>
          <p:cNvPr id="5" name="Footer Placeholder 4">
            <a:extLst>
              <a:ext uri="{FF2B5EF4-FFF2-40B4-BE49-F238E27FC236}">
                <a16:creationId xmlns:a16="http://schemas.microsoft.com/office/drawing/2014/main" id="{4984DDC4-A24D-3240-B5D4-F234A2893BB6}"/>
              </a:ext>
            </a:extLst>
          </p:cNvPr>
          <p:cNvSpPr>
            <a:spLocks noGrp="1"/>
          </p:cNvSpPr>
          <p:nvPr>
            <p:ph type="ftr" sz="quarter" idx="11"/>
          </p:nvPr>
        </p:nvSpPr>
        <p:spPr/>
        <p:txBody>
          <a:bodyPr/>
          <a:lstStyle/>
          <a:p>
            <a:r>
              <a:rPr lang="en-US"/>
              <a:t>Outline</a:t>
            </a:r>
          </a:p>
        </p:txBody>
      </p:sp>
    </p:spTree>
    <p:extLst>
      <p:ext uri="{BB962C8B-B14F-4D97-AF65-F5344CB8AC3E}">
        <p14:creationId xmlns:p14="http://schemas.microsoft.com/office/powerpoint/2010/main" val="35727928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altLang="zh-CN" sz="2800" dirty="0">
                <a:solidFill>
                  <a:schemeClr val="accent2"/>
                </a:solidFill>
              </a:rPr>
              <a:t>Conclusion</a:t>
            </a:r>
            <a:endParaRPr lang="en-US" sz="20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8" name="Slide Number Placeholder 7">
            <a:extLst>
              <a:ext uri="{FF2B5EF4-FFF2-40B4-BE49-F238E27FC236}">
                <a16:creationId xmlns:a16="http://schemas.microsoft.com/office/drawing/2014/main" id="{AE9BB168-86A8-554D-84D7-4F6FA1ED2E6B}"/>
              </a:ext>
            </a:extLst>
          </p:cNvPr>
          <p:cNvSpPr>
            <a:spLocks noGrp="1"/>
          </p:cNvSpPr>
          <p:nvPr>
            <p:ph type="sldNum" sz="quarter" idx="12"/>
          </p:nvPr>
        </p:nvSpPr>
        <p:spPr/>
        <p:txBody>
          <a:bodyPr/>
          <a:lstStyle/>
          <a:p>
            <a:fld id="{C0F2A647-71D5-4304-8070-CBC681FF56EE}" type="slidenum">
              <a:rPr lang="en-US" smtClean="0"/>
              <a:t>50</a:t>
            </a:fld>
            <a:endParaRPr lang="en-US" dirty="0"/>
          </a:p>
        </p:txBody>
      </p:sp>
      <p:sp>
        <p:nvSpPr>
          <p:cNvPr id="19" name="Oval 18">
            <a:extLst>
              <a:ext uri="{FF2B5EF4-FFF2-40B4-BE49-F238E27FC236}">
                <a16:creationId xmlns:a16="http://schemas.microsoft.com/office/drawing/2014/main" id="{5B17D9ED-4534-1641-9D63-ECBE6EFE0C93}"/>
              </a:ext>
            </a:extLst>
          </p:cNvPr>
          <p:cNvSpPr/>
          <p:nvPr/>
        </p:nvSpPr>
        <p:spPr>
          <a:xfrm>
            <a:off x="2537939" y="1164592"/>
            <a:ext cx="234658" cy="2346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Rectangle 19">
            <a:extLst>
              <a:ext uri="{FF2B5EF4-FFF2-40B4-BE49-F238E27FC236}">
                <a16:creationId xmlns:a16="http://schemas.microsoft.com/office/drawing/2014/main" id="{13B50126-DEDD-6747-A613-C59B5F4FEAF6}"/>
              </a:ext>
            </a:extLst>
          </p:cNvPr>
          <p:cNvSpPr/>
          <p:nvPr/>
        </p:nvSpPr>
        <p:spPr>
          <a:xfrm>
            <a:off x="2772597" y="1067766"/>
            <a:ext cx="7049430" cy="1323439"/>
          </a:xfrm>
          <a:prstGeom prst="rect">
            <a:avLst/>
          </a:prstGeom>
        </p:spPr>
        <p:txBody>
          <a:bodyPr wrap="square">
            <a:spAutoFit/>
          </a:bodyPr>
          <a:lstStyle/>
          <a:p>
            <a:r>
              <a:rPr lang="en-US" altLang="zh-CN" sz="2000" dirty="0">
                <a:solidFill>
                  <a:schemeClr val="accent2"/>
                </a:solidFill>
              </a:rPr>
              <a:t>We tried to solve the intractable problems using adversarial learning with double oracle. They all get reasonable results. On multiclass classification it perform well, but on 3D matching it is not that good. </a:t>
            </a:r>
            <a:endParaRPr lang="en-US" sz="2000" dirty="0">
              <a:solidFill>
                <a:schemeClr val="accent2"/>
              </a:solidFill>
            </a:endParaRPr>
          </a:p>
        </p:txBody>
      </p:sp>
      <p:sp>
        <p:nvSpPr>
          <p:cNvPr id="21" name="Oval 20">
            <a:extLst>
              <a:ext uri="{FF2B5EF4-FFF2-40B4-BE49-F238E27FC236}">
                <a16:creationId xmlns:a16="http://schemas.microsoft.com/office/drawing/2014/main" id="{8AC60AE7-2626-F840-94E7-CEAC56B9948F}"/>
              </a:ext>
            </a:extLst>
          </p:cNvPr>
          <p:cNvSpPr/>
          <p:nvPr/>
        </p:nvSpPr>
        <p:spPr>
          <a:xfrm>
            <a:off x="2537939" y="2861430"/>
            <a:ext cx="234658" cy="2346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6" name="Rectangle 25">
            <a:extLst>
              <a:ext uri="{FF2B5EF4-FFF2-40B4-BE49-F238E27FC236}">
                <a16:creationId xmlns:a16="http://schemas.microsoft.com/office/drawing/2014/main" id="{B8E241EE-A1E4-524C-836D-4D56465E89EB}"/>
              </a:ext>
            </a:extLst>
          </p:cNvPr>
          <p:cNvSpPr/>
          <p:nvPr/>
        </p:nvSpPr>
        <p:spPr>
          <a:xfrm>
            <a:off x="2748985" y="4414546"/>
            <a:ext cx="7723125" cy="1631216"/>
          </a:xfrm>
          <a:prstGeom prst="rect">
            <a:avLst/>
          </a:prstGeom>
        </p:spPr>
        <p:txBody>
          <a:bodyPr wrap="square">
            <a:spAutoFit/>
          </a:bodyPr>
          <a:lstStyle/>
          <a:p>
            <a:r>
              <a:rPr lang="en-US" altLang="zh-CN" sz="2000" dirty="0">
                <a:solidFill>
                  <a:schemeClr val="accent2"/>
                </a:solidFill>
              </a:rPr>
              <a:t>The</a:t>
            </a:r>
            <a:r>
              <a:rPr lang="zh-CN" altLang="en-US" sz="2000" dirty="0">
                <a:solidFill>
                  <a:schemeClr val="accent2"/>
                </a:solidFill>
              </a:rPr>
              <a:t> </a:t>
            </a:r>
            <a:r>
              <a:rPr lang="en-US" altLang="zh-CN" sz="2000" dirty="0">
                <a:solidFill>
                  <a:schemeClr val="accent2"/>
                </a:solidFill>
              </a:rPr>
              <a:t>experiments</a:t>
            </a:r>
            <a:r>
              <a:rPr lang="zh-CN" altLang="en-US" sz="2000" dirty="0">
                <a:solidFill>
                  <a:schemeClr val="accent2"/>
                </a:solidFill>
              </a:rPr>
              <a:t> </a:t>
            </a:r>
            <a:r>
              <a:rPr lang="en-US" altLang="zh-CN" sz="2000" dirty="0">
                <a:solidFill>
                  <a:schemeClr val="accent2"/>
                </a:solidFill>
              </a:rPr>
              <a:t>showed that if we add features such as adding pairwise features to normal classification problems or consider 3 sets all together instead of 2 stage bipartite matching, we can make use the potential information hiding in the correlation of data with the cost of more computation time.</a:t>
            </a:r>
            <a:endParaRPr lang="en-US" sz="2000" dirty="0">
              <a:solidFill>
                <a:schemeClr val="accent2"/>
              </a:solidFill>
            </a:endParaRPr>
          </a:p>
        </p:txBody>
      </p:sp>
      <p:sp>
        <p:nvSpPr>
          <p:cNvPr id="27" name="Oval 26">
            <a:extLst>
              <a:ext uri="{FF2B5EF4-FFF2-40B4-BE49-F238E27FC236}">
                <a16:creationId xmlns:a16="http://schemas.microsoft.com/office/drawing/2014/main" id="{D9532DCA-DBF7-4B4F-9FA6-8208BE0499B6}"/>
              </a:ext>
            </a:extLst>
          </p:cNvPr>
          <p:cNvSpPr/>
          <p:nvPr/>
        </p:nvSpPr>
        <p:spPr>
          <a:xfrm>
            <a:off x="2499566" y="4537437"/>
            <a:ext cx="234658" cy="2346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p>
        </p:txBody>
      </p:sp>
      <p:sp>
        <p:nvSpPr>
          <p:cNvPr id="14" name="Rectangle 13">
            <a:extLst>
              <a:ext uri="{FF2B5EF4-FFF2-40B4-BE49-F238E27FC236}">
                <a16:creationId xmlns:a16="http://schemas.microsoft.com/office/drawing/2014/main" id="{8EBF456C-359D-C64A-BAA3-5C44BF373726}"/>
              </a:ext>
            </a:extLst>
          </p:cNvPr>
          <p:cNvSpPr/>
          <p:nvPr/>
        </p:nvSpPr>
        <p:spPr>
          <a:xfrm>
            <a:off x="2772597" y="2797930"/>
            <a:ext cx="7049430" cy="1323439"/>
          </a:xfrm>
          <a:prstGeom prst="rect">
            <a:avLst/>
          </a:prstGeom>
        </p:spPr>
        <p:txBody>
          <a:bodyPr wrap="square">
            <a:spAutoFit/>
          </a:bodyPr>
          <a:lstStyle/>
          <a:p>
            <a:r>
              <a:rPr lang="en-US" altLang="zh-CN" sz="2000" dirty="0">
                <a:solidFill>
                  <a:schemeClr val="accent2"/>
                </a:solidFill>
              </a:rPr>
              <a:t>We</a:t>
            </a:r>
            <a:r>
              <a:rPr lang="zh-CN" altLang="en-US" sz="2000" dirty="0">
                <a:solidFill>
                  <a:schemeClr val="accent2"/>
                </a:solidFill>
              </a:rPr>
              <a:t> </a:t>
            </a:r>
            <a:r>
              <a:rPr lang="en-US" altLang="zh-CN" sz="2000" dirty="0">
                <a:solidFill>
                  <a:schemeClr val="accent2"/>
                </a:solidFill>
              </a:rPr>
              <a:t>developed</a:t>
            </a:r>
            <a:r>
              <a:rPr lang="zh-CN" altLang="en-US" sz="2000" dirty="0">
                <a:solidFill>
                  <a:schemeClr val="accent2"/>
                </a:solidFill>
              </a:rPr>
              <a:t> </a:t>
            </a:r>
            <a:r>
              <a:rPr lang="en-US" altLang="zh-CN" sz="2000" dirty="0">
                <a:solidFill>
                  <a:schemeClr val="accent2"/>
                </a:solidFill>
              </a:rPr>
              <a:t>marginal</a:t>
            </a:r>
            <a:r>
              <a:rPr lang="zh-CN" altLang="en-US" sz="2000" dirty="0">
                <a:solidFill>
                  <a:schemeClr val="accent2"/>
                </a:solidFill>
              </a:rPr>
              <a:t> </a:t>
            </a:r>
            <a:r>
              <a:rPr lang="en-US" altLang="zh-CN" sz="2000" dirty="0">
                <a:solidFill>
                  <a:schemeClr val="accent2"/>
                </a:solidFill>
              </a:rPr>
              <a:t>method</a:t>
            </a:r>
            <a:r>
              <a:rPr lang="zh-CN" altLang="en-US" sz="2000" dirty="0">
                <a:solidFill>
                  <a:schemeClr val="accent2"/>
                </a:solidFill>
              </a:rPr>
              <a:t> </a:t>
            </a:r>
            <a:r>
              <a:rPr lang="en-US" altLang="zh-CN" sz="2000" dirty="0">
                <a:solidFill>
                  <a:schemeClr val="accent2"/>
                </a:solidFill>
              </a:rPr>
              <a:t>on</a:t>
            </a:r>
            <a:r>
              <a:rPr lang="zh-CN" altLang="en-US" sz="2000" dirty="0">
                <a:solidFill>
                  <a:schemeClr val="accent2"/>
                </a:solidFill>
              </a:rPr>
              <a:t> </a:t>
            </a:r>
            <a:r>
              <a:rPr lang="en-US" altLang="zh-CN" sz="2000" dirty="0">
                <a:solidFill>
                  <a:schemeClr val="accent2"/>
                </a:solidFill>
              </a:rPr>
              <a:t>3D</a:t>
            </a:r>
            <a:r>
              <a:rPr lang="zh-CN" altLang="en-US" sz="2000" dirty="0">
                <a:solidFill>
                  <a:schemeClr val="accent2"/>
                </a:solidFill>
              </a:rPr>
              <a:t> </a:t>
            </a:r>
            <a:r>
              <a:rPr lang="en-US" altLang="zh-CN" sz="2000" dirty="0">
                <a:solidFill>
                  <a:schemeClr val="accent2"/>
                </a:solidFill>
              </a:rPr>
              <a:t>matching</a:t>
            </a:r>
            <a:r>
              <a:rPr lang="zh-CN" altLang="en-US" sz="2000" dirty="0">
                <a:solidFill>
                  <a:schemeClr val="accent2"/>
                </a:solidFill>
              </a:rPr>
              <a:t> </a:t>
            </a:r>
            <a:r>
              <a:rPr lang="en-US" altLang="zh-CN" sz="2000" dirty="0">
                <a:solidFill>
                  <a:schemeClr val="accent2"/>
                </a:solidFill>
              </a:rPr>
              <a:t>and</a:t>
            </a:r>
            <a:r>
              <a:rPr lang="zh-CN" altLang="en-US" sz="2000" dirty="0">
                <a:solidFill>
                  <a:schemeClr val="accent2"/>
                </a:solidFill>
              </a:rPr>
              <a:t> </a:t>
            </a:r>
            <a:r>
              <a:rPr lang="en-US" altLang="zh-CN" sz="2000" dirty="0">
                <a:solidFill>
                  <a:schemeClr val="accent2"/>
                </a:solidFill>
              </a:rPr>
              <a:t>find</a:t>
            </a:r>
            <a:r>
              <a:rPr lang="zh-CN" altLang="en-US" sz="2000" dirty="0">
                <a:solidFill>
                  <a:schemeClr val="accent2"/>
                </a:solidFill>
              </a:rPr>
              <a:t> </a:t>
            </a:r>
            <a:r>
              <a:rPr lang="en-US" altLang="zh-CN" sz="2000" dirty="0">
                <a:solidFill>
                  <a:schemeClr val="accent2"/>
                </a:solidFill>
              </a:rPr>
              <a:t>out</a:t>
            </a:r>
            <a:r>
              <a:rPr lang="zh-CN" altLang="en-US" sz="2000" dirty="0">
                <a:solidFill>
                  <a:schemeClr val="accent2"/>
                </a:solidFill>
              </a:rPr>
              <a:t> </a:t>
            </a:r>
            <a:r>
              <a:rPr lang="en-US" altLang="zh-CN" sz="2000" dirty="0">
                <a:solidFill>
                  <a:schemeClr val="accent2"/>
                </a:solidFill>
              </a:rPr>
              <a:t>the</a:t>
            </a:r>
            <a:r>
              <a:rPr lang="zh-CN" altLang="en-US" sz="2000" dirty="0">
                <a:solidFill>
                  <a:schemeClr val="accent2"/>
                </a:solidFill>
              </a:rPr>
              <a:t> </a:t>
            </a:r>
            <a:r>
              <a:rPr lang="en-US" altLang="zh-CN" sz="2000" dirty="0">
                <a:solidFill>
                  <a:schemeClr val="accent2"/>
                </a:solidFill>
              </a:rPr>
              <a:t>great</a:t>
            </a:r>
            <a:r>
              <a:rPr lang="zh-CN" altLang="en-US" sz="2000" dirty="0">
                <a:solidFill>
                  <a:schemeClr val="accent2"/>
                </a:solidFill>
              </a:rPr>
              <a:t> </a:t>
            </a:r>
            <a:r>
              <a:rPr lang="en-US" altLang="zh-CN" sz="2000" dirty="0">
                <a:solidFill>
                  <a:schemeClr val="accent2"/>
                </a:solidFill>
              </a:rPr>
              <a:t>potential</a:t>
            </a:r>
            <a:r>
              <a:rPr lang="zh-CN" altLang="en-US" sz="2000" dirty="0">
                <a:solidFill>
                  <a:schemeClr val="accent2"/>
                </a:solidFill>
              </a:rPr>
              <a:t> </a:t>
            </a:r>
            <a:r>
              <a:rPr lang="en-US" altLang="zh-CN" sz="2000" dirty="0">
                <a:solidFill>
                  <a:schemeClr val="accent2"/>
                </a:solidFill>
              </a:rPr>
              <a:t>of</a:t>
            </a:r>
            <a:r>
              <a:rPr lang="zh-CN" altLang="en-US" sz="2000" dirty="0">
                <a:solidFill>
                  <a:schemeClr val="accent2"/>
                </a:solidFill>
              </a:rPr>
              <a:t> </a:t>
            </a:r>
            <a:r>
              <a:rPr lang="en-US" altLang="zh-CN" sz="2000" dirty="0">
                <a:solidFill>
                  <a:schemeClr val="accent2"/>
                </a:solidFill>
              </a:rPr>
              <a:t>this</a:t>
            </a:r>
            <a:r>
              <a:rPr lang="zh-CN" altLang="en-US" sz="2000" dirty="0">
                <a:solidFill>
                  <a:schemeClr val="accent2"/>
                </a:solidFill>
              </a:rPr>
              <a:t> </a:t>
            </a:r>
            <a:r>
              <a:rPr lang="en-US" altLang="zh-CN" sz="2000" dirty="0">
                <a:solidFill>
                  <a:schemeClr val="accent2"/>
                </a:solidFill>
              </a:rPr>
              <a:t>idea:</a:t>
            </a:r>
            <a:r>
              <a:rPr lang="zh-CN" altLang="en-US" sz="2000" dirty="0">
                <a:solidFill>
                  <a:schemeClr val="accent2"/>
                </a:solidFill>
              </a:rPr>
              <a:t> </a:t>
            </a:r>
            <a:r>
              <a:rPr lang="en-US" altLang="zh-CN" sz="2000" b="1" dirty="0">
                <a:solidFill>
                  <a:schemeClr val="accent2"/>
                </a:solidFill>
              </a:rPr>
              <a:t>Avoid</a:t>
            </a:r>
            <a:r>
              <a:rPr lang="zh-CN" altLang="en-US" sz="2000" b="1" dirty="0">
                <a:solidFill>
                  <a:schemeClr val="accent2"/>
                </a:solidFill>
              </a:rPr>
              <a:t> </a:t>
            </a:r>
            <a:r>
              <a:rPr lang="en-US" altLang="zh-CN" sz="2000" b="1" dirty="0">
                <a:solidFill>
                  <a:schemeClr val="accent2"/>
                </a:solidFill>
              </a:rPr>
              <a:t>solving</a:t>
            </a:r>
            <a:r>
              <a:rPr lang="zh-CN" altLang="en-US" sz="2000" b="1" dirty="0">
                <a:solidFill>
                  <a:schemeClr val="accent2"/>
                </a:solidFill>
              </a:rPr>
              <a:t> </a:t>
            </a:r>
            <a:r>
              <a:rPr lang="en-US" altLang="zh-CN" sz="2000" b="1" dirty="0">
                <a:solidFill>
                  <a:schemeClr val="accent2"/>
                </a:solidFill>
              </a:rPr>
              <a:t>hard</a:t>
            </a:r>
            <a:r>
              <a:rPr lang="zh-CN" altLang="en-US" sz="2000" b="1" dirty="0">
                <a:solidFill>
                  <a:schemeClr val="accent2"/>
                </a:solidFill>
              </a:rPr>
              <a:t> </a:t>
            </a:r>
            <a:r>
              <a:rPr lang="en-US" altLang="zh-CN" sz="2000" b="1" dirty="0">
                <a:solidFill>
                  <a:schemeClr val="accent2"/>
                </a:solidFill>
              </a:rPr>
              <a:t>problems</a:t>
            </a:r>
            <a:r>
              <a:rPr lang="zh-CN" altLang="en-US" sz="2000" b="1" dirty="0">
                <a:solidFill>
                  <a:schemeClr val="accent2"/>
                </a:solidFill>
              </a:rPr>
              <a:t> </a:t>
            </a:r>
            <a:r>
              <a:rPr lang="en-US" altLang="zh-CN" sz="2000" b="1" dirty="0">
                <a:solidFill>
                  <a:schemeClr val="accent2"/>
                </a:solidFill>
              </a:rPr>
              <a:t>in</a:t>
            </a:r>
            <a:r>
              <a:rPr lang="zh-CN" altLang="en-US" sz="2000" b="1" dirty="0">
                <a:solidFill>
                  <a:schemeClr val="accent2"/>
                </a:solidFill>
              </a:rPr>
              <a:t> </a:t>
            </a:r>
            <a:r>
              <a:rPr lang="en-US" altLang="zh-CN" sz="2000" b="1" dirty="0">
                <a:solidFill>
                  <a:schemeClr val="accent2"/>
                </a:solidFill>
              </a:rPr>
              <a:t>training</a:t>
            </a:r>
            <a:r>
              <a:rPr lang="zh-CN" altLang="en-US" sz="2000" b="1" dirty="0">
                <a:solidFill>
                  <a:schemeClr val="accent2"/>
                </a:solidFill>
              </a:rPr>
              <a:t> </a:t>
            </a:r>
            <a:r>
              <a:rPr lang="en-US" altLang="zh-CN" sz="2000" b="1" dirty="0">
                <a:solidFill>
                  <a:schemeClr val="accent2"/>
                </a:solidFill>
              </a:rPr>
              <a:t>phase</a:t>
            </a:r>
            <a:r>
              <a:rPr lang="zh-CN" altLang="en-US" sz="2000" b="1" dirty="0">
                <a:solidFill>
                  <a:schemeClr val="accent2"/>
                </a:solidFill>
              </a:rPr>
              <a:t> </a:t>
            </a:r>
            <a:r>
              <a:rPr lang="en-US" altLang="zh-CN" sz="2000" b="1" dirty="0">
                <a:solidFill>
                  <a:schemeClr val="accent2"/>
                </a:solidFill>
              </a:rPr>
              <a:t>and</a:t>
            </a:r>
            <a:r>
              <a:rPr lang="zh-CN" altLang="en-US" sz="2000" b="1" dirty="0">
                <a:solidFill>
                  <a:schemeClr val="accent2"/>
                </a:solidFill>
              </a:rPr>
              <a:t> </a:t>
            </a:r>
            <a:r>
              <a:rPr lang="en-US" altLang="zh-CN" sz="2000" b="1" dirty="0">
                <a:solidFill>
                  <a:schemeClr val="accent2"/>
                </a:solidFill>
              </a:rPr>
              <a:t>leaving</a:t>
            </a:r>
            <a:r>
              <a:rPr lang="zh-CN" altLang="en-US" sz="2000" b="1" dirty="0">
                <a:solidFill>
                  <a:schemeClr val="accent2"/>
                </a:solidFill>
              </a:rPr>
              <a:t> </a:t>
            </a:r>
            <a:r>
              <a:rPr lang="en-US" altLang="zh-CN" sz="2000" b="1" dirty="0">
                <a:solidFill>
                  <a:schemeClr val="accent2"/>
                </a:solidFill>
              </a:rPr>
              <a:t>it</a:t>
            </a:r>
            <a:r>
              <a:rPr lang="zh-CN" altLang="en-US" sz="2000" b="1" dirty="0">
                <a:solidFill>
                  <a:schemeClr val="accent2"/>
                </a:solidFill>
              </a:rPr>
              <a:t> </a:t>
            </a:r>
            <a:r>
              <a:rPr lang="en-US" altLang="zh-CN" sz="2000" b="1" dirty="0">
                <a:solidFill>
                  <a:schemeClr val="accent2"/>
                </a:solidFill>
              </a:rPr>
              <a:t>to</a:t>
            </a:r>
            <a:r>
              <a:rPr lang="zh-CN" altLang="en-US" sz="2000" b="1" dirty="0">
                <a:solidFill>
                  <a:schemeClr val="accent2"/>
                </a:solidFill>
              </a:rPr>
              <a:t> </a:t>
            </a:r>
            <a:r>
              <a:rPr lang="en-US" altLang="zh-CN" sz="2000" b="1" dirty="0">
                <a:solidFill>
                  <a:schemeClr val="accent2"/>
                </a:solidFill>
              </a:rPr>
              <a:t>prediction</a:t>
            </a:r>
            <a:r>
              <a:rPr lang="zh-CN" altLang="en-US" sz="2000" b="1" dirty="0">
                <a:solidFill>
                  <a:schemeClr val="accent2"/>
                </a:solidFill>
              </a:rPr>
              <a:t> </a:t>
            </a:r>
            <a:r>
              <a:rPr lang="en-US" altLang="zh-CN" sz="2000" b="1" dirty="0">
                <a:solidFill>
                  <a:schemeClr val="accent2"/>
                </a:solidFill>
              </a:rPr>
              <a:t>to</a:t>
            </a:r>
            <a:r>
              <a:rPr lang="zh-CN" altLang="en-US" sz="2000" b="1" dirty="0">
                <a:solidFill>
                  <a:schemeClr val="accent2"/>
                </a:solidFill>
              </a:rPr>
              <a:t> </a:t>
            </a:r>
            <a:r>
              <a:rPr lang="en-US" altLang="zh-CN" sz="2000" b="1" dirty="0">
                <a:solidFill>
                  <a:schemeClr val="accent2"/>
                </a:solidFill>
              </a:rPr>
              <a:t>save</a:t>
            </a:r>
            <a:r>
              <a:rPr lang="zh-CN" altLang="en-US" sz="2000" b="1" dirty="0">
                <a:solidFill>
                  <a:schemeClr val="accent2"/>
                </a:solidFill>
              </a:rPr>
              <a:t> </a:t>
            </a:r>
            <a:r>
              <a:rPr lang="en-US" altLang="zh-CN" sz="2000" b="1" dirty="0">
                <a:solidFill>
                  <a:schemeClr val="accent2"/>
                </a:solidFill>
              </a:rPr>
              <a:t>the</a:t>
            </a:r>
            <a:r>
              <a:rPr lang="zh-CN" altLang="en-US" sz="2000" b="1" dirty="0">
                <a:solidFill>
                  <a:schemeClr val="accent2"/>
                </a:solidFill>
              </a:rPr>
              <a:t> </a:t>
            </a:r>
            <a:r>
              <a:rPr lang="en-US" altLang="zh-CN" sz="2000" b="1" dirty="0">
                <a:solidFill>
                  <a:schemeClr val="accent2"/>
                </a:solidFill>
              </a:rPr>
              <a:t>time.</a:t>
            </a:r>
            <a:endParaRPr lang="en-US" sz="2000" b="1" dirty="0">
              <a:solidFill>
                <a:schemeClr val="accent2"/>
              </a:solidFill>
            </a:endParaRPr>
          </a:p>
        </p:txBody>
      </p:sp>
      <p:sp>
        <p:nvSpPr>
          <p:cNvPr id="2" name="Footer Placeholder 1">
            <a:extLst>
              <a:ext uri="{FF2B5EF4-FFF2-40B4-BE49-F238E27FC236}">
                <a16:creationId xmlns:a16="http://schemas.microsoft.com/office/drawing/2014/main" id="{53C774FB-923D-B54E-B86F-5EC327CE13BA}"/>
              </a:ext>
            </a:extLst>
          </p:cNvPr>
          <p:cNvSpPr>
            <a:spLocks noGrp="1"/>
          </p:cNvSpPr>
          <p:nvPr>
            <p:ph type="ftr" sz="quarter" idx="11"/>
          </p:nvPr>
        </p:nvSpPr>
        <p:spPr/>
        <p:txBody>
          <a:bodyPr/>
          <a:lstStyle/>
          <a:p>
            <a:r>
              <a:rPr lang="en-US" altLang="zh-CN" dirty="0"/>
              <a:t>Conclusion</a:t>
            </a:r>
            <a:r>
              <a:rPr lang="zh-CN" altLang="en-US" dirty="0"/>
              <a:t> </a:t>
            </a:r>
            <a:r>
              <a:rPr lang="en-US" altLang="zh-CN" dirty="0"/>
              <a:t>and</a:t>
            </a:r>
            <a:r>
              <a:rPr lang="zh-CN" altLang="en-US" dirty="0"/>
              <a:t> </a:t>
            </a:r>
            <a:r>
              <a:rPr lang="en-US" altLang="zh-CN" dirty="0"/>
              <a:t>Future</a:t>
            </a:r>
            <a:r>
              <a:rPr lang="zh-CN" altLang="en-US" dirty="0"/>
              <a:t> </a:t>
            </a:r>
            <a:r>
              <a:rPr lang="en-US" altLang="zh-CN" dirty="0"/>
              <a:t>Works</a:t>
            </a:r>
          </a:p>
        </p:txBody>
      </p:sp>
    </p:spTree>
    <p:extLst>
      <p:ext uri="{BB962C8B-B14F-4D97-AF65-F5344CB8AC3E}">
        <p14:creationId xmlns:p14="http://schemas.microsoft.com/office/powerpoint/2010/main" val="75418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6" grpId="0"/>
      <p:bldP spid="2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08029"/>
            <a:ext cx="7753368" cy="523220"/>
          </a:xfrm>
          <a:prstGeom prst="rect">
            <a:avLst/>
          </a:prstGeom>
          <a:noFill/>
        </p:spPr>
        <p:txBody>
          <a:bodyPr wrap="square" rtlCol="0">
            <a:spAutoFit/>
          </a:bodyPr>
          <a:lstStyle/>
          <a:p>
            <a:r>
              <a:rPr lang="en-US" altLang="zh-CN" sz="2800" dirty="0">
                <a:solidFill>
                  <a:schemeClr val="accent2"/>
                </a:solidFill>
              </a:rPr>
              <a:t>Conclusions</a:t>
            </a:r>
            <a:r>
              <a:rPr lang="zh-CN" altLang="en-US" sz="2800" dirty="0">
                <a:solidFill>
                  <a:schemeClr val="accent2"/>
                </a:solidFill>
              </a:rPr>
              <a:t> </a:t>
            </a:r>
            <a:r>
              <a:rPr lang="en-US" altLang="zh-CN" sz="2800" dirty="0">
                <a:solidFill>
                  <a:schemeClr val="accent2"/>
                </a:solidFill>
              </a:rPr>
              <a:t>-</a:t>
            </a:r>
            <a:r>
              <a:rPr lang="zh-CN" altLang="en-US" sz="2800" dirty="0">
                <a:solidFill>
                  <a:schemeClr val="accent2"/>
                </a:solidFill>
              </a:rPr>
              <a:t> </a:t>
            </a:r>
            <a:r>
              <a:rPr lang="en-US" altLang="zh-CN" sz="2800" dirty="0">
                <a:solidFill>
                  <a:schemeClr val="accent2"/>
                </a:solidFill>
              </a:rPr>
              <a:t>Learning</a:t>
            </a:r>
            <a:r>
              <a:rPr lang="zh-CN" altLang="en-US" sz="2800" dirty="0">
                <a:solidFill>
                  <a:schemeClr val="accent2"/>
                </a:solidFill>
              </a:rPr>
              <a:t> </a:t>
            </a:r>
            <a:r>
              <a:rPr lang="en-US" altLang="zh-CN" sz="2800" dirty="0">
                <a:solidFill>
                  <a:schemeClr val="accent2"/>
                </a:solidFill>
              </a:rPr>
              <a:t>With</a:t>
            </a:r>
            <a:r>
              <a:rPr lang="zh-CN" altLang="en-US" sz="2800" dirty="0">
                <a:solidFill>
                  <a:schemeClr val="accent2"/>
                </a:solidFill>
              </a:rPr>
              <a:t> </a:t>
            </a:r>
            <a:r>
              <a:rPr lang="en-US" altLang="zh-CN" sz="2800" dirty="0">
                <a:solidFill>
                  <a:schemeClr val="accent2"/>
                </a:solidFill>
              </a:rPr>
              <a:t>Approximation</a:t>
            </a:r>
            <a:r>
              <a:rPr lang="zh-CN" altLang="en-US" sz="2800" dirty="0">
                <a:solidFill>
                  <a:schemeClr val="accent2"/>
                </a:solidFill>
              </a:rPr>
              <a:t> </a:t>
            </a:r>
            <a:r>
              <a:rPr lang="en-US" altLang="zh-CN" sz="2800" dirty="0">
                <a:solidFill>
                  <a:schemeClr val="accent2"/>
                </a:solidFill>
              </a:rPr>
              <a:t>Method</a:t>
            </a:r>
            <a:endParaRPr lang="en-US" sz="20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22" name="Rectangle 21">
            <a:extLst>
              <a:ext uri="{FF2B5EF4-FFF2-40B4-BE49-F238E27FC236}">
                <a16:creationId xmlns:a16="http://schemas.microsoft.com/office/drawing/2014/main" id="{5AE01489-A11E-444C-95E9-D79A7B79EAE5}"/>
              </a:ext>
            </a:extLst>
          </p:cNvPr>
          <p:cNvSpPr/>
          <p:nvPr/>
        </p:nvSpPr>
        <p:spPr>
          <a:xfrm>
            <a:off x="6177115" y="1154065"/>
            <a:ext cx="1236237" cy="584775"/>
          </a:xfrm>
          <a:prstGeom prst="rect">
            <a:avLst/>
          </a:prstGeom>
        </p:spPr>
        <p:txBody>
          <a:bodyPr wrap="none">
            <a:spAutoFit/>
          </a:bodyPr>
          <a:lstStyle/>
          <a:p>
            <a:pPr algn="ctr"/>
            <a:r>
              <a:rPr lang="en-US" b="1" dirty="0">
                <a:solidFill>
                  <a:schemeClr val="tx1">
                    <a:lumMod val="75000"/>
                    <a:lumOff val="25000"/>
                  </a:schemeClr>
                </a:solidFill>
              </a:rPr>
              <a:t>Efficient?</a:t>
            </a:r>
          </a:p>
          <a:p>
            <a:pPr algn="ctr"/>
            <a:endParaRPr lang="en-US" sz="1400" dirty="0"/>
          </a:p>
        </p:txBody>
      </p:sp>
      <p:sp>
        <p:nvSpPr>
          <p:cNvPr id="23" name="Rectangle 22">
            <a:extLst>
              <a:ext uri="{FF2B5EF4-FFF2-40B4-BE49-F238E27FC236}">
                <a16:creationId xmlns:a16="http://schemas.microsoft.com/office/drawing/2014/main" id="{E301E8BD-6AB0-4B02-B9BF-964B928D4EE1}"/>
              </a:ext>
            </a:extLst>
          </p:cNvPr>
          <p:cNvSpPr/>
          <p:nvPr/>
        </p:nvSpPr>
        <p:spPr>
          <a:xfrm>
            <a:off x="8754097" y="1149016"/>
            <a:ext cx="1697902" cy="369332"/>
          </a:xfrm>
          <a:prstGeom prst="rect">
            <a:avLst/>
          </a:prstGeom>
        </p:spPr>
        <p:txBody>
          <a:bodyPr wrap="none">
            <a:spAutoFit/>
          </a:bodyPr>
          <a:lstStyle/>
          <a:p>
            <a:pPr algn="ctr"/>
            <a:r>
              <a:rPr lang="en-US" b="1" dirty="0">
                <a:solidFill>
                  <a:schemeClr val="tx1">
                    <a:lumMod val="75000"/>
                    <a:lumOff val="25000"/>
                  </a:schemeClr>
                </a:solidFill>
              </a:rPr>
              <a:t>Perform well</a:t>
            </a:r>
            <a:r>
              <a:rPr lang="en-US" dirty="0">
                <a:solidFill>
                  <a:schemeClr val="tx1">
                    <a:lumMod val="75000"/>
                    <a:lumOff val="25000"/>
                  </a:schemeClr>
                </a:solidFill>
              </a:rPr>
              <a:t>?</a:t>
            </a:r>
          </a:p>
        </p:txBody>
      </p:sp>
      <p:pic>
        <p:nvPicPr>
          <p:cNvPr id="25" name="Graphic 24" descr="Checkmark">
            <a:extLst>
              <a:ext uri="{FF2B5EF4-FFF2-40B4-BE49-F238E27FC236}">
                <a16:creationId xmlns:a16="http://schemas.microsoft.com/office/drawing/2014/main" id="{C4541051-ED91-4F6E-9CED-CAA0749889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42721" y="4491919"/>
            <a:ext cx="615447" cy="615447"/>
          </a:xfrm>
          <a:prstGeom prst="rect">
            <a:avLst/>
          </a:prstGeom>
        </p:spPr>
      </p:pic>
      <p:pic>
        <p:nvPicPr>
          <p:cNvPr id="27" name="Graphic 26" descr="Close">
            <a:extLst>
              <a:ext uri="{FF2B5EF4-FFF2-40B4-BE49-F238E27FC236}">
                <a16:creationId xmlns:a16="http://schemas.microsoft.com/office/drawing/2014/main" id="{54DF6AFA-CC45-4239-A99B-D5D62D22B9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42716" y="1960397"/>
            <a:ext cx="612648" cy="612648"/>
          </a:xfrm>
          <a:prstGeom prst="rect">
            <a:avLst/>
          </a:prstGeom>
        </p:spPr>
      </p:pic>
      <p:sp>
        <p:nvSpPr>
          <p:cNvPr id="18" name="Rectangle 17">
            <a:extLst>
              <a:ext uri="{FF2B5EF4-FFF2-40B4-BE49-F238E27FC236}">
                <a16:creationId xmlns:a16="http://schemas.microsoft.com/office/drawing/2014/main" id="{F7674967-66BD-4094-BCBA-3E34CCB373BE}"/>
              </a:ext>
            </a:extLst>
          </p:cNvPr>
          <p:cNvSpPr/>
          <p:nvPr/>
        </p:nvSpPr>
        <p:spPr>
          <a:xfrm>
            <a:off x="2398063" y="1913474"/>
            <a:ext cx="4022255" cy="400110"/>
          </a:xfrm>
          <a:prstGeom prst="rect">
            <a:avLst/>
          </a:prstGeom>
        </p:spPr>
        <p:txBody>
          <a:bodyPr wrap="none">
            <a:spAutoFit/>
          </a:bodyPr>
          <a:lstStyle/>
          <a:p>
            <a:r>
              <a:rPr lang="en-US" sz="2000" dirty="0">
                <a:solidFill>
                  <a:schemeClr val="accent2"/>
                </a:solidFill>
              </a:rPr>
              <a:t>Exponential Family Random Field</a:t>
            </a:r>
          </a:p>
        </p:txBody>
      </p:sp>
      <p:sp>
        <p:nvSpPr>
          <p:cNvPr id="19" name="Rectangle 18">
            <a:extLst>
              <a:ext uri="{FF2B5EF4-FFF2-40B4-BE49-F238E27FC236}">
                <a16:creationId xmlns:a16="http://schemas.microsoft.com/office/drawing/2014/main" id="{5A9FC5C6-5340-4FD2-A741-D8BD5B1FF4FF}"/>
              </a:ext>
            </a:extLst>
          </p:cNvPr>
          <p:cNvSpPr/>
          <p:nvPr/>
        </p:nvSpPr>
        <p:spPr>
          <a:xfrm>
            <a:off x="2395594" y="3276941"/>
            <a:ext cx="2539426" cy="400110"/>
          </a:xfrm>
          <a:prstGeom prst="rect">
            <a:avLst/>
          </a:prstGeom>
        </p:spPr>
        <p:txBody>
          <a:bodyPr wrap="square">
            <a:spAutoFit/>
          </a:bodyPr>
          <a:lstStyle/>
          <a:p>
            <a:r>
              <a:rPr lang="en-US" sz="2000" dirty="0">
                <a:solidFill>
                  <a:schemeClr val="accent2"/>
                </a:solidFill>
              </a:rPr>
              <a:t>Maximum Margin</a:t>
            </a:r>
            <a:endParaRPr lang="en-US" sz="1400" dirty="0">
              <a:solidFill>
                <a:schemeClr val="accent2"/>
              </a:solidFill>
            </a:endParaRPr>
          </a:p>
        </p:txBody>
      </p:sp>
      <p:sp>
        <p:nvSpPr>
          <p:cNvPr id="20" name="Rectangle 19">
            <a:extLst>
              <a:ext uri="{FF2B5EF4-FFF2-40B4-BE49-F238E27FC236}">
                <a16:creationId xmlns:a16="http://schemas.microsoft.com/office/drawing/2014/main" id="{EF903F4E-AAFF-4C78-A94D-E91F4C0D9BCD}"/>
              </a:ext>
            </a:extLst>
          </p:cNvPr>
          <p:cNvSpPr/>
          <p:nvPr/>
        </p:nvSpPr>
        <p:spPr>
          <a:xfrm>
            <a:off x="2397524" y="4607331"/>
            <a:ext cx="3394849" cy="400110"/>
          </a:xfrm>
          <a:prstGeom prst="rect">
            <a:avLst/>
          </a:prstGeom>
        </p:spPr>
        <p:txBody>
          <a:bodyPr wrap="square">
            <a:spAutoFit/>
          </a:bodyPr>
          <a:lstStyle/>
          <a:p>
            <a:r>
              <a:rPr lang="en-US" sz="2000" dirty="0">
                <a:solidFill>
                  <a:schemeClr val="accent2"/>
                </a:solidFill>
              </a:rPr>
              <a:t>Adversarial </a:t>
            </a:r>
            <a:r>
              <a:rPr lang="en-US" altLang="zh-CN" sz="2000" dirty="0" err="1">
                <a:solidFill>
                  <a:schemeClr val="accent2"/>
                </a:solidFill>
              </a:rPr>
              <a:t>Learing</a:t>
            </a:r>
            <a:endParaRPr lang="en-US" sz="1600" dirty="0">
              <a:solidFill>
                <a:schemeClr val="accent2"/>
              </a:solidFill>
            </a:endParaRPr>
          </a:p>
        </p:txBody>
      </p:sp>
      <p:sp>
        <p:nvSpPr>
          <p:cNvPr id="31" name="Rectangle 30">
            <a:extLst>
              <a:ext uri="{FF2B5EF4-FFF2-40B4-BE49-F238E27FC236}">
                <a16:creationId xmlns:a16="http://schemas.microsoft.com/office/drawing/2014/main" id="{9BBB6B48-8806-4BCA-AA10-9498BE5038AB}"/>
              </a:ext>
            </a:extLst>
          </p:cNvPr>
          <p:cNvSpPr/>
          <p:nvPr/>
        </p:nvSpPr>
        <p:spPr>
          <a:xfrm>
            <a:off x="2610013" y="2305212"/>
            <a:ext cx="2465611" cy="584775"/>
          </a:xfrm>
          <a:prstGeom prst="rect">
            <a:avLst/>
          </a:prstGeom>
        </p:spPr>
        <p:txBody>
          <a:bodyPr wrap="none">
            <a:spAutoFit/>
          </a:bodyPr>
          <a:lstStyle/>
          <a:p>
            <a:pPr lvl="0"/>
            <a:r>
              <a:rPr lang="en-US" sz="1600" dirty="0">
                <a:solidFill>
                  <a:prstClr val="black">
                    <a:lumMod val="50000"/>
                    <a:lumOff val="50000"/>
                  </a:prstClr>
                </a:solidFill>
              </a:rPr>
              <a:t>(</a:t>
            </a:r>
            <a:r>
              <a:rPr lang="en-US" sz="1600" dirty="0" err="1">
                <a:solidFill>
                  <a:prstClr val="black">
                    <a:lumMod val="50000"/>
                    <a:lumOff val="50000"/>
                  </a:prstClr>
                </a:solidFill>
              </a:rPr>
              <a:t>Petterson</a:t>
            </a:r>
            <a:r>
              <a:rPr lang="en-US" sz="1600" dirty="0">
                <a:solidFill>
                  <a:prstClr val="black">
                    <a:lumMod val="50000"/>
                    <a:lumOff val="50000"/>
                  </a:prstClr>
                </a:solidFill>
              </a:rPr>
              <a:t> et. al., 2009;  </a:t>
            </a:r>
          </a:p>
          <a:p>
            <a:pPr lvl="0"/>
            <a:r>
              <a:rPr lang="en-US" sz="1600" dirty="0">
                <a:solidFill>
                  <a:prstClr val="black">
                    <a:lumMod val="50000"/>
                    <a:lumOff val="50000"/>
                  </a:prstClr>
                </a:solidFill>
              </a:rPr>
              <a:t>  </a:t>
            </a:r>
            <a:r>
              <a:rPr lang="en-US" sz="1600" dirty="0" err="1">
                <a:solidFill>
                  <a:prstClr val="black">
                    <a:lumMod val="50000"/>
                    <a:lumOff val="50000"/>
                  </a:prstClr>
                </a:solidFill>
              </a:rPr>
              <a:t>Volkovs</a:t>
            </a:r>
            <a:r>
              <a:rPr lang="en-US" sz="1600" dirty="0">
                <a:solidFill>
                  <a:prstClr val="black">
                    <a:lumMod val="50000"/>
                    <a:lumOff val="50000"/>
                  </a:prstClr>
                </a:solidFill>
              </a:rPr>
              <a:t> &amp; </a:t>
            </a:r>
            <a:r>
              <a:rPr lang="en-US" sz="1600" dirty="0" err="1">
                <a:solidFill>
                  <a:prstClr val="black">
                    <a:lumMod val="50000"/>
                    <a:lumOff val="50000"/>
                  </a:prstClr>
                </a:solidFill>
              </a:rPr>
              <a:t>Zemel</a:t>
            </a:r>
            <a:r>
              <a:rPr lang="en-US" sz="1600" dirty="0">
                <a:solidFill>
                  <a:prstClr val="black">
                    <a:lumMod val="50000"/>
                    <a:lumOff val="50000"/>
                  </a:prstClr>
                </a:solidFill>
              </a:rPr>
              <a:t>, 2012)</a:t>
            </a:r>
            <a:endParaRPr lang="en-US" sz="1600" dirty="0">
              <a:solidFill>
                <a:prstClr val="black"/>
              </a:solidFill>
            </a:endParaRPr>
          </a:p>
        </p:txBody>
      </p:sp>
      <p:sp>
        <p:nvSpPr>
          <p:cNvPr id="32" name="Rectangle 31">
            <a:extLst>
              <a:ext uri="{FF2B5EF4-FFF2-40B4-BE49-F238E27FC236}">
                <a16:creationId xmlns:a16="http://schemas.microsoft.com/office/drawing/2014/main" id="{5F3231C5-912C-44F2-8C75-BA61B79A9D37}"/>
              </a:ext>
            </a:extLst>
          </p:cNvPr>
          <p:cNvSpPr/>
          <p:nvPr/>
        </p:nvSpPr>
        <p:spPr>
          <a:xfrm>
            <a:off x="2607546" y="3641434"/>
            <a:ext cx="2763577" cy="338554"/>
          </a:xfrm>
          <a:prstGeom prst="rect">
            <a:avLst/>
          </a:prstGeom>
        </p:spPr>
        <p:txBody>
          <a:bodyPr wrap="none">
            <a:spAutoFit/>
          </a:bodyPr>
          <a:lstStyle/>
          <a:p>
            <a:pPr lvl="0"/>
            <a:r>
              <a:rPr lang="en-US" sz="1600" dirty="0">
                <a:solidFill>
                  <a:prstClr val="black">
                    <a:lumMod val="50000"/>
                    <a:lumOff val="50000"/>
                  </a:prstClr>
                </a:solidFill>
              </a:rPr>
              <a:t>(</a:t>
            </a:r>
            <a:r>
              <a:rPr lang="en-US" sz="1600" dirty="0" err="1">
                <a:solidFill>
                  <a:prstClr val="black">
                    <a:lumMod val="50000"/>
                    <a:lumOff val="50000"/>
                  </a:prstClr>
                </a:solidFill>
              </a:rPr>
              <a:t>Tsochantaridis</a:t>
            </a:r>
            <a:r>
              <a:rPr lang="en-US" sz="1600" dirty="0">
                <a:solidFill>
                  <a:prstClr val="black">
                    <a:lumMod val="50000"/>
                    <a:lumOff val="50000"/>
                  </a:prstClr>
                </a:solidFill>
              </a:rPr>
              <a:t> et. al., 2005)</a:t>
            </a:r>
            <a:endParaRPr lang="en-US" sz="1600" dirty="0">
              <a:solidFill>
                <a:prstClr val="black"/>
              </a:solidFill>
            </a:endParaRPr>
          </a:p>
        </p:txBody>
      </p:sp>
      <p:sp>
        <p:nvSpPr>
          <p:cNvPr id="33" name="Rectangle 32">
            <a:extLst>
              <a:ext uri="{FF2B5EF4-FFF2-40B4-BE49-F238E27FC236}">
                <a16:creationId xmlns:a16="http://schemas.microsoft.com/office/drawing/2014/main" id="{421A97E5-CED8-42B4-8B0D-7FFFC4B5B8D2}"/>
              </a:ext>
            </a:extLst>
          </p:cNvPr>
          <p:cNvSpPr/>
          <p:nvPr/>
        </p:nvSpPr>
        <p:spPr>
          <a:xfrm>
            <a:off x="2610007" y="4944790"/>
            <a:ext cx="1531188" cy="338554"/>
          </a:xfrm>
          <a:prstGeom prst="rect">
            <a:avLst/>
          </a:prstGeom>
        </p:spPr>
        <p:txBody>
          <a:bodyPr wrap="none">
            <a:spAutoFit/>
          </a:bodyPr>
          <a:lstStyle/>
          <a:p>
            <a:pPr lvl="0"/>
            <a:r>
              <a:rPr lang="en-US" sz="1600" dirty="0">
                <a:solidFill>
                  <a:prstClr val="black">
                    <a:lumMod val="50000"/>
                    <a:lumOff val="50000"/>
                  </a:prstClr>
                </a:solidFill>
              </a:rPr>
              <a:t>(our approach)</a:t>
            </a:r>
            <a:endParaRPr lang="en-US" sz="1600" dirty="0">
              <a:solidFill>
                <a:prstClr val="black"/>
              </a:solidFill>
            </a:endParaRPr>
          </a:p>
        </p:txBody>
      </p:sp>
      <p:pic>
        <p:nvPicPr>
          <p:cNvPr id="39" name="Graphic 38" descr="Checkmark">
            <a:extLst>
              <a:ext uri="{FF2B5EF4-FFF2-40B4-BE49-F238E27FC236}">
                <a16:creationId xmlns:a16="http://schemas.microsoft.com/office/drawing/2014/main" id="{66D50B62-236B-4135-8E81-BE3E3EF83E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44942" y="4498621"/>
            <a:ext cx="615447" cy="615447"/>
          </a:xfrm>
          <a:prstGeom prst="rect">
            <a:avLst/>
          </a:prstGeom>
        </p:spPr>
      </p:pic>
      <p:sp>
        <p:nvSpPr>
          <p:cNvPr id="43" name="Rectangle 42">
            <a:extLst>
              <a:ext uri="{FF2B5EF4-FFF2-40B4-BE49-F238E27FC236}">
                <a16:creationId xmlns:a16="http://schemas.microsoft.com/office/drawing/2014/main" id="{9C4D65BE-92C3-4E5D-A20B-45CB5D18FE03}"/>
              </a:ext>
            </a:extLst>
          </p:cNvPr>
          <p:cNvSpPr/>
          <p:nvPr/>
        </p:nvSpPr>
        <p:spPr>
          <a:xfrm>
            <a:off x="7307382" y="1154641"/>
            <a:ext cx="1609736" cy="369332"/>
          </a:xfrm>
          <a:prstGeom prst="rect">
            <a:avLst/>
          </a:prstGeom>
        </p:spPr>
        <p:txBody>
          <a:bodyPr wrap="none">
            <a:spAutoFit/>
          </a:bodyPr>
          <a:lstStyle/>
          <a:p>
            <a:pPr algn="ctr"/>
            <a:r>
              <a:rPr lang="en-US" altLang="zh-CN" b="1" dirty="0">
                <a:solidFill>
                  <a:schemeClr val="tx1">
                    <a:lumMod val="75000"/>
                    <a:lumOff val="25000"/>
                  </a:schemeClr>
                </a:solidFill>
              </a:rPr>
              <a:t>Good</a:t>
            </a:r>
            <a:r>
              <a:rPr lang="zh-CN" altLang="en-US" b="1" dirty="0">
                <a:solidFill>
                  <a:schemeClr val="tx1">
                    <a:lumMod val="75000"/>
                    <a:lumOff val="25000"/>
                  </a:schemeClr>
                </a:solidFill>
              </a:rPr>
              <a:t> </a:t>
            </a:r>
            <a:r>
              <a:rPr lang="en-US" altLang="zh-CN" b="1" dirty="0">
                <a:solidFill>
                  <a:schemeClr val="tx1">
                    <a:lumMod val="75000"/>
                    <a:lumOff val="25000"/>
                  </a:schemeClr>
                </a:solidFill>
              </a:rPr>
              <a:t>bound</a:t>
            </a:r>
            <a:r>
              <a:rPr lang="en-US" b="1" dirty="0">
                <a:solidFill>
                  <a:schemeClr val="tx1">
                    <a:lumMod val="75000"/>
                    <a:lumOff val="25000"/>
                  </a:schemeClr>
                </a:solidFill>
              </a:rPr>
              <a:t>?</a:t>
            </a:r>
          </a:p>
        </p:txBody>
      </p:sp>
      <p:pic>
        <p:nvPicPr>
          <p:cNvPr id="48" name="Graphic 47" descr="Checkmark">
            <a:extLst>
              <a:ext uri="{FF2B5EF4-FFF2-40B4-BE49-F238E27FC236}">
                <a16:creationId xmlns:a16="http://schemas.microsoft.com/office/drawing/2014/main" id="{3608BADB-7312-4935-A24C-06C12756C5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42185" y="3257471"/>
            <a:ext cx="615447" cy="615447"/>
          </a:xfrm>
          <a:prstGeom prst="rect">
            <a:avLst/>
          </a:prstGeom>
        </p:spPr>
      </p:pic>
      <p:sp>
        <p:nvSpPr>
          <p:cNvPr id="3" name="TextBox 2">
            <a:extLst>
              <a:ext uri="{FF2B5EF4-FFF2-40B4-BE49-F238E27FC236}">
                <a16:creationId xmlns:a16="http://schemas.microsoft.com/office/drawing/2014/main" id="{49FFBC27-DAE4-4717-A516-56B2365A4A94}"/>
              </a:ext>
            </a:extLst>
          </p:cNvPr>
          <p:cNvSpPr txBox="1"/>
          <p:nvPr/>
        </p:nvSpPr>
        <p:spPr>
          <a:xfrm>
            <a:off x="9274084" y="1743624"/>
            <a:ext cx="512022" cy="1015663"/>
          </a:xfrm>
          <a:prstGeom prst="rect">
            <a:avLst/>
          </a:prstGeom>
          <a:noFill/>
        </p:spPr>
        <p:txBody>
          <a:bodyPr wrap="square" rtlCol="0">
            <a:spAutoFit/>
          </a:bodyPr>
          <a:lstStyle/>
          <a:p>
            <a:r>
              <a:rPr lang="en-US" sz="6000" dirty="0">
                <a:solidFill>
                  <a:schemeClr val="accent6"/>
                </a:solidFill>
              </a:rPr>
              <a:t>?</a:t>
            </a:r>
          </a:p>
        </p:txBody>
      </p:sp>
      <p:sp>
        <p:nvSpPr>
          <p:cNvPr id="50" name="TextBox 49">
            <a:extLst>
              <a:ext uri="{FF2B5EF4-FFF2-40B4-BE49-F238E27FC236}">
                <a16:creationId xmlns:a16="http://schemas.microsoft.com/office/drawing/2014/main" id="{0009D7F5-BCEA-4210-BE65-91740E07A3E7}"/>
              </a:ext>
            </a:extLst>
          </p:cNvPr>
          <p:cNvSpPr txBox="1"/>
          <p:nvPr/>
        </p:nvSpPr>
        <p:spPr>
          <a:xfrm>
            <a:off x="9137167" y="3053549"/>
            <a:ext cx="960723" cy="830997"/>
          </a:xfrm>
          <a:prstGeom prst="rect">
            <a:avLst/>
          </a:prstGeom>
          <a:noFill/>
        </p:spPr>
        <p:txBody>
          <a:bodyPr wrap="square" rtlCol="0">
            <a:spAutoFit/>
          </a:bodyPr>
          <a:lstStyle/>
          <a:p>
            <a:r>
              <a:rPr lang="en-US" sz="4800" dirty="0">
                <a:solidFill>
                  <a:srgbClr val="CDD569"/>
                </a:solidFill>
                <a:latin typeface="Arial Black" panose="020B0A04020102020204" pitchFamily="34" charset="0"/>
                <a:sym typeface="Symbol" panose="05050102010706020507" pitchFamily="18" charset="2"/>
              </a:rPr>
              <a:t>---</a:t>
            </a:r>
            <a:endParaRPr lang="en-US" sz="4800" dirty="0">
              <a:solidFill>
                <a:srgbClr val="CDD569"/>
              </a:solidFill>
              <a:latin typeface="Arial Black" panose="020B0A04020102020204" pitchFamily="34" charset="0"/>
            </a:endParaRPr>
          </a:p>
        </p:txBody>
      </p:sp>
      <p:sp>
        <p:nvSpPr>
          <p:cNvPr id="4" name="Slide Number Placeholder 3">
            <a:extLst>
              <a:ext uri="{FF2B5EF4-FFF2-40B4-BE49-F238E27FC236}">
                <a16:creationId xmlns:a16="http://schemas.microsoft.com/office/drawing/2014/main" id="{42D9F406-2104-E449-BCD0-985B88DD9046}"/>
              </a:ext>
            </a:extLst>
          </p:cNvPr>
          <p:cNvSpPr>
            <a:spLocks noGrp="1"/>
          </p:cNvSpPr>
          <p:nvPr>
            <p:ph type="sldNum" sz="quarter" idx="12"/>
          </p:nvPr>
        </p:nvSpPr>
        <p:spPr/>
        <p:txBody>
          <a:bodyPr/>
          <a:lstStyle/>
          <a:p>
            <a:fld id="{C0F2A647-71D5-4304-8070-CBC681FF56EE}" type="slidenum">
              <a:rPr lang="en-US" smtClean="0"/>
              <a:t>51</a:t>
            </a:fld>
            <a:endParaRPr lang="en-US" dirty="0"/>
          </a:p>
        </p:txBody>
      </p:sp>
      <p:sp>
        <p:nvSpPr>
          <p:cNvPr id="26" name="TextBox 25">
            <a:extLst>
              <a:ext uri="{FF2B5EF4-FFF2-40B4-BE49-F238E27FC236}">
                <a16:creationId xmlns:a16="http://schemas.microsoft.com/office/drawing/2014/main" id="{16DBF9B5-2941-BC4E-9AA6-2FEF3F41BA9C}"/>
              </a:ext>
            </a:extLst>
          </p:cNvPr>
          <p:cNvSpPr txBox="1"/>
          <p:nvPr/>
        </p:nvSpPr>
        <p:spPr>
          <a:xfrm>
            <a:off x="7840075" y="4297444"/>
            <a:ext cx="512022" cy="1015663"/>
          </a:xfrm>
          <a:prstGeom prst="rect">
            <a:avLst/>
          </a:prstGeom>
          <a:noFill/>
        </p:spPr>
        <p:txBody>
          <a:bodyPr wrap="square" rtlCol="0">
            <a:spAutoFit/>
          </a:bodyPr>
          <a:lstStyle/>
          <a:p>
            <a:r>
              <a:rPr lang="en-US" sz="6000" dirty="0">
                <a:solidFill>
                  <a:schemeClr val="accent6"/>
                </a:solidFill>
              </a:rPr>
              <a:t>?</a:t>
            </a:r>
          </a:p>
        </p:txBody>
      </p:sp>
      <p:sp>
        <p:nvSpPr>
          <p:cNvPr id="28" name="TextBox 27">
            <a:extLst>
              <a:ext uri="{FF2B5EF4-FFF2-40B4-BE49-F238E27FC236}">
                <a16:creationId xmlns:a16="http://schemas.microsoft.com/office/drawing/2014/main" id="{09605B77-259E-A440-A5F1-A825389CAF07}"/>
              </a:ext>
            </a:extLst>
          </p:cNvPr>
          <p:cNvSpPr txBox="1"/>
          <p:nvPr/>
        </p:nvSpPr>
        <p:spPr>
          <a:xfrm>
            <a:off x="7856239" y="1743624"/>
            <a:ext cx="512022" cy="1015663"/>
          </a:xfrm>
          <a:prstGeom prst="rect">
            <a:avLst/>
          </a:prstGeom>
          <a:noFill/>
        </p:spPr>
        <p:txBody>
          <a:bodyPr wrap="square" rtlCol="0">
            <a:spAutoFit/>
          </a:bodyPr>
          <a:lstStyle/>
          <a:p>
            <a:r>
              <a:rPr lang="en-US" sz="6000" dirty="0">
                <a:solidFill>
                  <a:schemeClr val="accent6"/>
                </a:solidFill>
              </a:rPr>
              <a:t>?</a:t>
            </a:r>
          </a:p>
        </p:txBody>
      </p:sp>
      <p:pic>
        <p:nvPicPr>
          <p:cNvPr id="36" name="Graphic 35" descr="Checkmark">
            <a:extLst>
              <a:ext uri="{FF2B5EF4-FFF2-40B4-BE49-F238E27FC236}">
                <a16:creationId xmlns:a16="http://schemas.microsoft.com/office/drawing/2014/main" id="{36FA1AA6-5D67-C84E-A3C7-C0B28701D9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89253" y="3235346"/>
            <a:ext cx="615447" cy="615447"/>
          </a:xfrm>
          <a:prstGeom prst="rect">
            <a:avLst/>
          </a:prstGeom>
        </p:spPr>
      </p:pic>
      <p:sp>
        <p:nvSpPr>
          <p:cNvPr id="37" name="Rectangle 36">
            <a:extLst>
              <a:ext uri="{FF2B5EF4-FFF2-40B4-BE49-F238E27FC236}">
                <a16:creationId xmlns:a16="http://schemas.microsoft.com/office/drawing/2014/main" id="{38672AED-8D6F-5648-BAD2-85DE2D62A2EF}"/>
              </a:ext>
            </a:extLst>
          </p:cNvPr>
          <p:cNvSpPr/>
          <p:nvPr/>
        </p:nvSpPr>
        <p:spPr>
          <a:xfrm>
            <a:off x="7208869" y="3777736"/>
            <a:ext cx="1889061" cy="338554"/>
          </a:xfrm>
          <a:prstGeom prst="rect">
            <a:avLst/>
          </a:prstGeom>
        </p:spPr>
        <p:txBody>
          <a:bodyPr wrap="square">
            <a:spAutoFit/>
          </a:bodyPr>
          <a:lstStyle/>
          <a:p>
            <a:pPr lvl="0"/>
            <a:r>
              <a:rPr lang="en-US" sz="1600" dirty="0">
                <a:solidFill>
                  <a:prstClr val="black">
                    <a:lumMod val="50000"/>
                    <a:lumOff val="50000"/>
                  </a:prstClr>
                </a:solidFill>
              </a:rPr>
              <a:t>(</a:t>
            </a:r>
            <a:r>
              <a:rPr lang="en-US" altLang="zh-CN" sz="1600" dirty="0">
                <a:solidFill>
                  <a:prstClr val="black">
                    <a:lumMod val="50000"/>
                    <a:lumOff val="50000"/>
                  </a:prstClr>
                </a:solidFill>
              </a:rPr>
              <a:t>Finley</a:t>
            </a:r>
            <a:r>
              <a:rPr lang="en-US" sz="1600" dirty="0">
                <a:solidFill>
                  <a:prstClr val="black">
                    <a:lumMod val="50000"/>
                    <a:lumOff val="50000"/>
                  </a:prstClr>
                </a:solidFill>
              </a:rPr>
              <a:t> et. al., 2005)</a:t>
            </a:r>
            <a:endParaRPr lang="en-US" sz="1600" dirty="0">
              <a:solidFill>
                <a:prstClr val="black"/>
              </a:solidFill>
            </a:endParaRPr>
          </a:p>
        </p:txBody>
      </p:sp>
      <p:sp>
        <p:nvSpPr>
          <p:cNvPr id="5" name="Footer Placeholder 4">
            <a:extLst>
              <a:ext uri="{FF2B5EF4-FFF2-40B4-BE49-F238E27FC236}">
                <a16:creationId xmlns:a16="http://schemas.microsoft.com/office/drawing/2014/main" id="{36CF380C-5FD1-064F-827B-1EEE93CC0A29}"/>
              </a:ext>
            </a:extLst>
          </p:cNvPr>
          <p:cNvSpPr>
            <a:spLocks noGrp="1"/>
          </p:cNvSpPr>
          <p:nvPr>
            <p:ph type="ftr" sz="quarter" idx="11"/>
          </p:nvPr>
        </p:nvSpPr>
        <p:spPr/>
        <p:txBody>
          <a:bodyPr/>
          <a:lstStyle/>
          <a:p>
            <a:r>
              <a:rPr lang="en-US" altLang="zh-CN" dirty="0"/>
              <a:t>Conclusion</a:t>
            </a:r>
            <a:r>
              <a:rPr lang="zh-CN" altLang="en-US" dirty="0"/>
              <a:t> </a:t>
            </a:r>
            <a:r>
              <a:rPr lang="en-US" altLang="zh-CN" dirty="0"/>
              <a:t>and</a:t>
            </a:r>
            <a:r>
              <a:rPr lang="zh-CN" altLang="en-US" dirty="0"/>
              <a:t> </a:t>
            </a:r>
            <a:r>
              <a:rPr lang="en-US" altLang="zh-CN" dirty="0"/>
              <a:t>Future</a:t>
            </a:r>
            <a:r>
              <a:rPr lang="zh-CN" altLang="en-US" dirty="0"/>
              <a:t> </a:t>
            </a:r>
            <a:r>
              <a:rPr lang="en-US" altLang="zh-CN" dirty="0"/>
              <a:t>Works</a:t>
            </a:r>
          </a:p>
        </p:txBody>
      </p:sp>
    </p:spTree>
    <p:extLst>
      <p:ext uri="{BB962C8B-B14F-4D97-AF65-F5344CB8AC3E}">
        <p14:creationId xmlns:p14="http://schemas.microsoft.com/office/powerpoint/2010/main" val="290470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31" grpId="0"/>
      <p:bldP spid="32" grpId="0"/>
      <p:bldP spid="33" grpId="0"/>
      <p:bldP spid="3" grpId="0"/>
      <p:bldP spid="50" grpId="0"/>
      <p:bldP spid="26" grpId="0"/>
      <p:bldP spid="28" grpId="0"/>
      <p:bldP spid="3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90223"/>
            <a:ext cx="7658946" cy="523220"/>
          </a:xfrm>
          <a:prstGeom prst="rect">
            <a:avLst/>
          </a:prstGeom>
          <a:noFill/>
        </p:spPr>
        <p:txBody>
          <a:bodyPr wrap="square" rtlCol="0">
            <a:spAutoFit/>
          </a:bodyPr>
          <a:lstStyle/>
          <a:p>
            <a:r>
              <a:rPr lang="en-US" altLang="zh-CN" sz="2800" dirty="0">
                <a:solidFill>
                  <a:schemeClr val="accent2"/>
                </a:solidFill>
              </a:rPr>
              <a:t>Future</a:t>
            </a:r>
            <a:r>
              <a:rPr lang="zh-CN" altLang="en-US" sz="2800" dirty="0">
                <a:solidFill>
                  <a:schemeClr val="accent2"/>
                </a:solidFill>
              </a:rPr>
              <a:t> </a:t>
            </a:r>
            <a:r>
              <a:rPr lang="en-US" altLang="zh-CN" sz="2800" dirty="0">
                <a:solidFill>
                  <a:schemeClr val="accent2"/>
                </a:solidFill>
              </a:rPr>
              <a:t>Works</a:t>
            </a:r>
            <a:endParaRPr lang="en-US" sz="20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8" name="Slide Number Placeholder 7">
            <a:extLst>
              <a:ext uri="{FF2B5EF4-FFF2-40B4-BE49-F238E27FC236}">
                <a16:creationId xmlns:a16="http://schemas.microsoft.com/office/drawing/2014/main" id="{AE9BB168-86A8-554D-84D7-4F6FA1ED2E6B}"/>
              </a:ext>
            </a:extLst>
          </p:cNvPr>
          <p:cNvSpPr>
            <a:spLocks noGrp="1"/>
          </p:cNvSpPr>
          <p:nvPr>
            <p:ph type="sldNum" sz="quarter" idx="12"/>
          </p:nvPr>
        </p:nvSpPr>
        <p:spPr/>
        <p:txBody>
          <a:bodyPr/>
          <a:lstStyle/>
          <a:p>
            <a:fld id="{C0F2A647-71D5-4304-8070-CBC681FF56EE}" type="slidenum">
              <a:rPr lang="en-US" smtClean="0"/>
              <a:t>52</a:t>
            </a:fld>
            <a:endParaRPr lang="en-US" dirty="0"/>
          </a:p>
        </p:txBody>
      </p:sp>
      <p:sp>
        <p:nvSpPr>
          <p:cNvPr id="19" name="Oval 18">
            <a:extLst>
              <a:ext uri="{FF2B5EF4-FFF2-40B4-BE49-F238E27FC236}">
                <a16:creationId xmlns:a16="http://schemas.microsoft.com/office/drawing/2014/main" id="{5B17D9ED-4534-1641-9D63-ECBE6EFE0C93}"/>
              </a:ext>
            </a:extLst>
          </p:cNvPr>
          <p:cNvSpPr/>
          <p:nvPr/>
        </p:nvSpPr>
        <p:spPr>
          <a:xfrm>
            <a:off x="2537939" y="1164592"/>
            <a:ext cx="234658" cy="2346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Rectangle 19">
            <a:extLst>
              <a:ext uri="{FF2B5EF4-FFF2-40B4-BE49-F238E27FC236}">
                <a16:creationId xmlns:a16="http://schemas.microsoft.com/office/drawing/2014/main" id="{13B50126-DEDD-6747-A613-C59B5F4FEAF6}"/>
              </a:ext>
            </a:extLst>
          </p:cNvPr>
          <p:cNvSpPr/>
          <p:nvPr/>
        </p:nvSpPr>
        <p:spPr>
          <a:xfrm>
            <a:off x="2772597" y="2620128"/>
            <a:ext cx="7049430" cy="707886"/>
          </a:xfrm>
          <a:prstGeom prst="rect">
            <a:avLst/>
          </a:prstGeom>
        </p:spPr>
        <p:txBody>
          <a:bodyPr wrap="square">
            <a:spAutoFit/>
          </a:bodyPr>
          <a:lstStyle/>
          <a:p>
            <a:r>
              <a:rPr lang="en-US" altLang="zh-CN" sz="2000" dirty="0">
                <a:solidFill>
                  <a:schemeClr val="accent2"/>
                </a:solidFill>
              </a:rPr>
              <a:t>Proof</a:t>
            </a:r>
            <a:r>
              <a:rPr lang="zh-CN" altLang="en-US" sz="2000" dirty="0">
                <a:solidFill>
                  <a:schemeClr val="accent2"/>
                </a:solidFill>
              </a:rPr>
              <a:t> </a:t>
            </a:r>
            <a:r>
              <a:rPr lang="en-US" altLang="zh-CN" sz="2000" dirty="0">
                <a:solidFill>
                  <a:schemeClr val="accent2"/>
                </a:solidFill>
              </a:rPr>
              <a:t>theoretical</a:t>
            </a:r>
            <a:r>
              <a:rPr lang="zh-CN" altLang="en-US" sz="2000" dirty="0">
                <a:solidFill>
                  <a:schemeClr val="accent2"/>
                </a:solidFill>
              </a:rPr>
              <a:t> </a:t>
            </a:r>
            <a:r>
              <a:rPr lang="en-US" altLang="zh-CN" sz="2000" dirty="0">
                <a:solidFill>
                  <a:schemeClr val="accent2"/>
                </a:solidFill>
              </a:rPr>
              <a:t>bound</a:t>
            </a:r>
            <a:r>
              <a:rPr lang="zh-CN" altLang="en-US" sz="2000" dirty="0">
                <a:solidFill>
                  <a:schemeClr val="accent2"/>
                </a:solidFill>
              </a:rPr>
              <a:t> </a:t>
            </a:r>
            <a:r>
              <a:rPr lang="en-US" altLang="zh-CN" sz="2000" dirty="0">
                <a:solidFill>
                  <a:schemeClr val="accent2"/>
                </a:solidFill>
              </a:rPr>
              <a:t>for</a:t>
            </a:r>
            <a:r>
              <a:rPr lang="zh-CN" altLang="en-US" sz="2000" dirty="0">
                <a:solidFill>
                  <a:schemeClr val="accent2"/>
                </a:solidFill>
              </a:rPr>
              <a:t> </a:t>
            </a:r>
            <a:r>
              <a:rPr lang="en-US" altLang="zh-CN" sz="2000" dirty="0">
                <a:solidFill>
                  <a:schemeClr val="accent2"/>
                </a:solidFill>
              </a:rPr>
              <a:t>adversarial</a:t>
            </a:r>
            <a:r>
              <a:rPr lang="zh-CN" altLang="en-US" sz="2000" dirty="0">
                <a:solidFill>
                  <a:schemeClr val="accent2"/>
                </a:solidFill>
              </a:rPr>
              <a:t> </a:t>
            </a:r>
            <a:r>
              <a:rPr lang="en-US" altLang="zh-CN" sz="2000" dirty="0">
                <a:solidFill>
                  <a:schemeClr val="accent2"/>
                </a:solidFill>
              </a:rPr>
              <a:t>learning</a:t>
            </a:r>
            <a:r>
              <a:rPr lang="zh-CN" altLang="en-US" sz="2000" dirty="0">
                <a:solidFill>
                  <a:schemeClr val="accent2"/>
                </a:solidFill>
              </a:rPr>
              <a:t> </a:t>
            </a:r>
            <a:r>
              <a:rPr lang="en-US" altLang="zh-CN" sz="2000" dirty="0">
                <a:solidFill>
                  <a:schemeClr val="accent2"/>
                </a:solidFill>
              </a:rPr>
              <a:t>methods</a:t>
            </a:r>
            <a:r>
              <a:rPr lang="zh-CN" altLang="en-US" sz="2000" dirty="0">
                <a:solidFill>
                  <a:schemeClr val="accent2"/>
                </a:solidFill>
              </a:rPr>
              <a:t> </a:t>
            </a:r>
            <a:r>
              <a:rPr lang="en-US" altLang="zh-CN" sz="2000" dirty="0">
                <a:solidFill>
                  <a:schemeClr val="accent2"/>
                </a:solidFill>
              </a:rPr>
              <a:t>when</a:t>
            </a:r>
            <a:r>
              <a:rPr lang="zh-CN" altLang="en-US" sz="2000" dirty="0">
                <a:solidFill>
                  <a:schemeClr val="accent2"/>
                </a:solidFill>
              </a:rPr>
              <a:t> </a:t>
            </a:r>
            <a:r>
              <a:rPr lang="en-US" altLang="zh-CN" sz="2000" dirty="0">
                <a:solidFill>
                  <a:schemeClr val="accent2"/>
                </a:solidFill>
              </a:rPr>
              <a:t>using</a:t>
            </a:r>
            <a:r>
              <a:rPr lang="zh-CN" altLang="en-US" sz="2000" dirty="0">
                <a:solidFill>
                  <a:schemeClr val="accent2"/>
                </a:solidFill>
              </a:rPr>
              <a:t> </a:t>
            </a:r>
            <a:r>
              <a:rPr lang="en-US" altLang="zh-CN" sz="2000" dirty="0">
                <a:solidFill>
                  <a:schemeClr val="accent2"/>
                </a:solidFill>
              </a:rPr>
              <a:t>approximation</a:t>
            </a:r>
            <a:r>
              <a:rPr lang="zh-CN" altLang="en-US" sz="2000" dirty="0">
                <a:solidFill>
                  <a:schemeClr val="accent2"/>
                </a:solidFill>
              </a:rPr>
              <a:t> </a:t>
            </a:r>
            <a:r>
              <a:rPr lang="en-US" altLang="zh-CN" sz="2000" dirty="0">
                <a:solidFill>
                  <a:schemeClr val="accent2"/>
                </a:solidFill>
              </a:rPr>
              <a:t>algorithms.</a:t>
            </a:r>
            <a:endParaRPr lang="en-US" sz="2000" dirty="0">
              <a:solidFill>
                <a:schemeClr val="accent2"/>
              </a:solidFill>
            </a:endParaRPr>
          </a:p>
        </p:txBody>
      </p:sp>
      <p:sp>
        <p:nvSpPr>
          <p:cNvPr id="21" name="Oval 20">
            <a:extLst>
              <a:ext uri="{FF2B5EF4-FFF2-40B4-BE49-F238E27FC236}">
                <a16:creationId xmlns:a16="http://schemas.microsoft.com/office/drawing/2014/main" id="{8AC60AE7-2626-F840-94E7-CEAC56B9948F}"/>
              </a:ext>
            </a:extLst>
          </p:cNvPr>
          <p:cNvSpPr/>
          <p:nvPr/>
        </p:nvSpPr>
        <p:spPr>
          <a:xfrm>
            <a:off x="2537939" y="2685578"/>
            <a:ext cx="234658" cy="2346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6" name="Rectangle 25">
            <a:extLst>
              <a:ext uri="{FF2B5EF4-FFF2-40B4-BE49-F238E27FC236}">
                <a16:creationId xmlns:a16="http://schemas.microsoft.com/office/drawing/2014/main" id="{B8E241EE-A1E4-524C-836D-4D56465E89EB}"/>
              </a:ext>
            </a:extLst>
          </p:cNvPr>
          <p:cNvSpPr/>
          <p:nvPr/>
        </p:nvSpPr>
        <p:spPr>
          <a:xfrm>
            <a:off x="2772597" y="4390350"/>
            <a:ext cx="7723125" cy="707886"/>
          </a:xfrm>
          <a:prstGeom prst="rect">
            <a:avLst/>
          </a:prstGeom>
        </p:spPr>
        <p:txBody>
          <a:bodyPr wrap="square">
            <a:spAutoFit/>
          </a:bodyPr>
          <a:lstStyle/>
          <a:p>
            <a:r>
              <a:rPr lang="en-US" altLang="zh-CN" sz="2000" dirty="0">
                <a:solidFill>
                  <a:schemeClr val="accent2"/>
                </a:solidFill>
              </a:rPr>
              <a:t>Apply</a:t>
            </a:r>
            <a:r>
              <a:rPr lang="zh-CN" altLang="en-US" sz="2000" dirty="0">
                <a:solidFill>
                  <a:schemeClr val="accent2"/>
                </a:solidFill>
              </a:rPr>
              <a:t> </a:t>
            </a:r>
            <a:r>
              <a:rPr lang="en-US" altLang="zh-CN" sz="2000" dirty="0">
                <a:solidFill>
                  <a:schemeClr val="accent2"/>
                </a:solidFill>
              </a:rPr>
              <a:t>the</a:t>
            </a:r>
            <a:r>
              <a:rPr lang="zh-CN" altLang="en-US" sz="2000" dirty="0">
                <a:solidFill>
                  <a:schemeClr val="accent2"/>
                </a:solidFill>
              </a:rPr>
              <a:t> </a:t>
            </a:r>
            <a:r>
              <a:rPr lang="en-US" altLang="zh-CN" sz="2000" dirty="0">
                <a:solidFill>
                  <a:schemeClr val="accent2"/>
                </a:solidFill>
              </a:rPr>
              <a:t>methods</a:t>
            </a:r>
            <a:r>
              <a:rPr lang="zh-CN" altLang="en-US" sz="2000" dirty="0">
                <a:solidFill>
                  <a:schemeClr val="accent2"/>
                </a:solidFill>
              </a:rPr>
              <a:t> </a:t>
            </a:r>
            <a:r>
              <a:rPr lang="en-US" altLang="zh-CN" sz="2000" dirty="0">
                <a:solidFill>
                  <a:schemeClr val="accent2"/>
                </a:solidFill>
              </a:rPr>
              <a:t>to</a:t>
            </a:r>
            <a:r>
              <a:rPr lang="zh-CN" altLang="en-US" sz="2000" dirty="0">
                <a:solidFill>
                  <a:schemeClr val="accent2"/>
                </a:solidFill>
              </a:rPr>
              <a:t> </a:t>
            </a:r>
            <a:r>
              <a:rPr lang="en-US" altLang="zh-CN" sz="2000" dirty="0">
                <a:solidFill>
                  <a:schemeClr val="accent2"/>
                </a:solidFill>
              </a:rPr>
              <a:t>other intractable problems, such as directly using it on video tracking.</a:t>
            </a:r>
            <a:endParaRPr lang="en-US" sz="2000" dirty="0">
              <a:solidFill>
                <a:schemeClr val="accent2"/>
              </a:solidFill>
            </a:endParaRPr>
          </a:p>
        </p:txBody>
      </p:sp>
      <p:sp>
        <p:nvSpPr>
          <p:cNvPr id="27" name="Oval 26">
            <a:extLst>
              <a:ext uri="{FF2B5EF4-FFF2-40B4-BE49-F238E27FC236}">
                <a16:creationId xmlns:a16="http://schemas.microsoft.com/office/drawing/2014/main" id="{D9532DCA-DBF7-4B4F-9FA6-8208BE0499B6}"/>
              </a:ext>
            </a:extLst>
          </p:cNvPr>
          <p:cNvSpPr/>
          <p:nvPr/>
        </p:nvSpPr>
        <p:spPr>
          <a:xfrm>
            <a:off x="2514327" y="4466047"/>
            <a:ext cx="234658" cy="2346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p>
        </p:txBody>
      </p:sp>
      <p:sp>
        <p:nvSpPr>
          <p:cNvPr id="31" name="Rectangle 30">
            <a:extLst>
              <a:ext uri="{FF2B5EF4-FFF2-40B4-BE49-F238E27FC236}">
                <a16:creationId xmlns:a16="http://schemas.microsoft.com/office/drawing/2014/main" id="{B5AC64AD-6537-C247-8B09-E140B9B975CB}"/>
              </a:ext>
            </a:extLst>
          </p:cNvPr>
          <p:cNvSpPr/>
          <p:nvPr/>
        </p:nvSpPr>
        <p:spPr>
          <a:xfrm>
            <a:off x="2772597" y="1071571"/>
            <a:ext cx="7486100" cy="707886"/>
          </a:xfrm>
          <a:prstGeom prst="rect">
            <a:avLst/>
          </a:prstGeom>
        </p:spPr>
        <p:txBody>
          <a:bodyPr wrap="square">
            <a:spAutoFit/>
          </a:bodyPr>
          <a:lstStyle/>
          <a:p>
            <a:r>
              <a:rPr lang="en-US" altLang="zh-CN" sz="2000" dirty="0">
                <a:solidFill>
                  <a:schemeClr val="accent2"/>
                </a:solidFill>
              </a:rPr>
              <a:t>Explore N-D Matching and prove the relation between mixture of permutation tensors and stochastic tensors. </a:t>
            </a:r>
            <a:endParaRPr lang="en-US" sz="1600" dirty="0">
              <a:solidFill>
                <a:schemeClr val="tx1">
                  <a:lumMod val="50000"/>
                  <a:lumOff val="50000"/>
                </a:schemeClr>
              </a:solidFill>
            </a:endParaRPr>
          </a:p>
        </p:txBody>
      </p:sp>
      <p:sp>
        <p:nvSpPr>
          <p:cNvPr id="2" name="Footer Placeholder 1">
            <a:extLst>
              <a:ext uri="{FF2B5EF4-FFF2-40B4-BE49-F238E27FC236}">
                <a16:creationId xmlns:a16="http://schemas.microsoft.com/office/drawing/2014/main" id="{AD9DD971-7B8E-404D-9C89-CD09009D76CA}"/>
              </a:ext>
            </a:extLst>
          </p:cNvPr>
          <p:cNvSpPr>
            <a:spLocks noGrp="1"/>
          </p:cNvSpPr>
          <p:nvPr>
            <p:ph type="ftr" sz="quarter" idx="11"/>
          </p:nvPr>
        </p:nvSpPr>
        <p:spPr/>
        <p:txBody>
          <a:bodyPr/>
          <a:lstStyle/>
          <a:p>
            <a:r>
              <a:rPr lang="en-US" altLang="zh-CN" dirty="0"/>
              <a:t>Conclusion</a:t>
            </a:r>
            <a:r>
              <a:rPr lang="zh-CN" altLang="en-US" dirty="0"/>
              <a:t> </a:t>
            </a:r>
            <a:r>
              <a:rPr lang="en-US" altLang="zh-CN" dirty="0"/>
              <a:t>and</a:t>
            </a:r>
            <a:r>
              <a:rPr lang="zh-CN" altLang="en-US" dirty="0"/>
              <a:t> </a:t>
            </a:r>
            <a:r>
              <a:rPr lang="en-US" altLang="zh-CN" dirty="0"/>
              <a:t>Future</a:t>
            </a:r>
            <a:r>
              <a:rPr lang="zh-CN" altLang="en-US" dirty="0"/>
              <a:t> </a:t>
            </a:r>
            <a:r>
              <a:rPr lang="en-US" altLang="zh-CN" dirty="0"/>
              <a:t>Works</a:t>
            </a:r>
          </a:p>
        </p:txBody>
      </p:sp>
    </p:spTree>
    <p:extLst>
      <p:ext uri="{BB962C8B-B14F-4D97-AF65-F5344CB8AC3E}">
        <p14:creationId xmlns:p14="http://schemas.microsoft.com/office/powerpoint/2010/main" val="402305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6" grpId="0"/>
      <p:bldP spid="2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08029"/>
            <a:ext cx="7658946" cy="523220"/>
          </a:xfrm>
          <a:prstGeom prst="rect">
            <a:avLst/>
          </a:prstGeom>
          <a:noFill/>
        </p:spPr>
        <p:txBody>
          <a:bodyPr wrap="square" rtlCol="0">
            <a:spAutoFit/>
          </a:bodyPr>
          <a:lstStyle/>
          <a:p>
            <a:r>
              <a:rPr lang="en-US" altLang="zh-CN" sz="2800" dirty="0">
                <a:solidFill>
                  <a:schemeClr val="accent2"/>
                </a:solidFill>
              </a:rPr>
              <a:t>Related Publications</a:t>
            </a:r>
          </a:p>
        </p:txBody>
      </p:sp>
      <p:sp>
        <p:nvSpPr>
          <p:cNvPr id="4" name="Slide Number Placeholder 3">
            <a:extLst>
              <a:ext uri="{FF2B5EF4-FFF2-40B4-BE49-F238E27FC236}">
                <a16:creationId xmlns:a16="http://schemas.microsoft.com/office/drawing/2014/main" id="{42D9F406-2104-E449-BCD0-985B88DD9046}"/>
              </a:ext>
            </a:extLst>
          </p:cNvPr>
          <p:cNvSpPr>
            <a:spLocks noGrp="1"/>
          </p:cNvSpPr>
          <p:nvPr>
            <p:ph type="sldNum" sz="quarter" idx="12"/>
          </p:nvPr>
        </p:nvSpPr>
        <p:spPr/>
        <p:txBody>
          <a:bodyPr/>
          <a:lstStyle/>
          <a:p>
            <a:fld id="{C0F2A647-71D5-4304-8070-CBC681FF56EE}" type="slidenum">
              <a:rPr lang="en-US" smtClean="0"/>
              <a:t>53</a:t>
            </a:fld>
            <a:endParaRPr lang="en-US" dirty="0"/>
          </a:p>
        </p:txBody>
      </p:sp>
      <p:sp>
        <p:nvSpPr>
          <p:cNvPr id="5" name="TextBox 4">
            <a:extLst>
              <a:ext uri="{FF2B5EF4-FFF2-40B4-BE49-F238E27FC236}">
                <a16:creationId xmlns:a16="http://schemas.microsoft.com/office/drawing/2014/main" id="{5FB7A70B-4CCD-AD4F-877E-E4859BD160F7}"/>
              </a:ext>
            </a:extLst>
          </p:cNvPr>
          <p:cNvSpPr txBox="1"/>
          <p:nvPr/>
        </p:nvSpPr>
        <p:spPr>
          <a:xfrm>
            <a:off x="1868557" y="927651"/>
            <a:ext cx="9561443" cy="4524315"/>
          </a:xfrm>
          <a:prstGeom prst="rect">
            <a:avLst/>
          </a:prstGeom>
          <a:noFill/>
        </p:spPr>
        <p:txBody>
          <a:bodyPr wrap="square" rtlCol="0">
            <a:spAutoFit/>
          </a:bodyPr>
          <a:lstStyle/>
          <a:p>
            <a:r>
              <a:rPr lang="en-US" dirty="0"/>
              <a:t>Kaiser Asif, </a:t>
            </a:r>
            <a:r>
              <a:rPr lang="en-US" b="1" dirty="0"/>
              <a:t>Wei Xing</a:t>
            </a:r>
            <a:r>
              <a:rPr lang="en-US" dirty="0"/>
              <a:t>, </a:t>
            </a:r>
            <a:r>
              <a:rPr lang="en-US" dirty="0" err="1"/>
              <a:t>Sima</a:t>
            </a:r>
            <a:r>
              <a:rPr lang="en-US" dirty="0"/>
              <a:t> </a:t>
            </a:r>
            <a:r>
              <a:rPr lang="en-US" dirty="0" err="1"/>
              <a:t>Behpour</a:t>
            </a:r>
            <a:r>
              <a:rPr lang="en-US" dirty="0"/>
              <a:t>, Brian D </a:t>
            </a:r>
            <a:r>
              <a:rPr lang="en-US" dirty="0" err="1"/>
              <a:t>Ziebart</a:t>
            </a:r>
            <a:r>
              <a:rPr lang="en-US" dirty="0"/>
              <a:t>.  “Kaiser Asif, Wei Xing, </a:t>
            </a:r>
            <a:r>
              <a:rPr lang="en-US" dirty="0" err="1"/>
              <a:t>Sima</a:t>
            </a:r>
            <a:r>
              <a:rPr lang="en-US" dirty="0"/>
              <a:t> </a:t>
            </a:r>
            <a:r>
              <a:rPr lang="en-US" dirty="0" err="1"/>
              <a:t>Behpour</a:t>
            </a:r>
            <a:r>
              <a:rPr lang="en-US" dirty="0"/>
              <a:t>, Brian D </a:t>
            </a:r>
            <a:r>
              <a:rPr lang="en-US" dirty="0" err="1"/>
              <a:t>Ziebart</a:t>
            </a:r>
            <a:r>
              <a:rPr lang="en-US" dirty="0"/>
              <a:t>” In Proceedings of the Conference on Uncertainty in Artificial Intelligence (UAI, 2015)</a:t>
            </a:r>
          </a:p>
          <a:p>
            <a:endParaRPr lang="en-US" dirty="0"/>
          </a:p>
          <a:p>
            <a:r>
              <a:rPr lang="en-US" dirty="0"/>
              <a:t>Hong Wang,  </a:t>
            </a:r>
            <a:r>
              <a:rPr lang="en-US" b="1" dirty="0"/>
              <a:t>Wei Xing</a:t>
            </a:r>
            <a:r>
              <a:rPr lang="en-US" dirty="0"/>
              <a:t>, Kaiser Asif, Brian D </a:t>
            </a:r>
            <a:r>
              <a:rPr lang="en-US" dirty="0" err="1"/>
              <a:t>Ziebart</a:t>
            </a:r>
            <a:r>
              <a:rPr lang="en-US" dirty="0"/>
              <a:t>. “Adversarial Prediction Games for Multivariate Losses”  In Proceedings of the Advances in Neural Information Processing Systems (NIPS, 2015)</a:t>
            </a:r>
          </a:p>
          <a:p>
            <a:endParaRPr lang="en-US" dirty="0"/>
          </a:p>
          <a:p>
            <a:r>
              <a:rPr lang="en-US" dirty="0" err="1"/>
              <a:t>Sima</a:t>
            </a:r>
            <a:r>
              <a:rPr lang="en-US" dirty="0"/>
              <a:t> </a:t>
            </a:r>
            <a:r>
              <a:rPr lang="en-US" dirty="0" err="1"/>
              <a:t>Behpour</a:t>
            </a:r>
            <a:r>
              <a:rPr lang="en-US" dirty="0"/>
              <a:t>, </a:t>
            </a:r>
            <a:r>
              <a:rPr lang="en-US" b="1" dirty="0"/>
              <a:t>Wei Xing</a:t>
            </a:r>
            <a:r>
              <a:rPr lang="en-US" dirty="0"/>
              <a:t>, Brian D. </a:t>
            </a:r>
            <a:r>
              <a:rPr lang="en-US" dirty="0" err="1"/>
              <a:t>Ziebart</a:t>
            </a:r>
            <a:r>
              <a:rPr lang="en-US" dirty="0"/>
              <a:t>. “ARC: Adversarial Robust Cuts for Semi-Supervised and Multi-Label Classification” In Proceedings of the IEEE Conference on Computer Vision and Pattern Recognition Workshops (IEEE/CVF, 2018)</a:t>
            </a:r>
          </a:p>
          <a:p>
            <a:endParaRPr lang="en-US" dirty="0"/>
          </a:p>
          <a:p>
            <a:r>
              <a:rPr lang="en-US" dirty="0"/>
              <a:t>Rizal </a:t>
            </a:r>
            <a:r>
              <a:rPr lang="en-US" dirty="0" err="1"/>
              <a:t>Fathony</a:t>
            </a:r>
            <a:r>
              <a:rPr lang="en-US" dirty="0"/>
              <a:t>, Kaiser Asif, </a:t>
            </a:r>
            <a:r>
              <a:rPr lang="en-US" dirty="0" err="1"/>
              <a:t>Anqi</a:t>
            </a:r>
            <a:r>
              <a:rPr lang="en-US" dirty="0"/>
              <a:t> Liu, Mohammad Ali </a:t>
            </a:r>
            <a:r>
              <a:rPr lang="en-US" dirty="0" err="1"/>
              <a:t>Bashiri</a:t>
            </a:r>
            <a:r>
              <a:rPr lang="en-US" dirty="0"/>
              <a:t>, </a:t>
            </a:r>
            <a:r>
              <a:rPr lang="en-US" b="1" dirty="0"/>
              <a:t>Wei Xing</a:t>
            </a:r>
            <a:r>
              <a:rPr lang="en-US" dirty="0"/>
              <a:t>, </a:t>
            </a:r>
            <a:r>
              <a:rPr lang="en-US" dirty="0" err="1"/>
              <a:t>Sima</a:t>
            </a:r>
            <a:r>
              <a:rPr lang="en-US" dirty="0"/>
              <a:t> </a:t>
            </a:r>
            <a:r>
              <a:rPr lang="en-US" dirty="0" err="1"/>
              <a:t>Behpour</a:t>
            </a:r>
            <a:r>
              <a:rPr lang="en-US" dirty="0"/>
              <a:t>, Xinhua Zhang, Brian D </a:t>
            </a:r>
            <a:r>
              <a:rPr lang="en-US" dirty="0" err="1"/>
              <a:t>Ziebart</a:t>
            </a:r>
            <a:r>
              <a:rPr lang="en-US" dirty="0"/>
              <a:t>.  “Consistent robust adversarial prediction for general multiclass classification”               </a:t>
            </a:r>
            <a:r>
              <a:rPr lang="en-US" dirty="0" err="1"/>
              <a:t>arXiv</a:t>
            </a:r>
            <a:r>
              <a:rPr lang="en-US" dirty="0"/>
              <a:t> preprint arXiv:1812.07526 (2018)</a:t>
            </a:r>
          </a:p>
          <a:p>
            <a:endParaRPr lang="en-US" dirty="0"/>
          </a:p>
          <a:p>
            <a:r>
              <a:rPr lang="en-US" b="1" dirty="0"/>
              <a:t>Wei Xing</a:t>
            </a:r>
            <a:r>
              <a:rPr lang="en-US" dirty="0"/>
              <a:t>, Brian D </a:t>
            </a:r>
            <a:r>
              <a:rPr lang="en-US" dirty="0" err="1"/>
              <a:t>Ziebart</a:t>
            </a:r>
            <a:r>
              <a:rPr lang="en-US" dirty="0"/>
              <a:t>. “Adversarial Learning for 3D Matching” In Proceedings of the Conference on Uncertainty in Artificial Intelligence (UAI, 2020)</a:t>
            </a:r>
          </a:p>
        </p:txBody>
      </p:sp>
      <p:sp>
        <p:nvSpPr>
          <p:cNvPr id="3" name="Footer Placeholder 2">
            <a:extLst>
              <a:ext uri="{FF2B5EF4-FFF2-40B4-BE49-F238E27FC236}">
                <a16:creationId xmlns:a16="http://schemas.microsoft.com/office/drawing/2014/main" id="{2DEFB905-6786-394A-B191-88335BCCCD89}"/>
              </a:ext>
            </a:extLst>
          </p:cNvPr>
          <p:cNvSpPr>
            <a:spLocks noGrp="1"/>
          </p:cNvSpPr>
          <p:nvPr>
            <p:ph type="ftr" sz="quarter" idx="11"/>
          </p:nvPr>
        </p:nvSpPr>
        <p:spPr/>
        <p:txBody>
          <a:bodyPr/>
          <a:lstStyle/>
          <a:p>
            <a:r>
              <a:rPr lang="en-US" altLang="zh-CN" dirty="0"/>
              <a:t>Publications</a:t>
            </a:r>
            <a:endParaRPr lang="en-US" dirty="0"/>
          </a:p>
        </p:txBody>
      </p:sp>
    </p:spTree>
    <p:extLst>
      <p:ext uri="{BB962C8B-B14F-4D97-AF65-F5344CB8AC3E}">
        <p14:creationId xmlns:p14="http://schemas.microsoft.com/office/powerpoint/2010/main" val="2591431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08029"/>
            <a:ext cx="7658946" cy="523220"/>
          </a:xfrm>
          <a:prstGeom prst="rect">
            <a:avLst/>
          </a:prstGeom>
          <a:noFill/>
        </p:spPr>
        <p:txBody>
          <a:bodyPr wrap="square" rtlCol="0">
            <a:spAutoFit/>
          </a:bodyPr>
          <a:lstStyle/>
          <a:p>
            <a:r>
              <a:rPr lang="en-US" altLang="zh-CN" sz="2800" dirty="0">
                <a:solidFill>
                  <a:schemeClr val="accent2"/>
                </a:solidFill>
              </a:rPr>
              <a:t>References</a:t>
            </a:r>
          </a:p>
        </p:txBody>
      </p:sp>
      <p:sp>
        <p:nvSpPr>
          <p:cNvPr id="4" name="Slide Number Placeholder 3">
            <a:extLst>
              <a:ext uri="{FF2B5EF4-FFF2-40B4-BE49-F238E27FC236}">
                <a16:creationId xmlns:a16="http://schemas.microsoft.com/office/drawing/2014/main" id="{42D9F406-2104-E449-BCD0-985B88DD9046}"/>
              </a:ext>
            </a:extLst>
          </p:cNvPr>
          <p:cNvSpPr>
            <a:spLocks noGrp="1"/>
          </p:cNvSpPr>
          <p:nvPr>
            <p:ph type="sldNum" sz="quarter" idx="12"/>
          </p:nvPr>
        </p:nvSpPr>
        <p:spPr/>
        <p:txBody>
          <a:bodyPr/>
          <a:lstStyle/>
          <a:p>
            <a:fld id="{C0F2A647-71D5-4304-8070-CBC681FF56EE}" type="slidenum">
              <a:rPr lang="en-US" smtClean="0"/>
              <a:t>54</a:t>
            </a:fld>
            <a:endParaRPr lang="en-US" dirty="0"/>
          </a:p>
        </p:txBody>
      </p:sp>
      <p:sp>
        <p:nvSpPr>
          <p:cNvPr id="5" name="TextBox 4">
            <a:extLst>
              <a:ext uri="{FF2B5EF4-FFF2-40B4-BE49-F238E27FC236}">
                <a16:creationId xmlns:a16="http://schemas.microsoft.com/office/drawing/2014/main" id="{5FB7A70B-4CCD-AD4F-877E-E4859BD160F7}"/>
              </a:ext>
            </a:extLst>
          </p:cNvPr>
          <p:cNvSpPr txBox="1"/>
          <p:nvPr/>
        </p:nvSpPr>
        <p:spPr>
          <a:xfrm>
            <a:off x="1868557" y="927651"/>
            <a:ext cx="9859617" cy="6186309"/>
          </a:xfrm>
          <a:prstGeom prst="rect">
            <a:avLst/>
          </a:prstGeom>
          <a:noFill/>
        </p:spPr>
        <p:txBody>
          <a:bodyPr wrap="square" rtlCol="0">
            <a:spAutoFit/>
          </a:bodyPr>
          <a:lstStyle/>
          <a:p>
            <a:r>
              <a:rPr lang="en-US" dirty="0"/>
              <a:t>Zhang, M.-L., and Zhou, Z.-H. 2007. </a:t>
            </a:r>
            <a:r>
              <a:rPr lang="en-US" dirty="0" err="1"/>
              <a:t>Ml-knn</a:t>
            </a:r>
            <a:r>
              <a:rPr lang="en-US" dirty="0"/>
              <a:t>: A lazy learning approach to multi-label learning. Pattern recognition 40(7):2038–2048.</a:t>
            </a:r>
          </a:p>
          <a:p>
            <a:endParaRPr lang="en-US" dirty="0"/>
          </a:p>
          <a:p>
            <a:r>
              <a:rPr lang="en-US" dirty="0" err="1"/>
              <a:t>Tsoumakas</a:t>
            </a:r>
            <a:r>
              <a:rPr lang="en-US" dirty="0"/>
              <a:t>, G.; </a:t>
            </a:r>
            <a:r>
              <a:rPr lang="en-US" dirty="0" err="1"/>
              <a:t>Katakis</a:t>
            </a:r>
            <a:r>
              <a:rPr lang="en-US" dirty="0"/>
              <a:t>, I.; and </a:t>
            </a:r>
            <a:r>
              <a:rPr lang="en-US" dirty="0" err="1"/>
              <a:t>Vlahavas</a:t>
            </a:r>
            <a:r>
              <a:rPr lang="en-US" dirty="0"/>
              <a:t>, I. 2009. Mining multi-label data. In Data mining and knowledge discovery handbook. Springer. 667–685.</a:t>
            </a:r>
          </a:p>
          <a:p>
            <a:endParaRPr lang="en-US" dirty="0"/>
          </a:p>
          <a:p>
            <a:r>
              <a:rPr lang="en-US" dirty="0" err="1"/>
              <a:t>Behpour</a:t>
            </a:r>
            <a:r>
              <a:rPr lang="en-US" dirty="0"/>
              <a:t>, S., Xing, W., and </a:t>
            </a:r>
            <a:r>
              <a:rPr lang="en-US" dirty="0" err="1"/>
              <a:t>Ziebart</a:t>
            </a:r>
            <a:r>
              <a:rPr lang="en-US" dirty="0"/>
              <a:t>, B. D.</a:t>
            </a:r>
            <a:r>
              <a:rPr lang="zh-CN" altLang="en-US" dirty="0"/>
              <a:t> </a:t>
            </a:r>
            <a:r>
              <a:rPr lang="en-US" altLang="zh-CN" dirty="0"/>
              <a:t>2018.</a:t>
            </a:r>
            <a:r>
              <a:rPr lang="zh-CN" altLang="en-US" dirty="0"/>
              <a:t>  </a:t>
            </a:r>
            <a:r>
              <a:rPr lang="en-US" dirty="0"/>
              <a:t>ARC: Adversarial robust cuts for semi-supervised and multi-label classification.</a:t>
            </a:r>
            <a:r>
              <a:rPr lang="zh-CN" altLang="en-US" dirty="0"/>
              <a:t> </a:t>
            </a:r>
            <a:r>
              <a:rPr lang="en-US" dirty="0"/>
              <a:t>In Proceedings</a:t>
            </a:r>
            <a:r>
              <a:rPr lang="zh-CN" altLang="en-US" dirty="0"/>
              <a:t> </a:t>
            </a:r>
            <a:r>
              <a:rPr lang="en-US" dirty="0"/>
              <a:t>of</a:t>
            </a:r>
            <a:r>
              <a:rPr lang="zh-CN" altLang="en-US" dirty="0"/>
              <a:t> </a:t>
            </a:r>
            <a:r>
              <a:rPr lang="en-US" dirty="0"/>
              <a:t>the</a:t>
            </a:r>
            <a:r>
              <a:rPr lang="zh-CN" altLang="en-US" dirty="0"/>
              <a:t> </a:t>
            </a:r>
            <a:r>
              <a:rPr lang="en-US" dirty="0"/>
              <a:t>AAAI</a:t>
            </a:r>
            <a:r>
              <a:rPr lang="zh-CN" altLang="en-US" dirty="0"/>
              <a:t> </a:t>
            </a:r>
            <a:r>
              <a:rPr lang="en-US" dirty="0"/>
              <a:t>Conference</a:t>
            </a:r>
            <a:r>
              <a:rPr lang="zh-CN" altLang="en-US" dirty="0"/>
              <a:t> </a:t>
            </a:r>
            <a:r>
              <a:rPr lang="en-US" dirty="0"/>
              <a:t>on</a:t>
            </a:r>
            <a:r>
              <a:rPr lang="zh-CN" altLang="en-US" dirty="0"/>
              <a:t> </a:t>
            </a:r>
            <a:r>
              <a:rPr lang="en-US" dirty="0"/>
              <a:t>Artificial</a:t>
            </a:r>
            <a:r>
              <a:rPr lang="zh-CN" altLang="en-US" dirty="0"/>
              <a:t> </a:t>
            </a:r>
            <a:r>
              <a:rPr lang="en-US" dirty="0"/>
              <a:t>Intelligence, pages 2704–2711</a:t>
            </a:r>
          </a:p>
          <a:p>
            <a:endParaRPr lang="en-US" dirty="0"/>
          </a:p>
          <a:p>
            <a:r>
              <a:rPr lang="en-US" dirty="0" err="1"/>
              <a:t>Belongie</a:t>
            </a:r>
            <a:r>
              <a:rPr lang="en-US" dirty="0"/>
              <a:t>, S., Malik, J., and </a:t>
            </a:r>
            <a:r>
              <a:rPr lang="en-US" dirty="0" err="1"/>
              <a:t>Puzicha</a:t>
            </a:r>
            <a:r>
              <a:rPr lang="en-US" dirty="0"/>
              <a:t>, J. 2002</a:t>
            </a:r>
            <a:r>
              <a:rPr lang="en-US" altLang="zh-CN" dirty="0"/>
              <a:t>.</a:t>
            </a:r>
            <a:r>
              <a:rPr lang="en-US" dirty="0"/>
              <a:t> Shape matching and object recognition using shape contexts. </a:t>
            </a:r>
            <a:r>
              <a:rPr lang="en-US" i="1" dirty="0"/>
              <a:t>IEEE </a:t>
            </a:r>
            <a:r>
              <a:rPr lang="en-US" i="1" dirty="0" err="1"/>
              <a:t>transac</a:t>
            </a:r>
            <a:r>
              <a:rPr lang="en-US" i="1" dirty="0"/>
              <a:t>- </a:t>
            </a:r>
            <a:r>
              <a:rPr lang="en-US" i="1" dirty="0" err="1"/>
              <a:t>tions</a:t>
            </a:r>
            <a:r>
              <a:rPr lang="en-US" i="1" dirty="0"/>
              <a:t> on pattern analysis and machine intelligence</a:t>
            </a:r>
            <a:r>
              <a:rPr lang="en-US" dirty="0"/>
              <a:t>, 24 (4):509–522. </a:t>
            </a:r>
          </a:p>
          <a:p>
            <a:endParaRPr lang="en-US" dirty="0"/>
          </a:p>
          <a:p>
            <a:r>
              <a:rPr lang="en-US" dirty="0" err="1"/>
              <a:t>Dellaert</a:t>
            </a:r>
            <a:r>
              <a:rPr lang="en-US" dirty="0"/>
              <a:t>, F., Seitz, S. M., Thorpe, C. E., and </a:t>
            </a:r>
            <a:r>
              <a:rPr lang="en-US" dirty="0" err="1"/>
              <a:t>Thrun</a:t>
            </a:r>
            <a:r>
              <a:rPr lang="en-US" dirty="0"/>
              <a:t>, S. 2003</a:t>
            </a:r>
            <a:r>
              <a:rPr lang="en-US" altLang="zh-CN" dirty="0"/>
              <a:t>.</a:t>
            </a:r>
            <a:r>
              <a:rPr lang="en-US" dirty="0"/>
              <a:t> EM, MCMC, and chain flipping for structure from motion with unknown correspondence. </a:t>
            </a:r>
            <a:r>
              <a:rPr lang="en-US" i="1" dirty="0"/>
              <a:t>Machine learning</a:t>
            </a:r>
            <a:r>
              <a:rPr lang="en-US" dirty="0"/>
              <a:t>, 50 (1-2):45–71. </a:t>
            </a:r>
          </a:p>
          <a:p>
            <a:endParaRPr lang="en-US" dirty="0"/>
          </a:p>
          <a:p>
            <a:r>
              <a:rPr lang="en-US" dirty="0" err="1"/>
              <a:t>Fathony</a:t>
            </a:r>
            <a:r>
              <a:rPr lang="en-US" dirty="0"/>
              <a:t>, R., </a:t>
            </a:r>
            <a:r>
              <a:rPr lang="en-US" dirty="0" err="1"/>
              <a:t>Behpour</a:t>
            </a:r>
            <a:r>
              <a:rPr lang="en-US" dirty="0"/>
              <a:t>, S., Zhang, X., and </a:t>
            </a:r>
            <a:r>
              <a:rPr lang="en-US" dirty="0" err="1"/>
              <a:t>Ziebart</a:t>
            </a:r>
            <a:r>
              <a:rPr lang="en-US" dirty="0"/>
              <a:t>, B.</a:t>
            </a:r>
            <a:r>
              <a:rPr lang="zh-CN" altLang="en-US" dirty="0"/>
              <a:t> </a:t>
            </a:r>
            <a:r>
              <a:rPr lang="en-US" dirty="0"/>
              <a:t>2018</a:t>
            </a:r>
            <a:r>
              <a:rPr lang="en-US" altLang="zh-CN" dirty="0"/>
              <a:t>.</a:t>
            </a:r>
            <a:r>
              <a:rPr lang="zh-CN" altLang="en-US" dirty="0"/>
              <a:t> </a:t>
            </a:r>
            <a:r>
              <a:rPr lang="en-US" dirty="0"/>
              <a:t>Efficient and consistent adversarial bipartite</a:t>
            </a:r>
          </a:p>
          <a:p>
            <a:r>
              <a:rPr lang="en-US" dirty="0"/>
              <a:t>matching. In International</a:t>
            </a:r>
            <a:r>
              <a:rPr lang="zh-CN" altLang="en-US" dirty="0"/>
              <a:t> </a:t>
            </a:r>
            <a:r>
              <a:rPr lang="en-US" dirty="0"/>
              <a:t>Conference</a:t>
            </a:r>
            <a:r>
              <a:rPr lang="zh-CN" altLang="en-US" dirty="0"/>
              <a:t> </a:t>
            </a:r>
            <a:r>
              <a:rPr lang="en-US" dirty="0"/>
              <a:t>on</a:t>
            </a:r>
            <a:r>
              <a:rPr lang="zh-CN" altLang="en-US" dirty="0"/>
              <a:t> </a:t>
            </a:r>
            <a:r>
              <a:rPr lang="en-US" dirty="0"/>
              <a:t>Machine</a:t>
            </a:r>
            <a:r>
              <a:rPr lang="zh-CN" altLang="en-US" dirty="0"/>
              <a:t> </a:t>
            </a:r>
            <a:r>
              <a:rPr lang="en-US" dirty="0"/>
              <a:t>Learning, pages 1456–1465.</a:t>
            </a:r>
          </a:p>
          <a:p>
            <a:endParaRPr lang="en-US" dirty="0"/>
          </a:p>
          <a:p>
            <a:endParaRPr lang="en-US" dirty="0"/>
          </a:p>
          <a:p>
            <a:endParaRPr lang="en-US" dirty="0"/>
          </a:p>
          <a:p>
            <a:endParaRPr lang="en-US" dirty="0"/>
          </a:p>
        </p:txBody>
      </p:sp>
      <p:sp>
        <p:nvSpPr>
          <p:cNvPr id="3" name="Footer Placeholder 2">
            <a:extLst>
              <a:ext uri="{FF2B5EF4-FFF2-40B4-BE49-F238E27FC236}">
                <a16:creationId xmlns:a16="http://schemas.microsoft.com/office/drawing/2014/main" id="{274CC8D3-7F57-1141-B356-D11C3D637460}"/>
              </a:ext>
            </a:extLst>
          </p:cNvPr>
          <p:cNvSpPr>
            <a:spLocks noGrp="1"/>
          </p:cNvSpPr>
          <p:nvPr>
            <p:ph type="ftr" sz="quarter" idx="11"/>
          </p:nvPr>
        </p:nvSpPr>
        <p:spPr/>
        <p:txBody>
          <a:bodyPr/>
          <a:lstStyle/>
          <a:p>
            <a:r>
              <a:rPr lang="en-US" altLang="zh-CN" dirty="0"/>
              <a:t>References</a:t>
            </a:r>
            <a:endParaRPr lang="en-US" dirty="0"/>
          </a:p>
        </p:txBody>
      </p:sp>
    </p:spTree>
    <p:extLst>
      <p:ext uri="{BB962C8B-B14F-4D97-AF65-F5344CB8AC3E}">
        <p14:creationId xmlns:p14="http://schemas.microsoft.com/office/powerpoint/2010/main" val="35702460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4" y="108029"/>
            <a:ext cx="7658946" cy="523220"/>
          </a:xfrm>
          <a:prstGeom prst="rect">
            <a:avLst/>
          </a:prstGeom>
          <a:noFill/>
        </p:spPr>
        <p:txBody>
          <a:bodyPr wrap="square" rtlCol="0">
            <a:spAutoFit/>
          </a:bodyPr>
          <a:lstStyle/>
          <a:p>
            <a:r>
              <a:rPr lang="en-US" altLang="zh-CN" sz="2800" dirty="0">
                <a:solidFill>
                  <a:schemeClr val="accent2"/>
                </a:solidFill>
              </a:rPr>
              <a:t>References</a:t>
            </a:r>
          </a:p>
        </p:txBody>
      </p:sp>
      <p:sp>
        <p:nvSpPr>
          <p:cNvPr id="4" name="Slide Number Placeholder 3">
            <a:extLst>
              <a:ext uri="{FF2B5EF4-FFF2-40B4-BE49-F238E27FC236}">
                <a16:creationId xmlns:a16="http://schemas.microsoft.com/office/drawing/2014/main" id="{42D9F406-2104-E449-BCD0-985B88DD9046}"/>
              </a:ext>
            </a:extLst>
          </p:cNvPr>
          <p:cNvSpPr>
            <a:spLocks noGrp="1"/>
          </p:cNvSpPr>
          <p:nvPr>
            <p:ph type="sldNum" sz="quarter" idx="12"/>
          </p:nvPr>
        </p:nvSpPr>
        <p:spPr/>
        <p:txBody>
          <a:bodyPr/>
          <a:lstStyle/>
          <a:p>
            <a:fld id="{C0F2A647-71D5-4304-8070-CBC681FF56EE}" type="slidenum">
              <a:rPr lang="en-US" smtClean="0"/>
              <a:t>55</a:t>
            </a:fld>
            <a:endParaRPr lang="en-US" dirty="0"/>
          </a:p>
        </p:txBody>
      </p:sp>
      <p:sp>
        <p:nvSpPr>
          <p:cNvPr id="5" name="TextBox 4">
            <a:extLst>
              <a:ext uri="{FF2B5EF4-FFF2-40B4-BE49-F238E27FC236}">
                <a16:creationId xmlns:a16="http://schemas.microsoft.com/office/drawing/2014/main" id="{5FB7A70B-4CCD-AD4F-877E-E4859BD160F7}"/>
              </a:ext>
            </a:extLst>
          </p:cNvPr>
          <p:cNvSpPr txBox="1"/>
          <p:nvPr/>
        </p:nvSpPr>
        <p:spPr>
          <a:xfrm>
            <a:off x="1868557" y="927651"/>
            <a:ext cx="9859617" cy="5355312"/>
          </a:xfrm>
          <a:prstGeom prst="rect">
            <a:avLst/>
          </a:prstGeom>
          <a:noFill/>
        </p:spPr>
        <p:txBody>
          <a:bodyPr wrap="square" rtlCol="0">
            <a:spAutoFit/>
          </a:bodyPr>
          <a:lstStyle/>
          <a:p>
            <a:r>
              <a:rPr lang="en-US" dirty="0"/>
              <a:t>E. Dahlhaus, D.S. Johnson, C.H. Papadimitriou, P.D. Seymour, and M. </a:t>
            </a:r>
            <a:r>
              <a:rPr lang="en-US" dirty="0" err="1"/>
              <a:t>Yannakakis</a:t>
            </a:r>
            <a:r>
              <a:rPr lang="en-US" dirty="0"/>
              <a:t>. 1992</a:t>
            </a:r>
            <a:r>
              <a:rPr lang="en-US" altLang="zh-CN" dirty="0"/>
              <a:t>.</a:t>
            </a:r>
            <a:r>
              <a:rPr lang="en-US" dirty="0"/>
              <a:t> The complexity of multiway cuts. In Proceedings, 24th Annual ACM Symposium on Theory of Computing.</a:t>
            </a:r>
          </a:p>
          <a:p>
            <a:endParaRPr lang="en-US" dirty="0"/>
          </a:p>
          <a:p>
            <a:r>
              <a:rPr lang="en-US" dirty="0" err="1"/>
              <a:t>Kann</a:t>
            </a:r>
            <a:r>
              <a:rPr lang="en-US" dirty="0"/>
              <a:t>, V., 1991. Maximum bounded 3-dimensional matching is MAX SNP-complete. </a:t>
            </a:r>
            <a:r>
              <a:rPr lang="en-US" i="1" dirty="0"/>
              <a:t>Information Processing Letters</a:t>
            </a:r>
            <a:r>
              <a:rPr lang="en-US" dirty="0"/>
              <a:t>, </a:t>
            </a:r>
            <a:r>
              <a:rPr lang="en-US" i="1" dirty="0"/>
              <a:t>37</a:t>
            </a:r>
            <a:r>
              <a:rPr lang="en-US" dirty="0"/>
              <a:t>(1), pp.27-35.</a:t>
            </a:r>
          </a:p>
          <a:p>
            <a:endParaRPr lang="en-US" dirty="0"/>
          </a:p>
          <a:p>
            <a:r>
              <a:rPr lang="en-US" dirty="0" err="1"/>
              <a:t>Petterson</a:t>
            </a:r>
            <a:r>
              <a:rPr lang="en-US" dirty="0"/>
              <a:t>, J., Yu, J., </a:t>
            </a:r>
            <a:r>
              <a:rPr lang="en-US" dirty="0" err="1"/>
              <a:t>McAuley</a:t>
            </a:r>
            <a:r>
              <a:rPr lang="en-US" dirty="0"/>
              <a:t>, J. J., and Caetano, T. S. 2009</a:t>
            </a:r>
            <a:r>
              <a:rPr lang="en-US" altLang="zh-CN" dirty="0"/>
              <a:t>.</a:t>
            </a:r>
            <a:r>
              <a:rPr lang="en-US" dirty="0"/>
              <a:t> Exponential family graph matching and ranking. In </a:t>
            </a:r>
            <a:r>
              <a:rPr lang="en-US" i="1" dirty="0"/>
              <a:t>Ad- </a:t>
            </a:r>
            <a:r>
              <a:rPr lang="en-US" i="1" dirty="0" err="1"/>
              <a:t>vances</a:t>
            </a:r>
            <a:r>
              <a:rPr lang="en-US" i="1" dirty="0"/>
              <a:t> in Neural Information Processing Systems</a:t>
            </a:r>
            <a:r>
              <a:rPr lang="en-US" dirty="0"/>
              <a:t>, pp. 1455–1463. </a:t>
            </a:r>
          </a:p>
          <a:p>
            <a:endParaRPr lang="en-US" dirty="0"/>
          </a:p>
          <a:p>
            <a:r>
              <a:rPr lang="en-US" dirty="0" err="1"/>
              <a:t>Volkovs</a:t>
            </a:r>
            <a:r>
              <a:rPr lang="en-US" dirty="0"/>
              <a:t>, M. and </a:t>
            </a:r>
            <a:r>
              <a:rPr lang="en-US" dirty="0" err="1"/>
              <a:t>Zemel</a:t>
            </a:r>
            <a:r>
              <a:rPr lang="en-US" dirty="0"/>
              <a:t>, R. S. 2012</a:t>
            </a:r>
            <a:r>
              <a:rPr lang="en-US" altLang="zh-CN" dirty="0"/>
              <a:t>.</a:t>
            </a:r>
            <a:r>
              <a:rPr lang="en-US" dirty="0"/>
              <a:t> Efficient sampling for bi- partite matching problems. In </a:t>
            </a:r>
            <a:r>
              <a:rPr lang="en-US" i="1" dirty="0"/>
              <a:t>Advances in Neural Infor- </a:t>
            </a:r>
            <a:r>
              <a:rPr lang="en-US" i="1" dirty="0" err="1"/>
              <a:t>mation</a:t>
            </a:r>
            <a:r>
              <a:rPr lang="en-US" i="1" dirty="0"/>
              <a:t> Processing Systems</a:t>
            </a:r>
            <a:r>
              <a:rPr lang="en-US" dirty="0"/>
              <a:t>, pp. 1313–1321. </a:t>
            </a:r>
          </a:p>
          <a:p>
            <a:endParaRPr lang="en-US" dirty="0"/>
          </a:p>
          <a:p>
            <a:r>
              <a:rPr lang="en-US" dirty="0"/>
              <a:t>Valiant, L. G. 1979. </a:t>
            </a:r>
            <a:r>
              <a:rPr lang="zh-CN" altLang="en-US" dirty="0"/>
              <a:t> </a:t>
            </a:r>
            <a:r>
              <a:rPr lang="en-US" dirty="0"/>
              <a:t>The complexity of computing the permanent. </a:t>
            </a:r>
            <a:r>
              <a:rPr lang="en-US" i="1" dirty="0"/>
              <a:t>Theoretical computer science</a:t>
            </a:r>
            <a:r>
              <a:rPr lang="en-US" dirty="0"/>
              <a:t>, 8(2):189–201</a:t>
            </a:r>
            <a:r>
              <a:rPr lang="en-US" altLang="zh-CN" dirty="0"/>
              <a:t>.</a:t>
            </a:r>
          </a:p>
          <a:p>
            <a:endParaRPr lang="en-US" dirty="0"/>
          </a:p>
          <a:p>
            <a:r>
              <a:rPr lang="en-US" dirty="0" err="1"/>
              <a:t>Tsochantaridis</a:t>
            </a:r>
            <a:r>
              <a:rPr lang="en-US" dirty="0"/>
              <a:t>, I., </a:t>
            </a:r>
            <a:r>
              <a:rPr lang="en-US" dirty="0" err="1"/>
              <a:t>Joachims</a:t>
            </a:r>
            <a:r>
              <a:rPr lang="en-US" dirty="0"/>
              <a:t>, T., Hofmann, T., and </a:t>
            </a:r>
            <a:r>
              <a:rPr lang="en-US" dirty="0" err="1"/>
              <a:t>Altun</a:t>
            </a:r>
            <a:r>
              <a:rPr lang="en-US" dirty="0"/>
              <a:t>, Y. 2005.</a:t>
            </a:r>
            <a:r>
              <a:rPr lang="zh-CN" altLang="en-US" dirty="0"/>
              <a:t> </a:t>
            </a:r>
            <a:r>
              <a:rPr lang="en-US" dirty="0"/>
              <a:t>Large margin methods for structured and interdependent output variables. </a:t>
            </a:r>
            <a:r>
              <a:rPr lang="en-US" i="1" dirty="0"/>
              <a:t>Journal of machine learning research</a:t>
            </a:r>
            <a:r>
              <a:rPr lang="en-US" dirty="0"/>
              <a:t>, 6(Sep):1453–1484</a:t>
            </a:r>
            <a:r>
              <a:rPr lang="en-US" altLang="zh-CN" dirty="0"/>
              <a:t>.</a:t>
            </a:r>
            <a:endParaRPr lang="en-US" dirty="0"/>
          </a:p>
          <a:p>
            <a:endParaRPr lang="en-US" dirty="0"/>
          </a:p>
          <a:p>
            <a:endParaRPr lang="en-US" dirty="0"/>
          </a:p>
        </p:txBody>
      </p:sp>
      <p:sp>
        <p:nvSpPr>
          <p:cNvPr id="3" name="Footer Placeholder 2">
            <a:extLst>
              <a:ext uri="{FF2B5EF4-FFF2-40B4-BE49-F238E27FC236}">
                <a16:creationId xmlns:a16="http://schemas.microsoft.com/office/drawing/2014/main" id="{3770A995-0550-C047-85A6-56209303AF16}"/>
              </a:ext>
            </a:extLst>
          </p:cNvPr>
          <p:cNvSpPr>
            <a:spLocks noGrp="1"/>
          </p:cNvSpPr>
          <p:nvPr>
            <p:ph type="ftr" sz="quarter" idx="11"/>
          </p:nvPr>
        </p:nvSpPr>
        <p:spPr/>
        <p:txBody>
          <a:bodyPr/>
          <a:lstStyle/>
          <a:p>
            <a:r>
              <a:rPr lang="en-US" altLang="zh-CN" dirty="0"/>
              <a:t>References</a:t>
            </a:r>
            <a:endParaRPr lang="en-US" dirty="0"/>
          </a:p>
        </p:txBody>
      </p:sp>
    </p:spTree>
    <p:extLst>
      <p:ext uri="{BB962C8B-B14F-4D97-AF65-F5344CB8AC3E}">
        <p14:creationId xmlns:p14="http://schemas.microsoft.com/office/powerpoint/2010/main" val="34163856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F7062FC-052E-7B4B-9784-686E331D2CB8}"/>
              </a:ext>
            </a:extLst>
          </p:cNvPr>
          <p:cNvSpPr txBox="1"/>
          <p:nvPr/>
        </p:nvSpPr>
        <p:spPr>
          <a:xfrm>
            <a:off x="1868557" y="927651"/>
            <a:ext cx="9859617" cy="6463308"/>
          </a:xfrm>
          <a:prstGeom prst="rect">
            <a:avLst/>
          </a:prstGeom>
          <a:noFill/>
        </p:spPr>
        <p:txBody>
          <a:bodyPr wrap="square" rtlCol="0">
            <a:spAutoFit/>
          </a:bodyPr>
          <a:lstStyle/>
          <a:p>
            <a:r>
              <a:rPr lang="en-US" dirty="0"/>
              <a:t>Asif, K.; Xing, W.; </a:t>
            </a:r>
            <a:r>
              <a:rPr lang="en-US" dirty="0" err="1"/>
              <a:t>Behpour</a:t>
            </a:r>
            <a:r>
              <a:rPr lang="en-US" dirty="0"/>
              <a:t>, S.; and </a:t>
            </a:r>
            <a:r>
              <a:rPr lang="en-US" dirty="0" err="1"/>
              <a:t>Ziebart</a:t>
            </a:r>
            <a:r>
              <a:rPr lang="en-US" dirty="0"/>
              <a:t>, B. D. 2015.</a:t>
            </a:r>
            <a:r>
              <a:rPr lang="zh-CN" altLang="en-US" dirty="0"/>
              <a:t> </a:t>
            </a:r>
            <a:r>
              <a:rPr lang="en-US" dirty="0"/>
              <a:t>Adversarial cost-sensitive classification. In</a:t>
            </a:r>
            <a:r>
              <a:rPr lang="zh-CN" altLang="en-US" dirty="0"/>
              <a:t> </a:t>
            </a:r>
            <a:r>
              <a:rPr lang="en-US" dirty="0"/>
              <a:t>Proceedings of</a:t>
            </a:r>
            <a:r>
              <a:rPr lang="zh-CN" altLang="en-US" dirty="0"/>
              <a:t> </a:t>
            </a:r>
            <a:r>
              <a:rPr lang="en-US" dirty="0"/>
              <a:t>the Conference on Uncertainty in Artificial Intelligence.</a:t>
            </a:r>
          </a:p>
          <a:p>
            <a:endParaRPr lang="en-US" dirty="0"/>
          </a:p>
          <a:p>
            <a:r>
              <a:rPr lang="en-US" dirty="0"/>
              <a:t>von Neumann, J. and Morgenstern, O. 1947. Theory of Games and Economic Behavior. Princeton University Press.</a:t>
            </a:r>
          </a:p>
          <a:p>
            <a:endParaRPr lang="en-US" dirty="0"/>
          </a:p>
          <a:p>
            <a:r>
              <a:rPr lang="en-US" dirty="0"/>
              <a:t>Wang, H.; Xing, W.; Asif, K.; and </a:t>
            </a:r>
            <a:r>
              <a:rPr lang="en-US" dirty="0" err="1"/>
              <a:t>Ziebart</a:t>
            </a:r>
            <a:r>
              <a:rPr lang="en-US" dirty="0"/>
              <a:t>, B. 2015. Adversarial prediction games for multivariate losses. In</a:t>
            </a:r>
          </a:p>
          <a:p>
            <a:r>
              <a:rPr lang="en-US" dirty="0"/>
              <a:t>Advances</a:t>
            </a:r>
            <a:r>
              <a:rPr lang="zh-CN" altLang="en-US" dirty="0"/>
              <a:t> </a:t>
            </a:r>
            <a:r>
              <a:rPr lang="en-US" dirty="0"/>
              <a:t>in Neural Information Processing Systems, 2728–2736.</a:t>
            </a:r>
          </a:p>
          <a:p>
            <a:endParaRPr lang="en-US" dirty="0"/>
          </a:p>
          <a:p>
            <a:r>
              <a:rPr lang="en-US" dirty="0"/>
              <a:t>H Brendan McMahan, Geoffrey J Gordon, and </a:t>
            </a:r>
            <a:r>
              <a:rPr lang="en-US" dirty="0" err="1"/>
              <a:t>Avrim</a:t>
            </a:r>
            <a:r>
              <a:rPr lang="en-US" dirty="0"/>
              <a:t> Blum. 2003</a:t>
            </a:r>
            <a:r>
              <a:rPr lang="en-US" altLang="zh-CN" dirty="0"/>
              <a:t>.</a:t>
            </a:r>
            <a:r>
              <a:rPr lang="en-US" dirty="0"/>
              <a:t> Planning in the presence of cost functions controlled by an adversary. In Proceedings of the International Conference on Machine Learning, pages 536–543.</a:t>
            </a:r>
          </a:p>
          <a:p>
            <a:endParaRPr lang="en-US" dirty="0"/>
          </a:p>
          <a:p>
            <a:r>
              <a:rPr lang="en-US" dirty="0"/>
              <a:t>Fisher, R.A., 1922. On the mathematical foundations of theoretical statistics. </a:t>
            </a:r>
            <a:r>
              <a:rPr lang="en-US" i="1" dirty="0"/>
              <a:t>Philosophical Transactions of the Royal Society of London. Series A, Containing Papers of a Mathematical or Physical Character</a:t>
            </a:r>
            <a:r>
              <a:rPr lang="en-US" dirty="0"/>
              <a:t>, </a:t>
            </a:r>
            <a:r>
              <a:rPr lang="en-US" i="1" dirty="0"/>
              <a:t>222</a:t>
            </a:r>
            <a:r>
              <a:rPr lang="en-US" dirty="0"/>
              <a:t>(594-604), pp.309-368.</a:t>
            </a:r>
          </a:p>
          <a:p>
            <a:endParaRPr lang="en-US" dirty="0"/>
          </a:p>
          <a:p>
            <a:r>
              <a:rPr lang="en-US" dirty="0" err="1"/>
              <a:t>Fathony</a:t>
            </a:r>
            <a:r>
              <a:rPr lang="en-US" dirty="0"/>
              <a:t>, R.Z.A., 2019. </a:t>
            </a:r>
            <a:r>
              <a:rPr lang="en-US" i="1" dirty="0"/>
              <a:t>Performance-Aligned Learning Algorithms with Statistical Guarantees</a:t>
            </a:r>
            <a:r>
              <a:rPr lang="en-US" dirty="0"/>
              <a:t> (Doctoral dissertation,</a:t>
            </a:r>
            <a:r>
              <a:rPr lang="zh-CN" altLang="en-US" dirty="0"/>
              <a:t> </a:t>
            </a:r>
            <a:r>
              <a:rPr lang="en-US" altLang="zh-CN" dirty="0"/>
              <a:t>University</a:t>
            </a:r>
            <a:r>
              <a:rPr lang="zh-CN" altLang="en-US" dirty="0"/>
              <a:t> </a:t>
            </a:r>
            <a:r>
              <a:rPr lang="en-US" altLang="zh-CN" dirty="0"/>
              <a:t>of</a:t>
            </a:r>
            <a:r>
              <a:rPr lang="zh-CN" altLang="en-US" dirty="0"/>
              <a:t> </a:t>
            </a:r>
            <a:r>
              <a:rPr lang="en-US" altLang="zh-CN" dirty="0"/>
              <a:t>Illinois</a:t>
            </a:r>
            <a:r>
              <a:rPr lang="zh-CN" altLang="en-US" dirty="0"/>
              <a:t> </a:t>
            </a:r>
            <a:r>
              <a:rPr lang="en-US" altLang="zh-CN" dirty="0"/>
              <a:t>at</a:t>
            </a:r>
            <a:r>
              <a:rPr lang="zh-CN" altLang="en-US" dirty="0"/>
              <a:t> </a:t>
            </a:r>
            <a:r>
              <a:rPr lang="en-US" altLang="zh-CN" dirty="0"/>
              <a:t>Chicago</a:t>
            </a:r>
            <a:r>
              <a:rPr lang="en-US" dirty="0"/>
              <a:t>).</a:t>
            </a:r>
          </a:p>
          <a:p>
            <a:endParaRPr lang="en-US" dirty="0"/>
          </a:p>
          <a:p>
            <a:endParaRPr lang="en-US" dirty="0"/>
          </a:p>
          <a:p>
            <a:endParaRPr lang="en-US" dirty="0"/>
          </a:p>
          <a:p>
            <a:endParaRPr lang="en-US" dirty="0"/>
          </a:p>
        </p:txBody>
      </p:sp>
      <p:sp>
        <p:nvSpPr>
          <p:cNvPr id="57" name="TextBox 56">
            <a:extLst>
              <a:ext uri="{FF2B5EF4-FFF2-40B4-BE49-F238E27FC236}">
                <a16:creationId xmlns:a16="http://schemas.microsoft.com/office/drawing/2014/main" id="{DDEAFB23-85D8-4633-82A5-BC7D11962923}"/>
              </a:ext>
            </a:extLst>
          </p:cNvPr>
          <p:cNvSpPr txBox="1"/>
          <p:nvPr/>
        </p:nvSpPr>
        <p:spPr>
          <a:xfrm>
            <a:off x="2437554" y="108029"/>
            <a:ext cx="7658946" cy="523220"/>
          </a:xfrm>
          <a:prstGeom prst="rect">
            <a:avLst/>
          </a:prstGeom>
          <a:noFill/>
        </p:spPr>
        <p:txBody>
          <a:bodyPr wrap="square" rtlCol="0">
            <a:spAutoFit/>
          </a:bodyPr>
          <a:lstStyle/>
          <a:p>
            <a:r>
              <a:rPr lang="en-US" altLang="zh-CN" sz="2800" dirty="0">
                <a:solidFill>
                  <a:schemeClr val="accent2"/>
                </a:solidFill>
              </a:rPr>
              <a:t>References</a:t>
            </a:r>
          </a:p>
        </p:txBody>
      </p:sp>
      <p:sp>
        <p:nvSpPr>
          <p:cNvPr id="4" name="Slide Number Placeholder 3">
            <a:extLst>
              <a:ext uri="{FF2B5EF4-FFF2-40B4-BE49-F238E27FC236}">
                <a16:creationId xmlns:a16="http://schemas.microsoft.com/office/drawing/2014/main" id="{42D9F406-2104-E449-BCD0-985B88DD9046}"/>
              </a:ext>
            </a:extLst>
          </p:cNvPr>
          <p:cNvSpPr>
            <a:spLocks noGrp="1"/>
          </p:cNvSpPr>
          <p:nvPr>
            <p:ph type="sldNum" sz="quarter" idx="12"/>
          </p:nvPr>
        </p:nvSpPr>
        <p:spPr/>
        <p:txBody>
          <a:bodyPr/>
          <a:lstStyle/>
          <a:p>
            <a:fld id="{C0F2A647-71D5-4304-8070-CBC681FF56EE}" type="slidenum">
              <a:rPr lang="en-US" smtClean="0"/>
              <a:t>56</a:t>
            </a:fld>
            <a:endParaRPr lang="en-US" dirty="0"/>
          </a:p>
        </p:txBody>
      </p:sp>
      <p:sp>
        <p:nvSpPr>
          <p:cNvPr id="3" name="Footer Placeholder 2">
            <a:extLst>
              <a:ext uri="{FF2B5EF4-FFF2-40B4-BE49-F238E27FC236}">
                <a16:creationId xmlns:a16="http://schemas.microsoft.com/office/drawing/2014/main" id="{5747F57D-A826-3045-8DFE-C83679866655}"/>
              </a:ext>
            </a:extLst>
          </p:cNvPr>
          <p:cNvSpPr>
            <a:spLocks noGrp="1"/>
          </p:cNvSpPr>
          <p:nvPr>
            <p:ph type="ftr" sz="quarter" idx="11"/>
          </p:nvPr>
        </p:nvSpPr>
        <p:spPr/>
        <p:txBody>
          <a:bodyPr/>
          <a:lstStyle/>
          <a:p>
            <a:r>
              <a:rPr lang="en-US" altLang="zh-CN" dirty="0"/>
              <a:t>References</a:t>
            </a:r>
            <a:endParaRPr lang="en-US" dirty="0"/>
          </a:p>
        </p:txBody>
      </p:sp>
    </p:spTree>
    <p:extLst>
      <p:ext uri="{BB962C8B-B14F-4D97-AF65-F5344CB8AC3E}">
        <p14:creationId xmlns:p14="http://schemas.microsoft.com/office/powerpoint/2010/main" val="67219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F7062FC-052E-7B4B-9784-686E331D2CB8}"/>
              </a:ext>
            </a:extLst>
          </p:cNvPr>
          <p:cNvSpPr txBox="1"/>
          <p:nvPr/>
        </p:nvSpPr>
        <p:spPr>
          <a:xfrm>
            <a:off x="1868557" y="927651"/>
            <a:ext cx="9859617" cy="5355312"/>
          </a:xfrm>
          <a:prstGeom prst="rect">
            <a:avLst/>
          </a:prstGeom>
          <a:noFill/>
        </p:spPr>
        <p:txBody>
          <a:bodyPr wrap="square" rtlCol="0">
            <a:spAutoFit/>
          </a:bodyPr>
          <a:lstStyle/>
          <a:p>
            <a:r>
              <a:rPr lang="en-US" dirty="0"/>
              <a:t>Douglas, J. and </a:t>
            </a:r>
            <a:r>
              <a:rPr lang="en-US" dirty="0" err="1"/>
              <a:t>Rachford</a:t>
            </a:r>
            <a:r>
              <a:rPr lang="en-US" dirty="0"/>
              <a:t>, H.H., 1956. On the numerical solution of heat conduction problems in two and three space variables. </a:t>
            </a:r>
            <a:r>
              <a:rPr lang="en-US" i="1" dirty="0"/>
              <a:t>Transactions of the American mathematical Society</a:t>
            </a:r>
            <a:r>
              <a:rPr lang="en-US" dirty="0"/>
              <a:t>, </a:t>
            </a:r>
            <a:r>
              <a:rPr lang="en-US" i="1" dirty="0"/>
              <a:t>82</a:t>
            </a:r>
            <a:r>
              <a:rPr lang="en-US" dirty="0"/>
              <a:t>(2), pp.421-439.</a:t>
            </a:r>
          </a:p>
          <a:p>
            <a:endParaRPr lang="en-US" dirty="0"/>
          </a:p>
          <a:p>
            <a:r>
              <a:rPr lang="fr" dirty="0" err="1"/>
              <a:t>Glowinski</a:t>
            </a:r>
            <a:r>
              <a:rPr lang="fr" dirty="0"/>
              <a:t>, R. and </a:t>
            </a:r>
            <a:r>
              <a:rPr lang="fr" dirty="0" err="1"/>
              <a:t>Marroco</a:t>
            </a:r>
            <a:r>
              <a:rPr lang="fr" dirty="0"/>
              <a:t>, A., 1975. Sur l'approximation, par éléments finis d'ordre un, et la résolution, par pénalisation-dualité d'une classe de problèmes de Dirichlet non linéaires. </a:t>
            </a:r>
            <a:r>
              <a:rPr lang="fr" i="1" dirty="0"/>
              <a:t>ESAIM: </a:t>
            </a:r>
            <a:r>
              <a:rPr lang="fr" i="1" dirty="0" err="1"/>
              <a:t>Mathematical</a:t>
            </a:r>
            <a:r>
              <a:rPr lang="fr" i="1" dirty="0"/>
              <a:t> </a:t>
            </a:r>
            <a:r>
              <a:rPr lang="fr" i="1" dirty="0" err="1"/>
              <a:t>Modelling</a:t>
            </a:r>
            <a:r>
              <a:rPr lang="fr" i="1" dirty="0"/>
              <a:t> and </a:t>
            </a:r>
            <a:r>
              <a:rPr lang="fr" i="1" dirty="0" err="1"/>
              <a:t>Numerical</a:t>
            </a:r>
            <a:r>
              <a:rPr lang="fr" i="1" dirty="0"/>
              <a:t> </a:t>
            </a:r>
            <a:r>
              <a:rPr lang="fr" i="1" dirty="0" err="1"/>
              <a:t>Analysis</a:t>
            </a:r>
            <a:r>
              <a:rPr lang="fr" i="1" dirty="0"/>
              <a:t>-Modélisation Mathématique et Analyse Numérique</a:t>
            </a:r>
            <a:r>
              <a:rPr lang="fr" dirty="0"/>
              <a:t>, </a:t>
            </a:r>
            <a:r>
              <a:rPr lang="fr" i="1" dirty="0"/>
              <a:t>9</a:t>
            </a:r>
            <a:r>
              <a:rPr lang="fr" dirty="0"/>
              <a:t>(R2), pp.41-76.</a:t>
            </a:r>
          </a:p>
          <a:p>
            <a:endParaRPr lang="fr" dirty="0"/>
          </a:p>
          <a:p>
            <a:r>
              <a:rPr lang="en-US" dirty="0"/>
              <a:t>Boyd, S., Parikh, N., Chu, E., </a:t>
            </a:r>
            <a:r>
              <a:rPr lang="en-US" dirty="0" err="1"/>
              <a:t>Peleato</a:t>
            </a:r>
            <a:r>
              <a:rPr lang="en-US" dirty="0"/>
              <a:t>, B. and Eckstein, J., 2011. Distributed optimization and statistical learning via the alternating direction method of multipliers. </a:t>
            </a:r>
            <a:r>
              <a:rPr lang="en-US" i="1" dirty="0"/>
              <a:t>Foundations and Trends® in Machine learning</a:t>
            </a:r>
            <a:r>
              <a:rPr lang="en-US" dirty="0"/>
              <a:t>, </a:t>
            </a:r>
            <a:r>
              <a:rPr lang="en-US" i="1" dirty="0"/>
              <a:t>3</a:t>
            </a:r>
            <a:r>
              <a:rPr lang="en-US" dirty="0"/>
              <a:t>(1), pp.1-122.</a:t>
            </a:r>
          </a:p>
          <a:p>
            <a:endParaRPr lang="en-US" dirty="0"/>
          </a:p>
          <a:p>
            <a:r>
              <a:rPr lang="en-US" dirty="0"/>
              <a:t>Finley, T. and </a:t>
            </a:r>
            <a:r>
              <a:rPr lang="en-US" dirty="0" err="1"/>
              <a:t>Joachims</a:t>
            </a:r>
            <a:r>
              <a:rPr lang="en-US" dirty="0"/>
              <a:t>, T., 2008, July. Training structural SVMs when exact inference is intractable. In </a:t>
            </a:r>
            <a:r>
              <a:rPr lang="en-US" i="1" dirty="0"/>
              <a:t>Proceedings of the 25th international conference on Machine learning</a:t>
            </a:r>
            <a:r>
              <a:rPr lang="en-US" dirty="0"/>
              <a:t> (pp. 304-311). ACM.</a:t>
            </a:r>
          </a:p>
          <a:p>
            <a:endParaRPr lang="en-US" dirty="0"/>
          </a:p>
          <a:p>
            <a:r>
              <a:rPr lang="en-US" dirty="0"/>
              <a:t>Papadimitriou, C. H.: On the complexity of integer programming. Journal of the ACM (JACM),</a:t>
            </a:r>
          </a:p>
          <a:p>
            <a:r>
              <a:rPr lang="en-US" dirty="0"/>
              <a:t>28(4):765–768, 1981</a:t>
            </a:r>
          </a:p>
          <a:p>
            <a:endParaRPr lang="en-US" dirty="0"/>
          </a:p>
          <a:p>
            <a:endParaRPr lang="en-US" dirty="0"/>
          </a:p>
          <a:p>
            <a:endParaRPr lang="en-US" dirty="0"/>
          </a:p>
        </p:txBody>
      </p:sp>
      <p:sp>
        <p:nvSpPr>
          <p:cNvPr id="57" name="TextBox 56">
            <a:extLst>
              <a:ext uri="{FF2B5EF4-FFF2-40B4-BE49-F238E27FC236}">
                <a16:creationId xmlns:a16="http://schemas.microsoft.com/office/drawing/2014/main" id="{DDEAFB23-85D8-4633-82A5-BC7D11962923}"/>
              </a:ext>
            </a:extLst>
          </p:cNvPr>
          <p:cNvSpPr txBox="1"/>
          <p:nvPr/>
        </p:nvSpPr>
        <p:spPr>
          <a:xfrm>
            <a:off x="2437554" y="108029"/>
            <a:ext cx="7658946" cy="523220"/>
          </a:xfrm>
          <a:prstGeom prst="rect">
            <a:avLst/>
          </a:prstGeom>
          <a:noFill/>
        </p:spPr>
        <p:txBody>
          <a:bodyPr wrap="square" rtlCol="0">
            <a:spAutoFit/>
          </a:bodyPr>
          <a:lstStyle/>
          <a:p>
            <a:r>
              <a:rPr lang="en-US" altLang="zh-CN" sz="2800" dirty="0">
                <a:solidFill>
                  <a:schemeClr val="accent2"/>
                </a:solidFill>
              </a:rPr>
              <a:t>References</a:t>
            </a:r>
          </a:p>
        </p:txBody>
      </p:sp>
      <p:sp>
        <p:nvSpPr>
          <p:cNvPr id="4" name="Slide Number Placeholder 3">
            <a:extLst>
              <a:ext uri="{FF2B5EF4-FFF2-40B4-BE49-F238E27FC236}">
                <a16:creationId xmlns:a16="http://schemas.microsoft.com/office/drawing/2014/main" id="{42D9F406-2104-E449-BCD0-985B88DD9046}"/>
              </a:ext>
            </a:extLst>
          </p:cNvPr>
          <p:cNvSpPr>
            <a:spLocks noGrp="1"/>
          </p:cNvSpPr>
          <p:nvPr>
            <p:ph type="sldNum" sz="quarter" idx="12"/>
          </p:nvPr>
        </p:nvSpPr>
        <p:spPr/>
        <p:txBody>
          <a:bodyPr/>
          <a:lstStyle/>
          <a:p>
            <a:fld id="{C0F2A647-71D5-4304-8070-CBC681FF56EE}" type="slidenum">
              <a:rPr lang="en-US" smtClean="0"/>
              <a:t>57</a:t>
            </a:fld>
            <a:endParaRPr lang="en-US" dirty="0"/>
          </a:p>
        </p:txBody>
      </p:sp>
      <p:sp>
        <p:nvSpPr>
          <p:cNvPr id="3" name="Footer Placeholder 2">
            <a:extLst>
              <a:ext uri="{FF2B5EF4-FFF2-40B4-BE49-F238E27FC236}">
                <a16:creationId xmlns:a16="http://schemas.microsoft.com/office/drawing/2014/main" id="{9F5BEC44-5F74-6B45-870D-53E889C5C34D}"/>
              </a:ext>
            </a:extLst>
          </p:cNvPr>
          <p:cNvSpPr>
            <a:spLocks noGrp="1"/>
          </p:cNvSpPr>
          <p:nvPr>
            <p:ph type="ftr" sz="quarter" idx="11"/>
          </p:nvPr>
        </p:nvSpPr>
        <p:spPr/>
        <p:txBody>
          <a:bodyPr/>
          <a:lstStyle/>
          <a:p>
            <a:r>
              <a:rPr lang="en-US" altLang="zh-CN" dirty="0"/>
              <a:t>References</a:t>
            </a:r>
            <a:endParaRPr lang="en-US" dirty="0"/>
          </a:p>
        </p:txBody>
      </p:sp>
    </p:spTree>
    <p:extLst>
      <p:ext uri="{BB962C8B-B14F-4D97-AF65-F5344CB8AC3E}">
        <p14:creationId xmlns:p14="http://schemas.microsoft.com/office/powerpoint/2010/main" val="3522579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A365-B29C-4AB4-8AEF-DACE6C270142}"/>
              </a:ext>
            </a:extLst>
          </p:cNvPr>
          <p:cNvSpPr>
            <a:spLocks noGrp="1"/>
          </p:cNvSpPr>
          <p:nvPr>
            <p:ph type="title"/>
          </p:nvPr>
        </p:nvSpPr>
        <p:spPr>
          <a:xfrm>
            <a:off x="2234565" y="3520136"/>
            <a:ext cx="7608682" cy="1373886"/>
          </a:xfrm>
        </p:spPr>
        <p:txBody>
          <a:bodyPr>
            <a:noAutofit/>
          </a:bodyPr>
          <a:lstStyle/>
          <a:p>
            <a:r>
              <a:rPr lang="en-US" sz="4800" dirty="0"/>
              <a:t>Thank You</a:t>
            </a:r>
            <a:endParaRPr lang="en-US" sz="4000" dirty="0"/>
          </a:p>
        </p:txBody>
      </p:sp>
    </p:spTree>
    <p:extLst>
      <p:ext uri="{BB962C8B-B14F-4D97-AF65-F5344CB8AC3E}">
        <p14:creationId xmlns:p14="http://schemas.microsoft.com/office/powerpoint/2010/main" val="891979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9" y="190224"/>
            <a:ext cx="7952145" cy="523220"/>
          </a:xfrm>
          <a:prstGeom prst="rect">
            <a:avLst/>
          </a:prstGeom>
          <a:noFill/>
        </p:spPr>
        <p:txBody>
          <a:bodyPr wrap="square" rtlCol="0">
            <a:spAutoFit/>
          </a:bodyPr>
          <a:lstStyle/>
          <a:p>
            <a:r>
              <a:rPr lang="en-US" altLang="zh-CN" sz="2800" dirty="0">
                <a:solidFill>
                  <a:schemeClr val="accent2"/>
                </a:solidFill>
              </a:rPr>
              <a:t>Learning</a:t>
            </a:r>
            <a:r>
              <a:rPr lang="zh-CN" altLang="en-US" sz="2800" dirty="0">
                <a:solidFill>
                  <a:schemeClr val="accent2"/>
                </a:solidFill>
              </a:rPr>
              <a:t> </a:t>
            </a:r>
            <a:r>
              <a:rPr lang="en-US" altLang="zh-CN" sz="2800" dirty="0">
                <a:solidFill>
                  <a:schemeClr val="accent2"/>
                </a:solidFill>
              </a:rPr>
              <a:t>Problems</a:t>
            </a:r>
            <a:r>
              <a:rPr lang="zh-CN" altLang="en-US" sz="2800" dirty="0">
                <a:solidFill>
                  <a:schemeClr val="accent2"/>
                </a:solidFill>
              </a:rPr>
              <a:t> </a:t>
            </a:r>
            <a:r>
              <a:rPr lang="en-US" altLang="zh-CN" sz="2800" dirty="0">
                <a:solidFill>
                  <a:schemeClr val="accent2"/>
                </a:solidFill>
              </a:rPr>
              <a:t>with</a:t>
            </a:r>
            <a:r>
              <a:rPr lang="zh-CN" altLang="en-US" sz="2800" dirty="0">
                <a:solidFill>
                  <a:schemeClr val="accent2"/>
                </a:solidFill>
              </a:rPr>
              <a:t> </a:t>
            </a:r>
            <a:r>
              <a:rPr lang="en-US" altLang="zh-CN" sz="2800" dirty="0">
                <a:solidFill>
                  <a:schemeClr val="accent2"/>
                </a:solidFill>
              </a:rPr>
              <a:t>Structured</a:t>
            </a:r>
            <a:r>
              <a:rPr lang="zh-CN" altLang="en-US" sz="2800" dirty="0">
                <a:solidFill>
                  <a:schemeClr val="accent2"/>
                </a:solidFill>
              </a:rPr>
              <a:t> </a:t>
            </a:r>
            <a:r>
              <a:rPr lang="en-US" altLang="zh-CN" sz="2800" dirty="0">
                <a:solidFill>
                  <a:schemeClr val="accent2"/>
                </a:solidFill>
              </a:rPr>
              <a:t>Output</a:t>
            </a:r>
            <a:r>
              <a:rPr lang="zh-CN" altLang="en-US" sz="2800" dirty="0">
                <a:solidFill>
                  <a:schemeClr val="accent2"/>
                </a:solidFill>
              </a:rPr>
              <a:t> </a:t>
            </a:r>
            <a:r>
              <a:rPr lang="en-US" altLang="zh-CN" sz="2800" dirty="0">
                <a:solidFill>
                  <a:schemeClr val="accent2"/>
                </a:solidFill>
              </a:rPr>
              <a:t>and</a:t>
            </a:r>
            <a:r>
              <a:rPr lang="zh-CN" altLang="en-US" sz="2800" dirty="0">
                <a:solidFill>
                  <a:schemeClr val="accent2"/>
                </a:solidFill>
              </a:rPr>
              <a:t> </a:t>
            </a:r>
            <a:r>
              <a:rPr lang="en-US" altLang="zh-CN" sz="2800" dirty="0">
                <a:solidFill>
                  <a:schemeClr val="accent2"/>
                </a:solidFill>
              </a:rPr>
              <a:t>Input</a:t>
            </a:r>
            <a:endParaRPr lang="en-US" sz="28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69344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693446" y="652089"/>
            <a:ext cx="184731" cy="369332"/>
          </a:xfrm>
          <a:prstGeom prst="rect">
            <a:avLst/>
          </a:prstGeom>
        </p:spPr>
        <p:txBody>
          <a:bodyPr wrap="none">
            <a:spAutoFit/>
          </a:bodyPr>
          <a:lstStyle/>
          <a:p>
            <a:endParaRPr lang="en-US" u="sng" dirty="0"/>
          </a:p>
        </p:txBody>
      </p:sp>
      <p:sp>
        <p:nvSpPr>
          <p:cNvPr id="68" name="Rectangle 67">
            <a:extLst>
              <a:ext uri="{FF2B5EF4-FFF2-40B4-BE49-F238E27FC236}">
                <a16:creationId xmlns:a16="http://schemas.microsoft.com/office/drawing/2014/main" id="{1B37C2BF-D605-486A-8163-5C1BB7009309}"/>
              </a:ext>
            </a:extLst>
          </p:cNvPr>
          <p:cNvSpPr/>
          <p:nvPr/>
        </p:nvSpPr>
        <p:spPr>
          <a:xfrm>
            <a:off x="2772597" y="864186"/>
            <a:ext cx="5503238" cy="400110"/>
          </a:xfrm>
          <a:prstGeom prst="rect">
            <a:avLst/>
          </a:prstGeom>
        </p:spPr>
        <p:txBody>
          <a:bodyPr wrap="none">
            <a:spAutoFit/>
          </a:bodyPr>
          <a:lstStyle/>
          <a:p>
            <a:r>
              <a:rPr lang="en-US" sz="2000" dirty="0">
                <a:solidFill>
                  <a:schemeClr val="accent2"/>
                </a:solidFill>
              </a:rPr>
              <a:t>Correspondence between images </a:t>
            </a:r>
            <a:r>
              <a:rPr lang="en-US" sz="1600" dirty="0">
                <a:solidFill>
                  <a:schemeClr val="tx1">
                    <a:lumMod val="50000"/>
                    <a:lumOff val="50000"/>
                  </a:schemeClr>
                </a:solidFill>
              </a:rPr>
              <a:t>(</a:t>
            </a:r>
            <a:r>
              <a:rPr lang="en-US" altLang="zh-CN" sz="1600" dirty="0" err="1">
                <a:solidFill>
                  <a:schemeClr val="tx1">
                    <a:lumMod val="50000"/>
                    <a:lumOff val="50000"/>
                  </a:schemeClr>
                </a:solidFill>
              </a:rPr>
              <a:t>Fathony</a:t>
            </a:r>
            <a:r>
              <a:rPr lang="zh-CN" altLang="en-US" sz="1600" dirty="0">
                <a:solidFill>
                  <a:schemeClr val="tx1">
                    <a:lumMod val="50000"/>
                    <a:lumOff val="50000"/>
                  </a:schemeClr>
                </a:solidFill>
              </a:rPr>
              <a:t> </a:t>
            </a:r>
            <a:r>
              <a:rPr lang="en-US" altLang="zh-CN" sz="1600" dirty="0">
                <a:solidFill>
                  <a:schemeClr val="tx1">
                    <a:lumMod val="50000"/>
                    <a:lumOff val="50000"/>
                  </a:schemeClr>
                </a:solidFill>
              </a:rPr>
              <a:t>et.</a:t>
            </a:r>
            <a:r>
              <a:rPr lang="zh-CN" altLang="en-US" sz="1600" dirty="0">
                <a:solidFill>
                  <a:schemeClr val="tx1">
                    <a:lumMod val="50000"/>
                    <a:lumOff val="50000"/>
                  </a:schemeClr>
                </a:solidFill>
              </a:rPr>
              <a:t> </a:t>
            </a:r>
            <a:r>
              <a:rPr lang="en-US" altLang="zh-CN" sz="1600" dirty="0">
                <a:solidFill>
                  <a:schemeClr val="tx1">
                    <a:lumMod val="50000"/>
                    <a:lumOff val="50000"/>
                  </a:schemeClr>
                </a:solidFill>
              </a:rPr>
              <a:t>al.,</a:t>
            </a:r>
            <a:r>
              <a:rPr lang="zh-CN" altLang="en-US" sz="1600" dirty="0">
                <a:solidFill>
                  <a:schemeClr val="tx1">
                    <a:lumMod val="50000"/>
                    <a:lumOff val="50000"/>
                  </a:schemeClr>
                </a:solidFill>
              </a:rPr>
              <a:t> </a:t>
            </a:r>
            <a:r>
              <a:rPr lang="en-US" altLang="zh-CN" sz="1600" dirty="0">
                <a:solidFill>
                  <a:schemeClr val="tx1">
                    <a:lumMod val="50000"/>
                    <a:lumOff val="50000"/>
                  </a:schemeClr>
                </a:solidFill>
              </a:rPr>
              <a:t>2018</a:t>
            </a:r>
            <a:r>
              <a:rPr lang="en-US" sz="1600" dirty="0">
                <a:solidFill>
                  <a:schemeClr val="tx1">
                    <a:lumMod val="50000"/>
                    <a:lumOff val="50000"/>
                  </a:schemeClr>
                </a:solidFill>
              </a:rPr>
              <a:t>)</a:t>
            </a:r>
          </a:p>
        </p:txBody>
      </p:sp>
      <p:sp>
        <p:nvSpPr>
          <p:cNvPr id="70" name="Oval 69">
            <a:extLst>
              <a:ext uri="{FF2B5EF4-FFF2-40B4-BE49-F238E27FC236}">
                <a16:creationId xmlns:a16="http://schemas.microsoft.com/office/drawing/2014/main" id="{69176E17-7104-43B5-A3C7-4DDBAE613DED}"/>
              </a:ext>
            </a:extLst>
          </p:cNvPr>
          <p:cNvSpPr/>
          <p:nvPr/>
        </p:nvSpPr>
        <p:spPr>
          <a:xfrm>
            <a:off x="2537939" y="938930"/>
            <a:ext cx="234658" cy="2346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17" name="Picture 16" descr="A picture containing outdoor, building, sky, road&#10;&#10;Description generated with very high confidence">
            <a:extLst>
              <a:ext uri="{FF2B5EF4-FFF2-40B4-BE49-F238E27FC236}">
                <a16:creationId xmlns:a16="http://schemas.microsoft.com/office/drawing/2014/main" id="{4D4C58B6-CD99-4ADA-AF7E-97D22A4C4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6175" y="1427116"/>
            <a:ext cx="3840480" cy="1440732"/>
          </a:xfrm>
          <a:prstGeom prst="rect">
            <a:avLst/>
          </a:prstGeom>
        </p:spPr>
      </p:pic>
      <p:sp>
        <p:nvSpPr>
          <p:cNvPr id="9" name="Slide Number Placeholder 8">
            <a:extLst>
              <a:ext uri="{FF2B5EF4-FFF2-40B4-BE49-F238E27FC236}">
                <a16:creationId xmlns:a16="http://schemas.microsoft.com/office/drawing/2014/main" id="{76AA176F-E4F5-7145-9EF3-BABB9E2935D5}"/>
              </a:ext>
            </a:extLst>
          </p:cNvPr>
          <p:cNvSpPr>
            <a:spLocks noGrp="1"/>
          </p:cNvSpPr>
          <p:nvPr>
            <p:ph type="sldNum" sz="quarter" idx="12"/>
          </p:nvPr>
        </p:nvSpPr>
        <p:spPr/>
        <p:txBody>
          <a:bodyPr/>
          <a:lstStyle/>
          <a:p>
            <a:r>
              <a:rPr lang="en-US" altLang="zh-CN" dirty="0"/>
              <a:t>5</a:t>
            </a:r>
            <a:endParaRPr lang="en-US" dirty="0"/>
          </a:p>
        </p:txBody>
      </p:sp>
      <p:sp>
        <p:nvSpPr>
          <p:cNvPr id="14" name="Oval 13">
            <a:extLst>
              <a:ext uri="{FF2B5EF4-FFF2-40B4-BE49-F238E27FC236}">
                <a16:creationId xmlns:a16="http://schemas.microsoft.com/office/drawing/2014/main" id="{AFA741F1-1411-42EA-AE7E-E9F7220A054C}"/>
              </a:ext>
            </a:extLst>
          </p:cNvPr>
          <p:cNvSpPr/>
          <p:nvPr/>
        </p:nvSpPr>
        <p:spPr>
          <a:xfrm>
            <a:off x="4953000" y="1958781"/>
            <a:ext cx="393180" cy="393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Oval 15">
            <a:extLst>
              <a:ext uri="{FF2B5EF4-FFF2-40B4-BE49-F238E27FC236}">
                <a16:creationId xmlns:a16="http://schemas.microsoft.com/office/drawing/2014/main" id="{0CD62FAA-C362-44C8-A091-F5A0E0F4D385}"/>
              </a:ext>
            </a:extLst>
          </p:cNvPr>
          <p:cNvSpPr/>
          <p:nvPr/>
        </p:nvSpPr>
        <p:spPr>
          <a:xfrm>
            <a:off x="4953000" y="2689632"/>
            <a:ext cx="393180" cy="393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Oval 17">
            <a:extLst>
              <a:ext uri="{FF2B5EF4-FFF2-40B4-BE49-F238E27FC236}">
                <a16:creationId xmlns:a16="http://schemas.microsoft.com/office/drawing/2014/main" id="{3D71DE2C-6171-4447-B48F-6FC251125129}"/>
              </a:ext>
            </a:extLst>
          </p:cNvPr>
          <p:cNvSpPr/>
          <p:nvPr/>
        </p:nvSpPr>
        <p:spPr>
          <a:xfrm>
            <a:off x="4953000" y="3424480"/>
            <a:ext cx="393180" cy="393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E2F9E3FE-D9C0-48FB-838D-1802FC474C49}"/>
              </a:ext>
            </a:extLst>
          </p:cNvPr>
          <p:cNvSpPr/>
          <p:nvPr/>
        </p:nvSpPr>
        <p:spPr>
          <a:xfrm>
            <a:off x="4953000" y="4155315"/>
            <a:ext cx="393180" cy="393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0" name="Oval 19">
            <a:extLst>
              <a:ext uri="{FF2B5EF4-FFF2-40B4-BE49-F238E27FC236}">
                <a16:creationId xmlns:a16="http://schemas.microsoft.com/office/drawing/2014/main" id="{7D258FFD-67B2-4EB3-B352-9F4AE21D3781}"/>
              </a:ext>
            </a:extLst>
          </p:cNvPr>
          <p:cNvSpPr/>
          <p:nvPr/>
        </p:nvSpPr>
        <p:spPr>
          <a:xfrm>
            <a:off x="7332362" y="1949711"/>
            <a:ext cx="393180" cy="3931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419C8816-2AC5-467F-9A59-10A53E5306E4}"/>
              </a:ext>
            </a:extLst>
          </p:cNvPr>
          <p:cNvSpPr/>
          <p:nvPr/>
        </p:nvSpPr>
        <p:spPr>
          <a:xfrm>
            <a:off x="7332362" y="2680562"/>
            <a:ext cx="393180" cy="3931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C55A546E-E7BE-4656-AC58-7CB60AF75647}"/>
              </a:ext>
            </a:extLst>
          </p:cNvPr>
          <p:cNvSpPr/>
          <p:nvPr/>
        </p:nvSpPr>
        <p:spPr>
          <a:xfrm>
            <a:off x="7332362" y="3415410"/>
            <a:ext cx="393180" cy="3931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75DFACFC-28F3-4053-9B38-5D3D6C35806D}"/>
              </a:ext>
            </a:extLst>
          </p:cNvPr>
          <p:cNvSpPr/>
          <p:nvPr/>
        </p:nvSpPr>
        <p:spPr>
          <a:xfrm>
            <a:off x="7332362" y="4146245"/>
            <a:ext cx="393180" cy="3931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4</a:t>
            </a:r>
          </a:p>
        </p:txBody>
      </p:sp>
      <p:cxnSp>
        <p:nvCxnSpPr>
          <p:cNvPr id="24" name="Straight Connector 23">
            <a:extLst>
              <a:ext uri="{FF2B5EF4-FFF2-40B4-BE49-F238E27FC236}">
                <a16:creationId xmlns:a16="http://schemas.microsoft.com/office/drawing/2014/main" id="{7333E7CA-F5F3-4493-BAAC-1CDA517B8FF7}"/>
              </a:ext>
            </a:extLst>
          </p:cNvPr>
          <p:cNvCxnSpPr>
            <a:stCxn id="14" idx="6"/>
            <a:endCxn id="20" idx="2"/>
          </p:cNvCxnSpPr>
          <p:nvPr/>
        </p:nvCxnSpPr>
        <p:spPr>
          <a:xfrm flipV="1">
            <a:off x="5346184" y="2146301"/>
            <a:ext cx="1986181" cy="9070"/>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25" name="Straight Connector 24">
            <a:extLst>
              <a:ext uri="{FF2B5EF4-FFF2-40B4-BE49-F238E27FC236}">
                <a16:creationId xmlns:a16="http://schemas.microsoft.com/office/drawing/2014/main" id="{CBF25D07-D5DE-4637-A067-420D2D8DCB99}"/>
              </a:ext>
            </a:extLst>
          </p:cNvPr>
          <p:cNvCxnSpPr>
            <a:cxnSpLocks/>
            <a:stCxn id="14" idx="6"/>
            <a:endCxn id="21" idx="2"/>
          </p:cNvCxnSpPr>
          <p:nvPr/>
        </p:nvCxnSpPr>
        <p:spPr>
          <a:xfrm>
            <a:off x="5346184" y="2155375"/>
            <a:ext cx="1986181" cy="721781"/>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26" name="Straight Connector 25">
            <a:extLst>
              <a:ext uri="{FF2B5EF4-FFF2-40B4-BE49-F238E27FC236}">
                <a16:creationId xmlns:a16="http://schemas.microsoft.com/office/drawing/2014/main" id="{30A87DC7-9F21-4FC5-B712-0C089786F09D}"/>
              </a:ext>
            </a:extLst>
          </p:cNvPr>
          <p:cNvCxnSpPr>
            <a:cxnSpLocks/>
            <a:stCxn id="14" idx="6"/>
            <a:endCxn id="22" idx="2"/>
          </p:cNvCxnSpPr>
          <p:nvPr/>
        </p:nvCxnSpPr>
        <p:spPr>
          <a:xfrm>
            <a:off x="5346184" y="2155371"/>
            <a:ext cx="1986181" cy="1456628"/>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27" name="Straight Connector 26">
            <a:extLst>
              <a:ext uri="{FF2B5EF4-FFF2-40B4-BE49-F238E27FC236}">
                <a16:creationId xmlns:a16="http://schemas.microsoft.com/office/drawing/2014/main" id="{9DB2B30C-3D08-40D5-AFDB-A6E90F411B89}"/>
              </a:ext>
            </a:extLst>
          </p:cNvPr>
          <p:cNvCxnSpPr>
            <a:cxnSpLocks/>
            <a:stCxn id="16" idx="6"/>
            <a:endCxn id="20" idx="2"/>
          </p:cNvCxnSpPr>
          <p:nvPr/>
        </p:nvCxnSpPr>
        <p:spPr>
          <a:xfrm flipV="1">
            <a:off x="5346184" y="2146305"/>
            <a:ext cx="1986181" cy="739921"/>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28" name="Straight Connector 27">
            <a:extLst>
              <a:ext uri="{FF2B5EF4-FFF2-40B4-BE49-F238E27FC236}">
                <a16:creationId xmlns:a16="http://schemas.microsoft.com/office/drawing/2014/main" id="{C5C7233F-1D0C-4B06-B111-6B429F3EA100}"/>
              </a:ext>
            </a:extLst>
          </p:cNvPr>
          <p:cNvCxnSpPr>
            <a:cxnSpLocks/>
            <a:stCxn id="16" idx="6"/>
            <a:endCxn id="21" idx="2"/>
          </p:cNvCxnSpPr>
          <p:nvPr/>
        </p:nvCxnSpPr>
        <p:spPr>
          <a:xfrm flipV="1">
            <a:off x="5346184" y="2877152"/>
            <a:ext cx="1986181" cy="9070"/>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29" name="Straight Connector 28">
            <a:extLst>
              <a:ext uri="{FF2B5EF4-FFF2-40B4-BE49-F238E27FC236}">
                <a16:creationId xmlns:a16="http://schemas.microsoft.com/office/drawing/2014/main" id="{E49081DC-62FF-424B-A893-5FFBB08CB3B9}"/>
              </a:ext>
            </a:extLst>
          </p:cNvPr>
          <p:cNvCxnSpPr>
            <a:cxnSpLocks/>
            <a:stCxn id="16" idx="6"/>
            <a:endCxn id="23" idx="2"/>
          </p:cNvCxnSpPr>
          <p:nvPr/>
        </p:nvCxnSpPr>
        <p:spPr>
          <a:xfrm>
            <a:off x="5346184" y="2886227"/>
            <a:ext cx="1986181" cy="1456613"/>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30" name="Straight Connector 29">
            <a:extLst>
              <a:ext uri="{FF2B5EF4-FFF2-40B4-BE49-F238E27FC236}">
                <a16:creationId xmlns:a16="http://schemas.microsoft.com/office/drawing/2014/main" id="{A2732A8C-073B-4072-B4E7-C76D283DAF6F}"/>
              </a:ext>
            </a:extLst>
          </p:cNvPr>
          <p:cNvCxnSpPr>
            <a:cxnSpLocks/>
            <a:stCxn id="18" idx="6"/>
            <a:endCxn id="21" idx="2"/>
          </p:cNvCxnSpPr>
          <p:nvPr/>
        </p:nvCxnSpPr>
        <p:spPr>
          <a:xfrm flipV="1">
            <a:off x="5346184" y="2877152"/>
            <a:ext cx="1986181" cy="743918"/>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31" name="Straight Connector 30">
            <a:extLst>
              <a:ext uri="{FF2B5EF4-FFF2-40B4-BE49-F238E27FC236}">
                <a16:creationId xmlns:a16="http://schemas.microsoft.com/office/drawing/2014/main" id="{A1098B82-C22A-4EB2-B705-2B30B5811052}"/>
              </a:ext>
            </a:extLst>
          </p:cNvPr>
          <p:cNvCxnSpPr>
            <a:cxnSpLocks/>
            <a:stCxn id="18" idx="6"/>
            <a:endCxn id="22" idx="2"/>
          </p:cNvCxnSpPr>
          <p:nvPr/>
        </p:nvCxnSpPr>
        <p:spPr>
          <a:xfrm flipV="1">
            <a:off x="5346184" y="3612000"/>
            <a:ext cx="1986181" cy="9070"/>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32" name="Straight Connector 31">
            <a:extLst>
              <a:ext uri="{FF2B5EF4-FFF2-40B4-BE49-F238E27FC236}">
                <a16:creationId xmlns:a16="http://schemas.microsoft.com/office/drawing/2014/main" id="{1534AB75-C35E-4A9F-AE2F-998628FB039E}"/>
              </a:ext>
            </a:extLst>
          </p:cNvPr>
          <p:cNvCxnSpPr>
            <a:cxnSpLocks/>
            <a:stCxn id="18" idx="6"/>
            <a:endCxn id="23" idx="2"/>
          </p:cNvCxnSpPr>
          <p:nvPr/>
        </p:nvCxnSpPr>
        <p:spPr>
          <a:xfrm>
            <a:off x="5346184" y="3621074"/>
            <a:ext cx="1986181" cy="721765"/>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33" name="Straight Connector 32">
            <a:extLst>
              <a:ext uri="{FF2B5EF4-FFF2-40B4-BE49-F238E27FC236}">
                <a16:creationId xmlns:a16="http://schemas.microsoft.com/office/drawing/2014/main" id="{E8C7CBED-86DB-4F34-8B34-C40AF4C3F4E4}"/>
              </a:ext>
            </a:extLst>
          </p:cNvPr>
          <p:cNvCxnSpPr>
            <a:cxnSpLocks/>
            <a:stCxn id="19" idx="6"/>
            <a:endCxn id="20" idx="2"/>
          </p:cNvCxnSpPr>
          <p:nvPr/>
        </p:nvCxnSpPr>
        <p:spPr>
          <a:xfrm flipV="1">
            <a:off x="5346184" y="2146301"/>
            <a:ext cx="1986181" cy="2205604"/>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34" name="Straight Connector 33">
            <a:extLst>
              <a:ext uri="{FF2B5EF4-FFF2-40B4-BE49-F238E27FC236}">
                <a16:creationId xmlns:a16="http://schemas.microsoft.com/office/drawing/2014/main" id="{AC674314-8AA9-45D2-8992-193BB58EB81B}"/>
              </a:ext>
            </a:extLst>
          </p:cNvPr>
          <p:cNvCxnSpPr>
            <a:cxnSpLocks/>
            <a:stCxn id="19" idx="6"/>
            <a:endCxn id="22" idx="2"/>
          </p:cNvCxnSpPr>
          <p:nvPr/>
        </p:nvCxnSpPr>
        <p:spPr>
          <a:xfrm flipV="1">
            <a:off x="5346184" y="3612000"/>
            <a:ext cx="1986181" cy="739906"/>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36" name="Straight Connector 35">
            <a:extLst>
              <a:ext uri="{FF2B5EF4-FFF2-40B4-BE49-F238E27FC236}">
                <a16:creationId xmlns:a16="http://schemas.microsoft.com/office/drawing/2014/main" id="{3FDCFD16-30CD-407C-A741-06B38E80634F}"/>
              </a:ext>
            </a:extLst>
          </p:cNvPr>
          <p:cNvCxnSpPr>
            <a:cxnSpLocks/>
            <a:stCxn id="19" idx="6"/>
            <a:endCxn id="23" idx="2"/>
          </p:cNvCxnSpPr>
          <p:nvPr/>
        </p:nvCxnSpPr>
        <p:spPr>
          <a:xfrm flipV="1">
            <a:off x="5346184" y="4342835"/>
            <a:ext cx="1986181" cy="9070"/>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37" name="Straight Connector 36">
            <a:extLst>
              <a:ext uri="{FF2B5EF4-FFF2-40B4-BE49-F238E27FC236}">
                <a16:creationId xmlns:a16="http://schemas.microsoft.com/office/drawing/2014/main" id="{5205AFE4-95D6-4841-A875-CA30D2CC8AA0}"/>
              </a:ext>
            </a:extLst>
          </p:cNvPr>
          <p:cNvCxnSpPr>
            <a:cxnSpLocks/>
            <a:stCxn id="18" idx="6"/>
            <a:endCxn id="20" idx="2"/>
          </p:cNvCxnSpPr>
          <p:nvPr/>
        </p:nvCxnSpPr>
        <p:spPr>
          <a:xfrm flipV="1">
            <a:off x="5346184" y="2146305"/>
            <a:ext cx="1986181" cy="1474769"/>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38" name="Straight Connector 37">
            <a:extLst>
              <a:ext uri="{FF2B5EF4-FFF2-40B4-BE49-F238E27FC236}">
                <a16:creationId xmlns:a16="http://schemas.microsoft.com/office/drawing/2014/main" id="{F3E1163E-C4A7-471A-A29E-3D2FE3E1E9E1}"/>
              </a:ext>
            </a:extLst>
          </p:cNvPr>
          <p:cNvCxnSpPr>
            <a:cxnSpLocks/>
            <a:stCxn id="14" idx="6"/>
            <a:endCxn id="23" idx="2"/>
          </p:cNvCxnSpPr>
          <p:nvPr/>
        </p:nvCxnSpPr>
        <p:spPr>
          <a:xfrm>
            <a:off x="5346184" y="2155371"/>
            <a:ext cx="1986181" cy="2187464"/>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39" name="Straight Connector 38">
            <a:extLst>
              <a:ext uri="{FF2B5EF4-FFF2-40B4-BE49-F238E27FC236}">
                <a16:creationId xmlns:a16="http://schemas.microsoft.com/office/drawing/2014/main" id="{C9A3D171-070D-41DA-8CEE-4B92595CF20E}"/>
              </a:ext>
            </a:extLst>
          </p:cNvPr>
          <p:cNvCxnSpPr>
            <a:cxnSpLocks/>
            <a:stCxn id="16" idx="6"/>
            <a:endCxn id="22" idx="2"/>
          </p:cNvCxnSpPr>
          <p:nvPr/>
        </p:nvCxnSpPr>
        <p:spPr>
          <a:xfrm>
            <a:off x="5346184" y="2886227"/>
            <a:ext cx="1986181" cy="725777"/>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41" name="Straight Connector 40">
            <a:extLst>
              <a:ext uri="{FF2B5EF4-FFF2-40B4-BE49-F238E27FC236}">
                <a16:creationId xmlns:a16="http://schemas.microsoft.com/office/drawing/2014/main" id="{CA0191F0-47A3-4A0E-BDAF-CEA48BFA1E51}"/>
              </a:ext>
            </a:extLst>
          </p:cNvPr>
          <p:cNvCxnSpPr>
            <a:cxnSpLocks/>
            <a:stCxn id="19" idx="6"/>
            <a:endCxn id="21" idx="2"/>
          </p:cNvCxnSpPr>
          <p:nvPr/>
        </p:nvCxnSpPr>
        <p:spPr>
          <a:xfrm flipV="1">
            <a:off x="5346184" y="2877156"/>
            <a:ext cx="1986181" cy="1474753"/>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grpSp>
        <p:nvGrpSpPr>
          <p:cNvPr id="42" name="Group 41">
            <a:extLst>
              <a:ext uri="{FF2B5EF4-FFF2-40B4-BE49-F238E27FC236}">
                <a16:creationId xmlns:a16="http://schemas.microsoft.com/office/drawing/2014/main" id="{9A053A1E-291E-407D-AEE5-69142DE3D18B}"/>
              </a:ext>
            </a:extLst>
          </p:cNvPr>
          <p:cNvGrpSpPr/>
          <p:nvPr/>
        </p:nvGrpSpPr>
        <p:grpSpPr>
          <a:xfrm>
            <a:off x="5354723" y="2151562"/>
            <a:ext cx="1996013" cy="2200849"/>
            <a:chOff x="2615227" y="1284498"/>
            <a:chExt cx="1788674" cy="1972233"/>
          </a:xfrm>
        </p:grpSpPr>
        <p:cxnSp>
          <p:nvCxnSpPr>
            <p:cNvPr id="43" name="Straight Connector 42">
              <a:extLst>
                <a:ext uri="{FF2B5EF4-FFF2-40B4-BE49-F238E27FC236}">
                  <a16:creationId xmlns:a16="http://schemas.microsoft.com/office/drawing/2014/main" id="{256087DD-64EF-42D3-AB10-DB0CEA7A2696}"/>
                </a:ext>
              </a:extLst>
            </p:cNvPr>
            <p:cNvCxnSpPr>
              <a:cxnSpLocks/>
            </p:cNvCxnSpPr>
            <p:nvPr/>
          </p:nvCxnSpPr>
          <p:spPr>
            <a:xfrm flipV="1">
              <a:off x="2617798" y="1935156"/>
              <a:ext cx="1779864" cy="1321575"/>
            </a:xfrm>
            <a:prstGeom prst="line">
              <a:avLst/>
            </a:prstGeom>
            <a:ln w="38100">
              <a:solidFill>
                <a:srgbClr val="C00000"/>
              </a:solidFill>
              <a:prstDash val="solid"/>
            </a:ln>
          </p:spPr>
          <p:style>
            <a:lnRef idx="1">
              <a:schemeClr val="accent6"/>
            </a:lnRef>
            <a:fillRef idx="0">
              <a:schemeClr val="accent6"/>
            </a:fillRef>
            <a:effectRef idx="0">
              <a:schemeClr val="accent6"/>
            </a:effectRef>
            <a:fontRef idx="minor">
              <a:schemeClr val="tx1"/>
            </a:fontRef>
          </p:style>
        </p:cxnSp>
        <p:cxnSp>
          <p:nvCxnSpPr>
            <p:cNvPr id="44" name="Straight Connector 43">
              <a:extLst>
                <a:ext uri="{FF2B5EF4-FFF2-40B4-BE49-F238E27FC236}">
                  <a16:creationId xmlns:a16="http://schemas.microsoft.com/office/drawing/2014/main" id="{33E61D10-A5BB-460F-B3A7-393E1B7DC0CB}"/>
                </a:ext>
              </a:extLst>
            </p:cNvPr>
            <p:cNvCxnSpPr>
              <a:cxnSpLocks/>
            </p:cNvCxnSpPr>
            <p:nvPr/>
          </p:nvCxnSpPr>
          <p:spPr>
            <a:xfrm>
              <a:off x="2624037" y="1284498"/>
              <a:ext cx="1779864" cy="1960238"/>
            </a:xfrm>
            <a:prstGeom prst="line">
              <a:avLst/>
            </a:prstGeom>
            <a:ln w="38100">
              <a:solidFill>
                <a:srgbClr val="C00000"/>
              </a:solidFill>
              <a:prstDash val="solid"/>
            </a:ln>
          </p:spPr>
          <p:style>
            <a:lnRef idx="1">
              <a:schemeClr val="accent6"/>
            </a:lnRef>
            <a:fillRef idx="0">
              <a:schemeClr val="accent6"/>
            </a:fillRef>
            <a:effectRef idx="0">
              <a:schemeClr val="accent6"/>
            </a:effectRef>
            <a:fontRef idx="minor">
              <a:schemeClr val="tx1"/>
            </a:fontRef>
          </p:style>
        </p:cxnSp>
        <p:cxnSp>
          <p:nvCxnSpPr>
            <p:cNvPr id="45" name="Straight Connector 44">
              <a:extLst>
                <a:ext uri="{FF2B5EF4-FFF2-40B4-BE49-F238E27FC236}">
                  <a16:creationId xmlns:a16="http://schemas.microsoft.com/office/drawing/2014/main" id="{C90B49A2-AD2F-47B7-B2CC-12D851476E75}"/>
                </a:ext>
              </a:extLst>
            </p:cNvPr>
            <p:cNvCxnSpPr>
              <a:cxnSpLocks/>
            </p:cNvCxnSpPr>
            <p:nvPr/>
          </p:nvCxnSpPr>
          <p:spPr>
            <a:xfrm>
              <a:off x="2616382" y="1927403"/>
              <a:ext cx="1779864" cy="650386"/>
            </a:xfrm>
            <a:prstGeom prst="line">
              <a:avLst/>
            </a:prstGeom>
            <a:ln w="38100">
              <a:solidFill>
                <a:srgbClr val="C00000"/>
              </a:solidFill>
              <a:prstDash val="solid"/>
            </a:ln>
          </p:spPr>
          <p:style>
            <a:lnRef idx="1">
              <a:schemeClr val="accent6"/>
            </a:lnRef>
            <a:fillRef idx="0">
              <a:schemeClr val="accent6"/>
            </a:fillRef>
            <a:effectRef idx="0">
              <a:schemeClr val="accent6"/>
            </a:effectRef>
            <a:fontRef idx="minor">
              <a:schemeClr val="tx1"/>
            </a:fontRef>
          </p:style>
        </p:cxnSp>
        <p:cxnSp>
          <p:nvCxnSpPr>
            <p:cNvPr id="46" name="Straight Connector 45">
              <a:extLst>
                <a:ext uri="{FF2B5EF4-FFF2-40B4-BE49-F238E27FC236}">
                  <a16:creationId xmlns:a16="http://schemas.microsoft.com/office/drawing/2014/main" id="{982D1633-40E0-452C-A52C-7C4F3DA0C002}"/>
                </a:ext>
              </a:extLst>
            </p:cNvPr>
            <p:cNvCxnSpPr>
              <a:cxnSpLocks/>
            </p:cNvCxnSpPr>
            <p:nvPr/>
          </p:nvCxnSpPr>
          <p:spPr>
            <a:xfrm flipV="1">
              <a:off x="2615227" y="1291343"/>
              <a:ext cx="1779864" cy="1321561"/>
            </a:xfrm>
            <a:prstGeom prst="line">
              <a:avLst/>
            </a:prstGeom>
            <a:ln w="38100">
              <a:solidFill>
                <a:srgbClr val="C00000"/>
              </a:solidFill>
              <a:prstDash val="solid"/>
            </a:ln>
          </p:spPr>
          <p:style>
            <a:lnRef idx="1">
              <a:schemeClr val="accent6"/>
            </a:lnRef>
            <a:fillRef idx="0">
              <a:schemeClr val="accent6"/>
            </a:fillRef>
            <a:effectRef idx="0">
              <a:schemeClr val="accent6"/>
            </a:effectRef>
            <a:fontRef idx="minor">
              <a:schemeClr val="tx1"/>
            </a:fontRef>
          </p:style>
        </p:cxnSp>
      </p:grpSp>
      <p:sp>
        <p:nvSpPr>
          <p:cNvPr id="47" name="Rectangle 46">
            <a:extLst>
              <a:ext uri="{FF2B5EF4-FFF2-40B4-BE49-F238E27FC236}">
                <a16:creationId xmlns:a16="http://schemas.microsoft.com/office/drawing/2014/main" id="{03A2A62D-B13C-44DE-8979-31335BAFB9E6}"/>
              </a:ext>
            </a:extLst>
          </p:cNvPr>
          <p:cNvSpPr/>
          <p:nvPr/>
        </p:nvSpPr>
        <p:spPr>
          <a:xfrm>
            <a:off x="4942307" y="4832710"/>
            <a:ext cx="338554" cy="369332"/>
          </a:xfrm>
          <a:prstGeom prst="rect">
            <a:avLst/>
          </a:prstGeom>
        </p:spPr>
        <p:txBody>
          <a:bodyPr wrap="none">
            <a:spAutoFit/>
          </a:bodyPr>
          <a:lstStyle/>
          <a:p>
            <a:r>
              <a:rPr lang="en-US" dirty="0">
                <a:ln w="0"/>
                <a:solidFill>
                  <a:schemeClr val="accent1"/>
                </a:solidFill>
                <a:effectLst>
                  <a:outerShdw blurRad="38100" dist="19050" dir="2700000" algn="tl" rotWithShape="0">
                    <a:schemeClr val="dk1">
                      <a:alpha val="40000"/>
                    </a:schemeClr>
                  </a:outerShdw>
                </a:effectLst>
              </a:rPr>
              <a:t>A</a:t>
            </a:r>
          </a:p>
        </p:txBody>
      </p:sp>
      <p:sp>
        <p:nvSpPr>
          <p:cNvPr id="48" name="Rectangle 47">
            <a:extLst>
              <a:ext uri="{FF2B5EF4-FFF2-40B4-BE49-F238E27FC236}">
                <a16:creationId xmlns:a16="http://schemas.microsoft.com/office/drawing/2014/main" id="{FF8F7F8B-3AF5-401A-965C-59389AF90E8D}"/>
              </a:ext>
            </a:extLst>
          </p:cNvPr>
          <p:cNvSpPr/>
          <p:nvPr/>
        </p:nvSpPr>
        <p:spPr>
          <a:xfrm>
            <a:off x="7341723" y="4807986"/>
            <a:ext cx="314510" cy="369332"/>
          </a:xfrm>
          <a:prstGeom prst="rect">
            <a:avLst/>
          </a:prstGeom>
        </p:spPr>
        <p:txBody>
          <a:bodyPr wrap="none">
            <a:spAutoFit/>
          </a:bodyPr>
          <a:lstStyle/>
          <a:p>
            <a:r>
              <a:rPr lang="en-US" dirty="0">
                <a:ln w="0"/>
                <a:solidFill>
                  <a:schemeClr val="accent3"/>
                </a:solidFill>
                <a:effectLst>
                  <a:outerShdw blurRad="38100" dist="19050" dir="2700000" algn="tl" rotWithShape="0">
                    <a:schemeClr val="dk1">
                      <a:alpha val="40000"/>
                    </a:schemeClr>
                  </a:outerShdw>
                </a:effectLst>
              </a:rPr>
              <a:t>B</a:t>
            </a:r>
          </a:p>
        </p:txBody>
      </p: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911F185F-876C-4711-8772-A2B0E15A7775}"/>
                  </a:ext>
                </a:extLst>
              </p:cNvPr>
              <p:cNvSpPr/>
              <p:nvPr/>
            </p:nvSpPr>
            <p:spPr>
              <a:xfrm>
                <a:off x="8623655" y="3218029"/>
                <a:ext cx="17850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solidFill>
                            <a:srgbClr val="C00000"/>
                          </a:solidFill>
                          <a:latin typeface="Cambria Math" panose="02040503050406030204" pitchFamily="18" charset="0"/>
                        </a:rPr>
                        <m:t>𝜋</m:t>
                      </m:r>
                      <m:r>
                        <a:rPr lang="en-US" sz="2000" i="1">
                          <a:solidFill>
                            <a:srgbClr val="C00000"/>
                          </a:solidFill>
                          <a:latin typeface="Cambria Math" panose="02040503050406030204" pitchFamily="18" charset="0"/>
                        </a:rPr>
                        <m:t>=[4, 3, 1, 2]</m:t>
                      </m:r>
                    </m:oMath>
                  </m:oMathPara>
                </a14:m>
                <a:endParaRPr lang="en-US" sz="2000" dirty="0">
                  <a:solidFill>
                    <a:srgbClr val="C00000"/>
                  </a:solidFill>
                </a:endParaRPr>
              </a:p>
            </p:txBody>
          </p:sp>
        </mc:Choice>
        <mc:Fallback xmlns="">
          <p:sp>
            <p:nvSpPr>
              <p:cNvPr id="49" name="Rectangle 48">
                <a:extLst>
                  <a:ext uri="{FF2B5EF4-FFF2-40B4-BE49-F238E27FC236}">
                    <a16:creationId xmlns:a16="http://schemas.microsoft.com/office/drawing/2014/main" id="{911F185F-876C-4711-8772-A2B0E15A7775}"/>
                  </a:ext>
                </a:extLst>
              </p:cNvPr>
              <p:cNvSpPr>
                <a:spLocks noRot="1" noChangeAspect="1" noMove="1" noResize="1" noEditPoints="1" noAdjustHandles="1" noChangeArrowheads="1" noChangeShapeType="1" noTextEdit="1"/>
              </p:cNvSpPr>
              <p:nvPr/>
            </p:nvSpPr>
            <p:spPr>
              <a:xfrm>
                <a:off x="8623655" y="3218029"/>
                <a:ext cx="1785040" cy="400110"/>
              </a:xfrm>
              <a:prstGeom prst="rect">
                <a:avLst/>
              </a:prstGeom>
              <a:blipFill>
                <a:blip r:embed="rId4"/>
                <a:stretch>
                  <a:fillRect b="-15152"/>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40991B-40CD-4C5B-AEDA-B0525CDA17E2}"/>
              </a:ext>
            </a:extLst>
          </p:cNvPr>
          <p:cNvSpPr/>
          <p:nvPr/>
        </p:nvSpPr>
        <p:spPr>
          <a:xfrm>
            <a:off x="2963132" y="5367241"/>
            <a:ext cx="4204100" cy="400110"/>
          </a:xfrm>
          <a:prstGeom prst="rect">
            <a:avLst/>
          </a:prstGeom>
        </p:spPr>
        <p:txBody>
          <a:bodyPr wrap="none">
            <a:spAutoFit/>
          </a:bodyPr>
          <a:lstStyle/>
          <a:p>
            <a:r>
              <a:rPr lang="en-US" sz="2000" dirty="0">
                <a:solidFill>
                  <a:srgbClr val="00B050"/>
                </a:solidFill>
              </a:rPr>
              <a:t>Maximum weighted bipartite matching:</a:t>
            </a:r>
          </a:p>
        </p:txBody>
      </p:sp>
      <p:pic>
        <p:nvPicPr>
          <p:cNvPr id="51" name="Picture 50">
            <a:extLst>
              <a:ext uri="{FF2B5EF4-FFF2-40B4-BE49-F238E27FC236}">
                <a16:creationId xmlns:a16="http://schemas.microsoft.com/office/drawing/2014/main" id="{27B02A3D-89A5-43FA-8358-65C06B183355}"/>
              </a:ext>
            </a:extLst>
          </p:cNvPr>
          <p:cNvPicPr>
            <a:picLocks noChangeAspect="1"/>
          </p:cNvPicPr>
          <p:nvPr/>
        </p:nvPicPr>
        <p:blipFill>
          <a:blip r:embed="rId5"/>
          <a:stretch>
            <a:fillRect/>
          </a:stretch>
        </p:blipFill>
        <p:spPr>
          <a:xfrm>
            <a:off x="7227924" y="5222122"/>
            <a:ext cx="2816862" cy="748229"/>
          </a:xfrm>
          <a:prstGeom prst="rect">
            <a:avLst/>
          </a:prstGeom>
        </p:spPr>
      </p:pic>
      <p:pic>
        <p:nvPicPr>
          <p:cNvPr id="52" name="Picture 51">
            <a:extLst>
              <a:ext uri="{FF2B5EF4-FFF2-40B4-BE49-F238E27FC236}">
                <a16:creationId xmlns:a16="http://schemas.microsoft.com/office/drawing/2014/main" id="{4D2560B3-A169-4DE0-A034-2704DA030576}"/>
              </a:ext>
            </a:extLst>
          </p:cNvPr>
          <p:cNvPicPr>
            <a:picLocks noChangeAspect="1"/>
          </p:cNvPicPr>
          <p:nvPr/>
        </p:nvPicPr>
        <p:blipFill>
          <a:blip r:embed="rId6"/>
          <a:stretch>
            <a:fillRect/>
          </a:stretch>
        </p:blipFill>
        <p:spPr>
          <a:xfrm>
            <a:off x="8011907" y="1313640"/>
            <a:ext cx="1042044" cy="369332"/>
          </a:xfrm>
          <a:prstGeom prst="rect">
            <a:avLst/>
          </a:prstGeom>
        </p:spPr>
      </p:pic>
      <p:pic>
        <p:nvPicPr>
          <p:cNvPr id="53" name="Picture 52">
            <a:extLst>
              <a:ext uri="{FF2B5EF4-FFF2-40B4-BE49-F238E27FC236}">
                <a16:creationId xmlns:a16="http://schemas.microsoft.com/office/drawing/2014/main" id="{59FB2A10-BFB7-41F6-90F6-CAB76674F068}"/>
              </a:ext>
            </a:extLst>
          </p:cNvPr>
          <p:cNvPicPr>
            <a:picLocks noChangeAspect="1"/>
          </p:cNvPicPr>
          <p:nvPr/>
        </p:nvPicPr>
        <p:blipFill>
          <a:blip r:embed="rId7"/>
          <a:stretch>
            <a:fillRect/>
          </a:stretch>
        </p:blipFill>
        <p:spPr>
          <a:xfrm>
            <a:off x="8075732" y="2353784"/>
            <a:ext cx="1006157" cy="340012"/>
          </a:xfrm>
          <a:prstGeom prst="rect">
            <a:avLst/>
          </a:prstGeom>
        </p:spPr>
      </p:pic>
      <p:pic>
        <p:nvPicPr>
          <p:cNvPr id="55" name="Picture 54">
            <a:extLst>
              <a:ext uri="{FF2B5EF4-FFF2-40B4-BE49-F238E27FC236}">
                <a16:creationId xmlns:a16="http://schemas.microsoft.com/office/drawing/2014/main" id="{0E1980FC-6445-4085-A9DE-94E819F2173A}"/>
              </a:ext>
            </a:extLst>
          </p:cNvPr>
          <p:cNvPicPr>
            <a:picLocks noChangeAspect="1"/>
          </p:cNvPicPr>
          <p:nvPr/>
        </p:nvPicPr>
        <p:blipFill>
          <a:blip r:embed="rId8"/>
          <a:stretch>
            <a:fillRect/>
          </a:stretch>
        </p:blipFill>
        <p:spPr>
          <a:xfrm>
            <a:off x="8025590" y="1796188"/>
            <a:ext cx="1112431" cy="328832"/>
          </a:xfrm>
          <a:prstGeom prst="rect">
            <a:avLst/>
          </a:prstGeom>
        </p:spPr>
      </p:pic>
      <p:pic>
        <p:nvPicPr>
          <p:cNvPr id="56" name="Picture 55">
            <a:extLst>
              <a:ext uri="{FF2B5EF4-FFF2-40B4-BE49-F238E27FC236}">
                <a16:creationId xmlns:a16="http://schemas.microsoft.com/office/drawing/2014/main" id="{86A5F76B-FC03-470C-BAA0-5F775ED022FF}"/>
              </a:ext>
            </a:extLst>
          </p:cNvPr>
          <p:cNvPicPr>
            <a:picLocks noChangeAspect="1"/>
          </p:cNvPicPr>
          <p:nvPr/>
        </p:nvPicPr>
        <p:blipFill>
          <a:blip r:embed="rId9"/>
          <a:stretch>
            <a:fillRect/>
          </a:stretch>
        </p:blipFill>
        <p:spPr>
          <a:xfrm>
            <a:off x="8038286" y="4461288"/>
            <a:ext cx="1076708" cy="340013"/>
          </a:xfrm>
          <a:prstGeom prst="rect">
            <a:avLst/>
          </a:prstGeom>
        </p:spPr>
      </p:pic>
      <p:sp>
        <p:nvSpPr>
          <p:cNvPr id="58" name="Freeform: Shape 57">
            <a:extLst>
              <a:ext uri="{FF2B5EF4-FFF2-40B4-BE49-F238E27FC236}">
                <a16:creationId xmlns:a16="http://schemas.microsoft.com/office/drawing/2014/main" id="{E0DFDCAC-747D-43A1-9995-78F5D3F9041F}"/>
              </a:ext>
            </a:extLst>
          </p:cNvPr>
          <p:cNvSpPr/>
          <p:nvPr/>
        </p:nvSpPr>
        <p:spPr>
          <a:xfrm>
            <a:off x="6031028" y="1507060"/>
            <a:ext cx="1968500" cy="623976"/>
          </a:xfrm>
          <a:custGeom>
            <a:avLst/>
            <a:gdLst>
              <a:gd name="connsiteX0" fmla="*/ 0 w 1968500"/>
              <a:gd name="connsiteY0" fmla="*/ 623976 h 623976"/>
              <a:gd name="connsiteX1" fmla="*/ 889000 w 1968500"/>
              <a:gd name="connsiteY1" fmla="*/ 96926 h 623976"/>
              <a:gd name="connsiteX2" fmla="*/ 1968500 w 1968500"/>
              <a:gd name="connsiteY2" fmla="*/ 1676 h 623976"/>
            </a:gdLst>
            <a:ahLst/>
            <a:cxnLst>
              <a:cxn ang="0">
                <a:pos x="connsiteX0" y="connsiteY0"/>
              </a:cxn>
              <a:cxn ang="0">
                <a:pos x="connsiteX1" y="connsiteY1"/>
              </a:cxn>
              <a:cxn ang="0">
                <a:pos x="connsiteX2" y="connsiteY2"/>
              </a:cxn>
            </a:cxnLst>
            <a:rect l="l" t="t" r="r" b="b"/>
            <a:pathLst>
              <a:path w="1968500" h="623976">
                <a:moveTo>
                  <a:pt x="0" y="623976"/>
                </a:moveTo>
                <a:cubicBezTo>
                  <a:pt x="280458" y="412309"/>
                  <a:pt x="560917" y="200643"/>
                  <a:pt x="889000" y="96926"/>
                </a:cubicBezTo>
                <a:cubicBezTo>
                  <a:pt x="1217083" y="-6791"/>
                  <a:pt x="1592791" y="-2558"/>
                  <a:pt x="1968500" y="1676"/>
                </a:cubicBezTo>
              </a:path>
            </a:pathLst>
          </a:custGeom>
          <a:noFill/>
          <a:ln>
            <a:solidFill>
              <a:schemeClr val="accent5"/>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B6609816-ECAC-4A47-BDCA-FA6C901B2CB1}"/>
              </a:ext>
            </a:extLst>
          </p:cNvPr>
          <p:cNvSpPr/>
          <p:nvPr/>
        </p:nvSpPr>
        <p:spPr>
          <a:xfrm>
            <a:off x="6840779" y="1660937"/>
            <a:ext cx="1234953" cy="647903"/>
          </a:xfrm>
          <a:custGeom>
            <a:avLst/>
            <a:gdLst>
              <a:gd name="connsiteX0" fmla="*/ 9403 w 1234953"/>
              <a:gd name="connsiteY0" fmla="*/ 647903 h 647903"/>
              <a:gd name="connsiteX1" fmla="*/ 142753 w 1234953"/>
              <a:gd name="connsiteY1" fmla="*/ 82753 h 647903"/>
              <a:gd name="connsiteX2" fmla="*/ 1000003 w 1234953"/>
              <a:gd name="connsiteY2" fmla="*/ 19253 h 647903"/>
              <a:gd name="connsiteX3" fmla="*/ 1234953 w 1234953"/>
              <a:gd name="connsiteY3" fmla="*/ 241503 h 647903"/>
            </a:gdLst>
            <a:ahLst/>
            <a:cxnLst>
              <a:cxn ang="0">
                <a:pos x="connsiteX0" y="connsiteY0"/>
              </a:cxn>
              <a:cxn ang="0">
                <a:pos x="connsiteX1" y="connsiteY1"/>
              </a:cxn>
              <a:cxn ang="0">
                <a:pos x="connsiteX2" y="connsiteY2"/>
              </a:cxn>
              <a:cxn ang="0">
                <a:pos x="connsiteX3" y="connsiteY3"/>
              </a:cxn>
            </a:cxnLst>
            <a:rect l="l" t="t" r="r" b="b"/>
            <a:pathLst>
              <a:path w="1234953" h="647903">
                <a:moveTo>
                  <a:pt x="9403" y="647903"/>
                </a:moveTo>
                <a:cubicBezTo>
                  <a:pt x="-6472" y="417715"/>
                  <a:pt x="-22347" y="187528"/>
                  <a:pt x="142753" y="82753"/>
                </a:cubicBezTo>
                <a:cubicBezTo>
                  <a:pt x="307853" y="-22022"/>
                  <a:pt x="817970" y="-7205"/>
                  <a:pt x="1000003" y="19253"/>
                </a:cubicBezTo>
                <a:cubicBezTo>
                  <a:pt x="1182036" y="45711"/>
                  <a:pt x="1208494" y="143607"/>
                  <a:pt x="1234953" y="241503"/>
                </a:cubicBezTo>
              </a:path>
            </a:pathLst>
          </a:custGeom>
          <a:noFill/>
          <a:ln>
            <a:solidFill>
              <a:schemeClr val="accent5"/>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360F99CA-4765-4DD8-AB37-59802535BD49}"/>
              </a:ext>
            </a:extLst>
          </p:cNvPr>
          <p:cNvSpPr/>
          <p:nvPr/>
        </p:nvSpPr>
        <p:spPr>
          <a:xfrm>
            <a:off x="7066078" y="2425746"/>
            <a:ext cx="1009650" cy="346640"/>
          </a:xfrm>
          <a:custGeom>
            <a:avLst/>
            <a:gdLst>
              <a:gd name="connsiteX0" fmla="*/ 0 w 1009650"/>
              <a:gd name="connsiteY0" fmla="*/ 346640 h 346640"/>
              <a:gd name="connsiteX1" fmla="*/ 488950 w 1009650"/>
              <a:gd name="connsiteY1" fmla="*/ 16440 h 346640"/>
              <a:gd name="connsiteX2" fmla="*/ 1009650 w 1009650"/>
              <a:gd name="connsiteY2" fmla="*/ 79940 h 346640"/>
            </a:gdLst>
            <a:ahLst/>
            <a:cxnLst>
              <a:cxn ang="0">
                <a:pos x="connsiteX0" y="connsiteY0"/>
              </a:cxn>
              <a:cxn ang="0">
                <a:pos x="connsiteX1" y="connsiteY1"/>
              </a:cxn>
              <a:cxn ang="0">
                <a:pos x="connsiteX2" y="connsiteY2"/>
              </a:cxn>
            </a:cxnLst>
            <a:rect l="l" t="t" r="r" b="b"/>
            <a:pathLst>
              <a:path w="1009650" h="346640">
                <a:moveTo>
                  <a:pt x="0" y="346640"/>
                </a:moveTo>
                <a:cubicBezTo>
                  <a:pt x="160337" y="203765"/>
                  <a:pt x="320675" y="60890"/>
                  <a:pt x="488950" y="16440"/>
                </a:cubicBezTo>
                <a:cubicBezTo>
                  <a:pt x="657225" y="-28010"/>
                  <a:pt x="833437" y="25965"/>
                  <a:pt x="1009650" y="79940"/>
                </a:cubicBezTo>
              </a:path>
            </a:pathLst>
          </a:custGeom>
          <a:noFill/>
          <a:ln>
            <a:solidFill>
              <a:schemeClr val="accent5"/>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11835135-2599-483E-8A20-F67EB3F97676}"/>
              </a:ext>
            </a:extLst>
          </p:cNvPr>
          <p:cNvSpPr/>
          <p:nvPr/>
        </p:nvSpPr>
        <p:spPr>
          <a:xfrm>
            <a:off x="6583478" y="4347186"/>
            <a:ext cx="1466850" cy="356334"/>
          </a:xfrm>
          <a:custGeom>
            <a:avLst/>
            <a:gdLst>
              <a:gd name="connsiteX0" fmla="*/ 0 w 1466850"/>
              <a:gd name="connsiteY0" fmla="*/ 0 h 356334"/>
              <a:gd name="connsiteX1" fmla="*/ 692150 w 1466850"/>
              <a:gd name="connsiteY1" fmla="*/ 330200 h 356334"/>
              <a:gd name="connsiteX2" fmla="*/ 1466850 w 1466850"/>
              <a:gd name="connsiteY2" fmla="*/ 311150 h 356334"/>
            </a:gdLst>
            <a:ahLst/>
            <a:cxnLst>
              <a:cxn ang="0">
                <a:pos x="connsiteX0" y="connsiteY0"/>
              </a:cxn>
              <a:cxn ang="0">
                <a:pos x="connsiteX1" y="connsiteY1"/>
              </a:cxn>
              <a:cxn ang="0">
                <a:pos x="connsiteX2" y="connsiteY2"/>
              </a:cxn>
            </a:cxnLst>
            <a:rect l="l" t="t" r="r" b="b"/>
            <a:pathLst>
              <a:path w="1466850" h="356334">
                <a:moveTo>
                  <a:pt x="0" y="0"/>
                </a:moveTo>
                <a:cubicBezTo>
                  <a:pt x="223837" y="139171"/>
                  <a:pt x="447675" y="278342"/>
                  <a:pt x="692150" y="330200"/>
                </a:cubicBezTo>
                <a:cubicBezTo>
                  <a:pt x="936625" y="382058"/>
                  <a:pt x="1201737" y="346604"/>
                  <a:pt x="1466850" y="311150"/>
                </a:cubicBezTo>
              </a:path>
            </a:pathLst>
          </a:custGeom>
          <a:noFill/>
          <a:ln>
            <a:solidFill>
              <a:schemeClr val="accent5"/>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239FB2C-CF72-4207-A0AA-7E6174E21D74}"/>
              </a:ext>
            </a:extLst>
          </p:cNvPr>
          <p:cNvSpPr/>
          <p:nvPr/>
        </p:nvSpPr>
        <p:spPr>
          <a:xfrm>
            <a:off x="2966478" y="5887322"/>
            <a:ext cx="2467342" cy="400110"/>
          </a:xfrm>
          <a:prstGeom prst="rect">
            <a:avLst/>
          </a:prstGeom>
        </p:spPr>
        <p:txBody>
          <a:bodyPr wrap="none">
            <a:spAutoFit/>
          </a:bodyPr>
          <a:lstStyle/>
          <a:p>
            <a:r>
              <a:rPr lang="en-US" sz="2000" dirty="0">
                <a:solidFill>
                  <a:srgbClr val="0070C0"/>
                </a:solidFill>
              </a:rPr>
              <a:t>Machine learning task:</a:t>
            </a:r>
          </a:p>
        </p:txBody>
      </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C6DDD150-B05A-410F-9665-31F1AFD3828B}"/>
                  </a:ext>
                </a:extLst>
              </p:cNvPr>
              <p:cNvSpPr/>
              <p:nvPr/>
            </p:nvSpPr>
            <p:spPr>
              <a:xfrm>
                <a:off x="5433820" y="5884445"/>
                <a:ext cx="3919471" cy="400110"/>
              </a:xfrm>
              <a:prstGeom prst="rect">
                <a:avLst/>
              </a:prstGeom>
            </p:spPr>
            <p:txBody>
              <a:bodyPr wrap="none">
                <a:spAutoFit/>
              </a:bodyPr>
              <a:lstStyle/>
              <a:p>
                <a:r>
                  <a:rPr lang="en-US" sz="2000" dirty="0">
                    <a:solidFill>
                      <a:srgbClr val="C00000"/>
                    </a:solidFill>
                  </a:rPr>
                  <a:t>Learn the appropriate weights </a:t>
                </a:r>
                <a14:m>
                  <m:oMath xmlns:m="http://schemas.openxmlformats.org/officeDocument/2006/math">
                    <m:sSub>
                      <m:sSubPr>
                        <m:ctrlPr>
                          <a:rPr lang="en-US" sz="2000" i="1">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𝜓</m:t>
                        </m:r>
                      </m:e>
                      <m:sub>
                        <m:r>
                          <a:rPr lang="en-US" sz="2000" i="1">
                            <a:solidFill>
                              <a:srgbClr val="C00000"/>
                            </a:solidFill>
                            <a:latin typeface="Cambria Math" panose="02040503050406030204" pitchFamily="18" charset="0"/>
                          </a:rPr>
                          <m:t>𝑖</m:t>
                        </m:r>
                      </m:sub>
                    </m:sSub>
                    <m:r>
                      <a:rPr lang="en-US" sz="2000" i="1">
                        <a:solidFill>
                          <a:srgbClr val="C00000"/>
                        </a:solidFill>
                        <a:latin typeface="Cambria Math" panose="02040503050406030204" pitchFamily="18" charset="0"/>
                      </a:rPr>
                      <m:t>(⋅)</m:t>
                    </m:r>
                  </m:oMath>
                </a14:m>
                <a:endParaRPr lang="en-US" sz="2000" dirty="0">
                  <a:solidFill>
                    <a:srgbClr val="C00000"/>
                  </a:solidFill>
                </a:endParaRPr>
              </a:p>
            </p:txBody>
          </p:sp>
        </mc:Choice>
        <mc:Fallback xmlns="">
          <p:sp>
            <p:nvSpPr>
              <p:cNvPr id="63" name="Rectangle 62">
                <a:extLst>
                  <a:ext uri="{FF2B5EF4-FFF2-40B4-BE49-F238E27FC236}">
                    <a16:creationId xmlns:a16="http://schemas.microsoft.com/office/drawing/2014/main" id="{C6DDD150-B05A-410F-9665-31F1AFD3828B}"/>
                  </a:ext>
                </a:extLst>
              </p:cNvPr>
              <p:cNvSpPr>
                <a:spLocks noRot="1" noChangeAspect="1" noMove="1" noResize="1" noEditPoints="1" noAdjustHandles="1" noChangeArrowheads="1" noChangeShapeType="1" noTextEdit="1"/>
              </p:cNvSpPr>
              <p:nvPr/>
            </p:nvSpPr>
            <p:spPr>
              <a:xfrm>
                <a:off x="5433820" y="5884445"/>
                <a:ext cx="3919471" cy="400110"/>
              </a:xfrm>
              <a:prstGeom prst="rect">
                <a:avLst/>
              </a:prstGeom>
              <a:blipFill>
                <a:blip r:embed="rId10"/>
                <a:stretch>
                  <a:fillRect l="-1555" t="-7576" b="-25758"/>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0A572CC7-576F-4B46-9210-2A366FFE69FC}"/>
              </a:ext>
            </a:extLst>
          </p:cNvPr>
          <p:cNvSpPr>
            <a:spLocks noGrp="1"/>
          </p:cNvSpPr>
          <p:nvPr>
            <p:ph type="ftr" sz="quarter" idx="11"/>
          </p:nvPr>
        </p:nvSpPr>
        <p:spPr/>
        <p:txBody>
          <a:bodyPr/>
          <a:lstStyle/>
          <a:p>
            <a:r>
              <a:rPr lang="en-US" altLang="zh-CN" dirty="0"/>
              <a:t>The</a:t>
            </a:r>
            <a:r>
              <a:rPr lang="zh-CN" altLang="en-US" dirty="0"/>
              <a:t> </a:t>
            </a:r>
            <a:r>
              <a:rPr lang="en-US" altLang="zh-CN" dirty="0"/>
              <a:t>Hard</a:t>
            </a:r>
            <a:r>
              <a:rPr lang="zh-CN" altLang="en-US" dirty="0"/>
              <a:t> </a:t>
            </a:r>
            <a:r>
              <a:rPr lang="en-US" altLang="zh-CN" dirty="0"/>
              <a:t>Learning</a:t>
            </a:r>
            <a:r>
              <a:rPr lang="zh-CN" altLang="en-US" dirty="0"/>
              <a:t> </a:t>
            </a:r>
            <a:r>
              <a:rPr lang="en-US" altLang="zh-CN" dirty="0"/>
              <a:t>Problem</a:t>
            </a:r>
            <a:endParaRPr lang="en-US" dirty="0"/>
          </a:p>
        </p:txBody>
      </p:sp>
    </p:spTree>
    <p:extLst>
      <p:ext uri="{BB962C8B-B14F-4D97-AF65-F5344CB8AC3E}">
        <p14:creationId xmlns:p14="http://schemas.microsoft.com/office/powerpoint/2010/main" val="377807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56"/>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61"/>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60"/>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53"/>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55"/>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59"/>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58"/>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52"/>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4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6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0" grpId="0" animBg="1"/>
      <p:bldP spid="14" grpId="0" animBg="1"/>
      <p:bldP spid="16" grpId="0" animBg="1"/>
      <p:bldP spid="18" grpId="0" animBg="1"/>
      <p:bldP spid="19" grpId="0" animBg="1"/>
      <p:bldP spid="20" grpId="0" animBg="1"/>
      <p:bldP spid="21" grpId="0" animBg="1"/>
      <p:bldP spid="22" grpId="0" animBg="1"/>
      <p:bldP spid="23" grpId="0" animBg="1"/>
      <p:bldP spid="47" grpId="0"/>
      <p:bldP spid="48" grpId="0"/>
      <p:bldP spid="49" grpId="0"/>
      <p:bldP spid="50" grpId="0"/>
      <p:bldP spid="58" grpId="0" animBg="1"/>
      <p:bldP spid="58" grpId="1" animBg="1"/>
      <p:bldP spid="59" grpId="0" animBg="1"/>
      <p:bldP spid="59" grpId="1" animBg="1"/>
      <p:bldP spid="60" grpId="0" animBg="1"/>
      <p:bldP spid="60" grpId="1" animBg="1"/>
      <p:bldP spid="61" grpId="0" animBg="1"/>
      <p:bldP spid="61" grpId="1" animBg="1"/>
      <p:bldP spid="62" grpId="0"/>
      <p:bldP spid="6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9" y="190223"/>
            <a:ext cx="8166941" cy="523220"/>
          </a:xfrm>
          <a:prstGeom prst="rect">
            <a:avLst/>
          </a:prstGeom>
          <a:noFill/>
        </p:spPr>
        <p:txBody>
          <a:bodyPr wrap="square" rtlCol="0">
            <a:spAutoFit/>
          </a:bodyPr>
          <a:lstStyle/>
          <a:p>
            <a:r>
              <a:rPr lang="en-US" altLang="zh-CN" sz="2800" dirty="0">
                <a:solidFill>
                  <a:schemeClr val="accent2"/>
                </a:solidFill>
              </a:rPr>
              <a:t>Learning</a:t>
            </a:r>
            <a:r>
              <a:rPr lang="zh-CN" altLang="en-US" sz="2800" dirty="0">
                <a:solidFill>
                  <a:schemeClr val="accent2"/>
                </a:solidFill>
              </a:rPr>
              <a:t> </a:t>
            </a:r>
            <a:r>
              <a:rPr lang="en-US" altLang="zh-CN" sz="2800" dirty="0">
                <a:solidFill>
                  <a:schemeClr val="accent2"/>
                </a:solidFill>
              </a:rPr>
              <a:t>Problems</a:t>
            </a:r>
            <a:r>
              <a:rPr lang="zh-CN" altLang="en-US" sz="2800" dirty="0">
                <a:solidFill>
                  <a:schemeClr val="accent2"/>
                </a:solidFill>
              </a:rPr>
              <a:t> </a:t>
            </a:r>
            <a:r>
              <a:rPr lang="en-US" altLang="zh-CN" sz="2800" dirty="0">
                <a:solidFill>
                  <a:schemeClr val="accent2"/>
                </a:solidFill>
              </a:rPr>
              <a:t>with</a:t>
            </a:r>
            <a:r>
              <a:rPr lang="zh-CN" altLang="en-US" sz="2800" dirty="0">
                <a:solidFill>
                  <a:schemeClr val="accent2"/>
                </a:solidFill>
              </a:rPr>
              <a:t> </a:t>
            </a:r>
            <a:r>
              <a:rPr lang="en-US" altLang="zh-CN" sz="2800" dirty="0">
                <a:solidFill>
                  <a:schemeClr val="accent2"/>
                </a:solidFill>
              </a:rPr>
              <a:t>Structured</a:t>
            </a:r>
            <a:r>
              <a:rPr lang="zh-CN" altLang="en-US" sz="2800" dirty="0">
                <a:solidFill>
                  <a:schemeClr val="accent2"/>
                </a:solidFill>
              </a:rPr>
              <a:t> </a:t>
            </a:r>
            <a:r>
              <a:rPr lang="en-US" altLang="zh-CN" sz="2800" dirty="0">
                <a:solidFill>
                  <a:schemeClr val="accent2"/>
                </a:solidFill>
              </a:rPr>
              <a:t>Output</a:t>
            </a:r>
            <a:r>
              <a:rPr lang="zh-CN" altLang="en-US" sz="2800" dirty="0">
                <a:solidFill>
                  <a:schemeClr val="accent2"/>
                </a:solidFill>
              </a:rPr>
              <a:t> </a:t>
            </a:r>
            <a:r>
              <a:rPr lang="en-US" altLang="zh-CN" sz="2800" dirty="0">
                <a:solidFill>
                  <a:schemeClr val="accent2"/>
                </a:solidFill>
              </a:rPr>
              <a:t>and</a:t>
            </a:r>
            <a:r>
              <a:rPr lang="zh-CN" altLang="en-US" sz="2800" dirty="0">
                <a:solidFill>
                  <a:schemeClr val="accent2"/>
                </a:solidFill>
              </a:rPr>
              <a:t> </a:t>
            </a:r>
            <a:r>
              <a:rPr lang="en-US" altLang="zh-CN" sz="2800" dirty="0">
                <a:solidFill>
                  <a:schemeClr val="accent2"/>
                </a:solidFill>
              </a:rPr>
              <a:t>Input</a:t>
            </a:r>
            <a:endParaRPr lang="en-US" sz="28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82596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825966" y="652089"/>
            <a:ext cx="184731" cy="369332"/>
          </a:xfrm>
          <a:prstGeom prst="rect">
            <a:avLst/>
          </a:prstGeom>
        </p:spPr>
        <p:txBody>
          <a:bodyPr wrap="none">
            <a:spAutoFit/>
          </a:bodyPr>
          <a:lstStyle/>
          <a:p>
            <a:endParaRPr lang="en-US" u="sng" dirty="0"/>
          </a:p>
        </p:txBody>
      </p:sp>
      <p:sp>
        <p:nvSpPr>
          <p:cNvPr id="9" name="Oval 8">
            <a:extLst>
              <a:ext uri="{FF2B5EF4-FFF2-40B4-BE49-F238E27FC236}">
                <a16:creationId xmlns:a16="http://schemas.microsoft.com/office/drawing/2014/main" id="{1417EABB-51D8-4293-B56B-B19B72AF47D6}"/>
              </a:ext>
            </a:extLst>
          </p:cNvPr>
          <p:cNvSpPr/>
          <p:nvPr/>
        </p:nvSpPr>
        <p:spPr>
          <a:xfrm>
            <a:off x="2232588" y="1781467"/>
            <a:ext cx="393180" cy="393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614BF7B1-CBC9-49D5-ADE2-090ECA43220F}"/>
              </a:ext>
            </a:extLst>
          </p:cNvPr>
          <p:cNvSpPr/>
          <p:nvPr/>
        </p:nvSpPr>
        <p:spPr>
          <a:xfrm>
            <a:off x="2232588" y="2512318"/>
            <a:ext cx="393180" cy="393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44822208-67B5-47C9-B975-4FE678C3F911}"/>
              </a:ext>
            </a:extLst>
          </p:cNvPr>
          <p:cNvSpPr/>
          <p:nvPr/>
        </p:nvSpPr>
        <p:spPr>
          <a:xfrm>
            <a:off x="2232588" y="3247166"/>
            <a:ext cx="393180" cy="393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2" name="Oval 21">
            <a:extLst>
              <a:ext uri="{FF2B5EF4-FFF2-40B4-BE49-F238E27FC236}">
                <a16:creationId xmlns:a16="http://schemas.microsoft.com/office/drawing/2014/main" id="{53771002-7913-47E4-B22B-DCFBA4678B67}"/>
              </a:ext>
            </a:extLst>
          </p:cNvPr>
          <p:cNvSpPr/>
          <p:nvPr/>
        </p:nvSpPr>
        <p:spPr>
          <a:xfrm>
            <a:off x="2232588" y="3978001"/>
            <a:ext cx="393180" cy="393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3" name="Oval 22">
            <a:extLst>
              <a:ext uri="{FF2B5EF4-FFF2-40B4-BE49-F238E27FC236}">
                <a16:creationId xmlns:a16="http://schemas.microsoft.com/office/drawing/2014/main" id="{DCC41346-C471-486A-85D4-9E305FFC583B}"/>
              </a:ext>
            </a:extLst>
          </p:cNvPr>
          <p:cNvSpPr/>
          <p:nvPr/>
        </p:nvSpPr>
        <p:spPr>
          <a:xfrm>
            <a:off x="4611950" y="1772397"/>
            <a:ext cx="393180" cy="3931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a:t>
            </a:r>
          </a:p>
        </p:txBody>
      </p:sp>
      <p:sp>
        <p:nvSpPr>
          <p:cNvPr id="24" name="Oval 23">
            <a:extLst>
              <a:ext uri="{FF2B5EF4-FFF2-40B4-BE49-F238E27FC236}">
                <a16:creationId xmlns:a16="http://schemas.microsoft.com/office/drawing/2014/main" id="{F11EAD15-A822-4FC2-AB4A-3A976704D2BE}"/>
              </a:ext>
            </a:extLst>
          </p:cNvPr>
          <p:cNvSpPr/>
          <p:nvPr/>
        </p:nvSpPr>
        <p:spPr>
          <a:xfrm>
            <a:off x="4611950" y="2503248"/>
            <a:ext cx="393180" cy="3931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a:t>
            </a:r>
          </a:p>
        </p:txBody>
      </p:sp>
      <p:sp>
        <p:nvSpPr>
          <p:cNvPr id="25" name="Oval 24">
            <a:extLst>
              <a:ext uri="{FF2B5EF4-FFF2-40B4-BE49-F238E27FC236}">
                <a16:creationId xmlns:a16="http://schemas.microsoft.com/office/drawing/2014/main" id="{D71ECF8C-55FE-443D-9E47-D5F8D831EA26}"/>
              </a:ext>
            </a:extLst>
          </p:cNvPr>
          <p:cNvSpPr/>
          <p:nvPr/>
        </p:nvSpPr>
        <p:spPr>
          <a:xfrm>
            <a:off x="4611950" y="3238096"/>
            <a:ext cx="393180" cy="3931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3</a:t>
            </a:r>
          </a:p>
        </p:txBody>
      </p:sp>
      <p:sp>
        <p:nvSpPr>
          <p:cNvPr id="26" name="Oval 25">
            <a:extLst>
              <a:ext uri="{FF2B5EF4-FFF2-40B4-BE49-F238E27FC236}">
                <a16:creationId xmlns:a16="http://schemas.microsoft.com/office/drawing/2014/main" id="{ED55683B-70D4-4C0C-8213-88F823F99285}"/>
              </a:ext>
            </a:extLst>
          </p:cNvPr>
          <p:cNvSpPr/>
          <p:nvPr/>
        </p:nvSpPr>
        <p:spPr>
          <a:xfrm>
            <a:off x="4611950" y="3968931"/>
            <a:ext cx="393180" cy="3931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4</a:t>
            </a:r>
          </a:p>
        </p:txBody>
      </p:sp>
      <p:cxnSp>
        <p:nvCxnSpPr>
          <p:cNvPr id="11" name="Straight Connector 10">
            <a:extLst>
              <a:ext uri="{FF2B5EF4-FFF2-40B4-BE49-F238E27FC236}">
                <a16:creationId xmlns:a16="http://schemas.microsoft.com/office/drawing/2014/main" id="{5AC5DF35-E19E-421E-9095-84F981624ED6}"/>
              </a:ext>
            </a:extLst>
          </p:cNvPr>
          <p:cNvCxnSpPr>
            <a:stCxn id="9" idx="6"/>
            <a:endCxn id="23" idx="2"/>
          </p:cNvCxnSpPr>
          <p:nvPr/>
        </p:nvCxnSpPr>
        <p:spPr>
          <a:xfrm flipV="1">
            <a:off x="2625773" y="1968987"/>
            <a:ext cx="1986181" cy="9070"/>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29" name="Straight Connector 28">
            <a:extLst>
              <a:ext uri="{FF2B5EF4-FFF2-40B4-BE49-F238E27FC236}">
                <a16:creationId xmlns:a16="http://schemas.microsoft.com/office/drawing/2014/main" id="{1DC96036-FBB6-4C5B-A852-C45E88B58832}"/>
              </a:ext>
            </a:extLst>
          </p:cNvPr>
          <p:cNvCxnSpPr>
            <a:cxnSpLocks/>
            <a:stCxn id="9" idx="6"/>
            <a:endCxn id="24" idx="2"/>
          </p:cNvCxnSpPr>
          <p:nvPr/>
        </p:nvCxnSpPr>
        <p:spPr>
          <a:xfrm>
            <a:off x="2625773" y="1978062"/>
            <a:ext cx="1986181" cy="721781"/>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32" name="Straight Connector 31">
            <a:extLst>
              <a:ext uri="{FF2B5EF4-FFF2-40B4-BE49-F238E27FC236}">
                <a16:creationId xmlns:a16="http://schemas.microsoft.com/office/drawing/2014/main" id="{9711D93B-4D42-4BD3-BB69-F0F99242DB29}"/>
              </a:ext>
            </a:extLst>
          </p:cNvPr>
          <p:cNvCxnSpPr>
            <a:cxnSpLocks/>
            <a:stCxn id="9" idx="6"/>
            <a:endCxn id="25" idx="2"/>
          </p:cNvCxnSpPr>
          <p:nvPr/>
        </p:nvCxnSpPr>
        <p:spPr>
          <a:xfrm>
            <a:off x="2625773" y="1978057"/>
            <a:ext cx="1986181" cy="1456628"/>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38" name="Straight Connector 37">
            <a:extLst>
              <a:ext uri="{FF2B5EF4-FFF2-40B4-BE49-F238E27FC236}">
                <a16:creationId xmlns:a16="http://schemas.microsoft.com/office/drawing/2014/main" id="{ADA7D1C6-9FE6-4DCE-8B7A-8B24A27A9793}"/>
              </a:ext>
            </a:extLst>
          </p:cNvPr>
          <p:cNvCxnSpPr>
            <a:cxnSpLocks/>
            <a:stCxn id="19" idx="6"/>
            <a:endCxn id="23" idx="2"/>
          </p:cNvCxnSpPr>
          <p:nvPr/>
        </p:nvCxnSpPr>
        <p:spPr>
          <a:xfrm flipV="1">
            <a:off x="2625773" y="1968992"/>
            <a:ext cx="1986181" cy="739921"/>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39" name="Straight Connector 38">
            <a:extLst>
              <a:ext uri="{FF2B5EF4-FFF2-40B4-BE49-F238E27FC236}">
                <a16:creationId xmlns:a16="http://schemas.microsoft.com/office/drawing/2014/main" id="{2FC64815-9C20-4E4F-9C1D-4725E5178112}"/>
              </a:ext>
            </a:extLst>
          </p:cNvPr>
          <p:cNvCxnSpPr>
            <a:cxnSpLocks/>
            <a:stCxn id="19" idx="6"/>
            <a:endCxn id="24" idx="2"/>
          </p:cNvCxnSpPr>
          <p:nvPr/>
        </p:nvCxnSpPr>
        <p:spPr>
          <a:xfrm flipV="1">
            <a:off x="2625773" y="2699838"/>
            <a:ext cx="1986181" cy="9070"/>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43" name="Straight Connector 42">
            <a:extLst>
              <a:ext uri="{FF2B5EF4-FFF2-40B4-BE49-F238E27FC236}">
                <a16:creationId xmlns:a16="http://schemas.microsoft.com/office/drawing/2014/main" id="{85D03C89-69FA-4E14-B7D3-E543735559C9}"/>
              </a:ext>
            </a:extLst>
          </p:cNvPr>
          <p:cNvCxnSpPr>
            <a:cxnSpLocks/>
            <a:stCxn id="19" idx="6"/>
            <a:endCxn id="26" idx="2"/>
          </p:cNvCxnSpPr>
          <p:nvPr/>
        </p:nvCxnSpPr>
        <p:spPr>
          <a:xfrm>
            <a:off x="2625773" y="2708914"/>
            <a:ext cx="1986181" cy="1456613"/>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51" name="Straight Connector 50">
            <a:extLst>
              <a:ext uri="{FF2B5EF4-FFF2-40B4-BE49-F238E27FC236}">
                <a16:creationId xmlns:a16="http://schemas.microsoft.com/office/drawing/2014/main" id="{DC5ED2CF-C96C-4AA8-BEA8-5515473CDE88}"/>
              </a:ext>
            </a:extLst>
          </p:cNvPr>
          <p:cNvCxnSpPr>
            <a:cxnSpLocks/>
            <a:stCxn id="21" idx="6"/>
            <a:endCxn id="24" idx="2"/>
          </p:cNvCxnSpPr>
          <p:nvPr/>
        </p:nvCxnSpPr>
        <p:spPr>
          <a:xfrm flipV="1">
            <a:off x="2625773" y="2699838"/>
            <a:ext cx="1986181" cy="743918"/>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52" name="Straight Connector 51">
            <a:extLst>
              <a:ext uri="{FF2B5EF4-FFF2-40B4-BE49-F238E27FC236}">
                <a16:creationId xmlns:a16="http://schemas.microsoft.com/office/drawing/2014/main" id="{C8A02263-ABFA-48FA-94BB-0B0ABF6E4113}"/>
              </a:ext>
            </a:extLst>
          </p:cNvPr>
          <p:cNvCxnSpPr>
            <a:cxnSpLocks/>
            <a:stCxn id="21" idx="6"/>
            <a:endCxn id="25" idx="2"/>
          </p:cNvCxnSpPr>
          <p:nvPr/>
        </p:nvCxnSpPr>
        <p:spPr>
          <a:xfrm flipV="1">
            <a:off x="2625773" y="3434686"/>
            <a:ext cx="1986181" cy="9070"/>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53" name="Straight Connector 52">
            <a:extLst>
              <a:ext uri="{FF2B5EF4-FFF2-40B4-BE49-F238E27FC236}">
                <a16:creationId xmlns:a16="http://schemas.microsoft.com/office/drawing/2014/main" id="{6346584E-8E99-407A-AB15-C0BDD16C0EB2}"/>
              </a:ext>
            </a:extLst>
          </p:cNvPr>
          <p:cNvCxnSpPr>
            <a:cxnSpLocks/>
            <a:stCxn id="21" idx="6"/>
            <a:endCxn id="26" idx="2"/>
          </p:cNvCxnSpPr>
          <p:nvPr/>
        </p:nvCxnSpPr>
        <p:spPr>
          <a:xfrm>
            <a:off x="2625773" y="3443761"/>
            <a:ext cx="1986181" cy="721765"/>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62" name="Straight Connector 61">
            <a:extLst>
              <a:ext uri="{FF2B5EF4-FFF2-40B4-BE49-F238E27FC236}">
                <a16:creationId xmlns:a16="http://schemas.microsoft.com/office/drawing/2014/main" id="{E3E26212-7EFD-43C0-9F0E-8771DC2B3094}"/>
              </a:ext>
            </a:extLst>
          </p:cNvPr>
          <p:cNvCxnSpPr>
            <a:cxnSpLocks/>
            <a:stCxn id="22" idx="6"/>
            <a:endCxn id="23" idx="2"/>
          </p:cNvCxnSpPr>
          <p:nvPr/>
        </p:nvCxnSpPr>
        <p:spPr>
          <a:xfrm flipV="1">
            <a:off x="2625773" y="1968987"/>
            <a:ext cx="1986181" cy="2205604"/>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64" name="Straight Connector 63">
            <a:extLst>
              <a:ext uri="{FF2B5EF4-FFF2-40B4-BE49-F238E27FC236}">
                <a16:creationId xmlns:a16="http://schemas.microsoft.com/office/drawing/2014/main" id="{24CC836E-ED6E-493C-A4D6-0485C3F996E3}"/>
              </a:ext>
            </a:extLst>
          </p:cNvPr>
          <p:cNvCxnSpPr>
            <a:cxnSpLocks/>
            <a:stCxn id="22" idx="6"/>
            <a:endCxn id="25" idx="2"/>
          </p:cNvCxnSpPr>
          <p:nvPr/>
        </p:nvCxnSpPr>
        <p:spPr>
          <a:xfrm flipV="1">
            <a:off x="2625773" y="3434686"/>
            <a:ext cx="1986181" cy="739906"/>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65" name="Straight Connector 64">
            <a:extLst>
              <a:ext uri="{FF2B5EF4-FFF2-40B4-BE49-F238E27FC236}">
                <a16:creationId xmlns:a16="http://schemas.microsoft.com/office/drawing/2014/main" id="{A5BDDBBE-E9CA-4C14-94A3-22D15F8E5334}"/>
              </a:ext>
            </a:extLst>
          </p:cNvPr>
          <p:cNvCxnSpPr>
            <a:cxnSpLocks/>
            <a:stCxn id="22" idx="6"/>
            <a:endCxn id="26" idx="2"/>
          </p:cNvCxnSpPr>
          <p:nvPr/>
        </p:nvCxnSpPr>
        <p:spPr>
          <a:xfrm flipV="1">
            <a:off x="2625773" y="4165521"/>
            <a:ext cx="1986181" cy="9070"/>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50" name="Straight Connector 49">
            <a:extLst>
              <a:ext uri="{FF2B5EF4-FFF2-40B4-BE49-F238E27FC236}">
                <a16:creationId xmlns:a16="http://schemas.microsoft.com/office/drawing/2014/main" id="{B041A51D-3CB5-43C3-9E79-419FFF0F462B}"/>
              </a:ext>
            </a:extLst>
          </p:cNvPr>
          <p:cNvCxnSpPr>
            <a:cxnSpLocks/>
            <a:stCxn id="21" idx="6"/>
            <a:endCxn id="23" idx="2"/>
          </p:cNvCxnSpPr>
          <p:nvPr/>
        </p:nvCxnSpPr>
        <p:spPr>
          <a:xfrm flipV="1">
            <a:off x="2625773" y="1968992"/>
            <a:ext cx="1986181" cy="1474769"/>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37" name="Straight Connector 36">
            <a:extLst>
              <a:ext uri="{FF2B5EF4-FFF2-40B4-BE49-F238E27FC236}">
                <a16:creationId xmlns:a16="http://schemas.microsoft.com/office/drawing/2014/main" id="{DD5672A4-4259-4B6C-9EE3-2526C79FFBD5}"/>
              </a:ext>
            </a:extLst>
          </p:cNvPr>
          <p:cNvCxnSpPr>
            <a:cxnSpLocks/>
            <a:stCxn id="9" idx="6"/>
            <a:endCxn id="26" idx="2"/>
          </p:cNvCxnSpPr>
          <p:nvPr/>
        </p:nvCxnSpPr>
        <p:spPr>
          <a:xfrm>
            <a:off x="2625773" y="1978057"/>
            <a:ext cx="1986181" cy="2187464"/>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41" name="Straight Connector 40">
            <a:extLst>
              <a:ext uri="{FF2B5EF4-FFF2-40B4-BE49-F238E27FC236}">
                <a16:creationId xmlns:a16="http://schemas.microsoft.com/office/drawing/2014/main" id="{3A0EE50D-5497-4DB8-AAF8-1C8ABF48B55C}"/>
              </a:ext>
            </a:extLst>
          </p:cNvPr>
          <p:cNvCxnSpPr>
            <a:cxnSpLocks/>
            <a:stCxn id="19" idx="6"/>
            <a:endCxn id="25" idx="2"/>
          </p:cNvCxnSpPr>
          <p:nvPr/>
        </p:nvCxnSpPr>
        <p:spPr>
          <a:xfrm>
            <a:off x="2625773" y="2708914"/>
            <a:ext cx="1986181" cy="725777"/>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63" name="Straight Connector 62">
            <a:extLst>
              <a:ext uri="{FF2B5EF4-FFF2-40B4-BE49-F238E27FC236}">
                <a16:creationId xmlns:a16="http://schemas.microsoft.com/office/drawing/2014/main" id="{42219AAD-EBDC-4C77-B951-CCE1C3BE46DE}"/>
              </a:ext>
            </a:extLst>
          </p:cNvPr>
          <p:cNvCxnSpPr>
            <a:cxnSpLocks/>
            <a:stCxn id="22" idx="6"/>
            <a:endCxn id="24" idx="2"/>
          </p:cNvCxnSpPr>
          <p:nvPr/>
        </p:nvCxnSpPr>
        <p:spPr>
          <a:xfrm flipV="1">
            <a:off x="2625773" y="2699843"/>
            <a:ext cx="1986181" cy="1474753"/>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grpSp>
        <p:nvGrpSpPr>
          <p:cNvPr id="75" name="Group 74">
            <a:extLst>
              <a:ext uri="{FF2B5EF4-FFF2-40B4-BE49-F238E27FC236}">
                <a16:creationId xmlns:a16="http://schemas.microsoft.com/office/drawing/2014/main" id="{59382A8A-B780-4458-BA44-C0282DF0F961}"/>
              </a:ext>
            </a:extLst>
          </p:cNvPr>
          <p:cNvGrpSpPr/>
          <p:nvPr/>
        </p:nvGrpSpPr>
        <p:grpSpPr>
          <a:xfrm>
            <a:off x="2635135" y="1977641"/>
            <a:ext cx="1986181" cy="2205604"/>
            <a:chOff x="2615967" y="1287539"/>
            <a:chExt cx="1779864" cy="1976494"/>
          </a:xfrm>
        </p:grpSpPr>
        <p:cxnSp>
          <p:nvCxnSpPr>
            <p:cNvPr id="76" name="Straight Connector 75">
              <a:extLst>
                <a:ext uri="{FF2B5EF4-FFF2-40B4-BE49-F238E27FC236}">
                  <a16:creationId xmlns:a16="http://schemas.microsoft.com/office/drawing/2014/main" id="{8965C939-450D-4616-BC85-08FE5A06F98A}"/>
                </a:ext>
              </a:extLst>
            </p:cNvPr>
            <p:cNvCxnSpPr>
              <a:cxnSpLocks/>
            </p:cNvCxnSpPr>
            <p:nvPr/>
          </p:nvCxnSpPr>
          <p:spPr>
            <a:xfrm flipV="1">
              <a:off x="2615967" y="1287539"/>
              <a:ext cx="1779864" cy="1321575"/>
            </a:xfrm>
            <a:prstGeom prst="line">
              <a:avLst/>
            </a:prstGeom>
            <a:ln w="38100">
              <a:solidFill>
                <a:srgbClr val="C00000"/>
              </a:solidFill>
              <a:prstDash val="solid"/>
            </a:ln>
          </p:spPr>
          <p:style>
            <a:lnRef idx="1">
              <a:schemeClr val="accent6"/>
            </a:lnRef>
            <a:fillRef idx="0">
              <a:schemeClr val="accent6"/>
            </a:fillRef>
            <a:effectRef idx="0">
              <a:schemeClr val="accent6"/>
            </a:effectRef>
            <a:fontRef idx="minor">
              <a:schemeClr val="tx1"/>
            </a:fontRef>
          </p:style>
        </p:cxnSp>
        <p:cxnSp>
          <p:nvCxnSpPr>
            <p:cNvPr id="77" name="Straight Connector 76">
              <a:extLst>
                <a:ext uri="{FF2B5EF4-FFF2-40B4-BE49-F238E27FC236}">
                  <a16:creationId xmlns:a16="http://schemas.microsoft.com/office/drawing/2014/main" id="{7EE7C8A9-0545-4098-B7A2-DEAA205D7F3F}"/>
                </a:ext>
              </a:extLst>
            </p:cNvPr>
            <p:cNvCxnSpPr>
              <a:cxnSpLocks/>
            </p:cNvCxnSpPr>
            <p:nvPr/>
          </p:nvCxnSpPr>
          <p:spPr>
            <a:xfrm>
              <a:off x="2615967" y="1295667"/>
              <a:ext cx="1779864" cy="1960238"/>
            </a:xfrm>
            <a:prstGeom prst="line">
              <a:avLst/>
            </a:prstGeom>
            <a:ln w="38100">
              <a:solidFill>
                <a:srgbClr val="C00000"/>
              </a:solidFill>
              <a:prstDash val="solid"/>
            </a:ln>
          </p:spPr>
          <p:style>
            <a:lnRef idx="1">
              <a:schemeClr val="accent6"/>
            </a:lnRef>
            <a:fillRef idx="0">
              <a:schemeClr val="accent6"/>
            </a:fillRef>
            <a:effectRef idx="0">
              <a:schemeClr val="accent6"/>
            </a:effectRef>
            <a:fontRef idx="minor">
              <a:schemeClr val="tx1"/>
            </a:fontRef>
          </p:style>
        </p:cxnSp>
        <p:cxnSp>
          <p:nvCxnSpPr>
            <p:cNvPr id="78" name="Straight Connector 77">
              <a:extLst>
                <a:ext uri="{FF2B5EF4-FFF2-40B4-BE49-F238E27FC236}">
                  <a16:creationId xmlns:a16="http://schemas.microsoft.com/office/drawing/2014/main" id="{E83F871F-97BF-40CB-AFF0-35975F56EF62}"/>
                </a:ext>
              </a:extLst>
            </p:cNvPr>
            <p:cNvCxnSpPr>
              <a:cxnSpLocks/>
            </p:cNvCxnSpPr>
            <p:nvPr/>
          </p:nvCxnSpPr>
          <p:spPr>
            <a:xfrm>
              <a:off x="2615967" y="1950600"/>
              <a:ext cx="1779864" cy="650386"/>
            </a:xfrm>
            <a:prstGeom prst="line">
              <a:avLst/>
            </a:prstGeom>
            <a:ln w="38100">
              <a:solidFill>
                <a:srgbClr val="C00000"/>
              </a:solidFill>
              <a:prstDash val="solid"/>
            </a:ln>
          </p:spPr>
          <p:style>
            <a:lnRef idx="1">
              <a:schemeClr val="accent6"/>
            </a:lnRef>
            <a:fillRef idx="0">
              <a:schemeClr val="accent6"/>
            </a:fillRef>
            <a:effectRef idx="0">
              <a:schemeClr val="accent6"/>
            </a:effectRef>
            <a:fontRef idx="minor">
              <a:schemeClr val="tx1"/>
            </a:fontRef>
          </p:style>
        </p:cxnSp>
        <p:cxnSp>
          <p:nvCxnSpPr>
            <p:cNvPr id="79" name="Straight Connector 78">
              <a:extLst>
                <a:ext uri="{FF2B5EF4-FFF2-40B4-BE49-F238E27FC236}">
                  <a16:creationId xmlns:a16="http://schemas.microsoft.com/office/drawing/2014/main" id="{AB88DC74-97A1-41E3-A6EE-E950397F3A5B}"/>
                </a:ext>
              </a:extLst>
            </p:cNvPr>
            <p:cNvCxnSpPr>
              <a:cxnSpLocks/>
            </p:cNvCxnSpPr>
            <p:nvPr/>
          </p:nvCxnSpPr>
          <p:spPr>
            <a:xfrm flipV="1">
              <a:off x="2615967" y="1942472"/>
              <a:ext cx="1779864" cy="1321561"/>
            </a:xfrm>
            <a:prstGeom prst="line">
              <a:avLst/>
            </a:prstGeom>
            <a:ln w="38100">
              <a:solidFill>
                <a:srgbClr val="C00000"/>
              </a:solidFill>
              <a:prstDash val="solid"/>
            </a:ln>
          </p:spPr>
          <p:style>
            <a:lnRef idx="1">
              <a:schemeClr val="accent6"/>
            </a:lnRef>
            <a:fillRef idx="0">
              <a:schemeClr val="accent6"/>
            </a:fillRef>
            <a:effectRef idx="0">
              <a:schemeClr val="accent6"/>
            </a:effectRef>
            <a:fontRef idx="minor">
              <a:schemeClr val="tx1"/>
            </a:fontRef>
          </p:style>
        </p:cxnSp>
      </p:grpSp>
      <p:sp>
        <p:nvSpPr>
          <p:cNvPr id="80" name="Rectangle 79">
            <a:extLst>
              <a:ext uri="{FF2B5EF4-FFF2-40B4-BE49-F238E27FC236}">
                <a16:creationId xmlns:a16="http://schemas.microsoft.com/office/drawing/2014/main" id="{0D87B07E-BA7E-48B8-AE6C-8B23591E8329}"/>
              </a:ext>
            </a:extLst>
          </p:cNvPr>
          <p:cNvSpPr/>
          <p:nvPr/>
        </p:nvSpPr>
        <p:spPr>
          <a:xfrm>
            <a:off x="2221895" y="4655396"/>
            <a:ext cx="338554" cy="369332"/>
          </a:xfrm>
          <a:prstGeom prst="rect">
            <a:avLst/>
          </a:prstGeom>
        </p:spPr>
        <p:txBody>
          <a:bodyPr wrap="none">
            <a:spAutoFit/>
          </a:bodyPr>
          <a:lstStyle/>
          <a:p>
            <a:r>
              <a:rPr lang="en-US" dirty="0">
                <a:ln w="0"/>
                <a:solidFill>
                  <a:schemeClr val="accent1"/>
                </a:solidFill>
                <a:effectLst>
                  <a:outerShdw blurRad="38100" dist="19050" dir="2700000" algn="tl" rotWithShape="0">
                    <a:schemeClr val="dk1">
                      <a:alpha val="40000"/>
                    </a:schemeClr>
                  </a:outerShdw>
                </a:effectLst>
              </a:rPr>
              <a:t>A</a:t>
            </a:r>
          </a:p>
        </p:txBody>
      </p:sp>
      <p:sp>
        <p:nvSpPr>
          <p:cNvPr id="81" name="Rectangle 80">
            <a:extLst>
              <a:ext uri="{FF2B5EF4-FFF2-40B4-BE49-F238E27FC236}">
                <a16:creationId xmlns:a16="http://schemas.microsoft.com/office/drawing/2014/main" id="{12697B99-F337-458F-8AB0-F64D417872A3}"/>
              </a:ext>
            </a:extLst>
          </p:cNvPr>
          <p:cNvSpPr/>
          <p:nvPr/>
        </p:nvSpPr>
        <p:spPr>
          <a:xfrm>
            <a:off x="4621311" y="4630672"/>
            <a:ext cx="338554" cy="369332"/>
          </a:xfrm>
          <a:prstGeom prst="rect">
            <a:avLst/>
          </a:prstGeom>
        </p:spPr>
        <p:txBody>
          <a:bodyPr wrap="none">
            <a:spAutoFit/>
          </a:bodyPr>
          <a:lstStyle/>
          <a:p>
            <a:r>
              <a:rPr lang="en-US" dirty="0">
                <a:ln w="0"/>
                <a:solidFill>
                  <a:schemeClr val="accent3"/>
                </a:solidFill>
                <a:effectLst>
                  <a:outerShdw blurRad="38100" dist="19050" dir="2700000" algn="tl" rotWithShape="0">
                    <a:schemeClr val="dk1">
                      <a:alpha val="40000"/>
                    </a:schemeClr>
                  </a:outerShdw>
                </a:effectLst>
              </a:rPr>
              <a:t>B</a:t>
            </a: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3445FEE3-5399-4889-ABBD-C6F029B57705}"/>
                  </a:ext>
                </a:extLst>
              </p:cNvPr>
              <p:cNvSpPr/>
              <p:nvPr/>
            </p:nvSpPr>
            <p:spPr>
              <a:xfrm>
                <a:off x="7633706" y="2993816"/>
                <a:ext cx="196169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𝜋</m:t>
                          </m:r>
                        </m:e>
                        <m:sub>
                          <m:r>
                            <a:rPr lang="en-US" sz="2000" i="1">
                              <a:solidFill>
                                <a:srgbClr val="C00000"/>
                              </a:solidFill>
                              <a:latin typeface="Cambria Math" panose="02040503050406030204" pitchFamily="18" charset="0"/>
                            </a:rPr>
                            <m:t>1</m:t>
                          </m:r>
                        </m:sub>
                      </m:sSub>
                      <m:r>
                        <a:rPr lang="en-US" sz="2000" i="1">
                          <a:solidFill>
                            <a:srgbClr val="C00000"/>
                          </a:solidFill>
                          <a:latin typeface="Cambria Math" panose="02040503050406030204" pitchFamily="18" charset="0"/>
                        </a:rPr>
                        <m:t>=[4, 3, 1, 2]</m:t>
                      </m:r>
                    </m:oMath>
                  </m:oMathPara>
                </a14:m>
                <a:endParaRPr lang="en-US" sz="2000" dirty="0">
                  <a:solidFill>
                    <a:srgbClr val="C00000"/>
                  </a:solidFill>
                </a:endParaRPr>
              </a:p>
            </p:txBody>
          </p:sp>
        </mc:Choice>
        <mc:Fallback xmlns="">
          <p:sp>
            <p:nvSpPr>
              <p:cNvPr id="83" name="Rectangle 82">
                <a:extLst>
                  <a:ext uri="{FF2B5EF4-FFF2-40B4-BE49-F238E27FC236}">
                    <a16:creationId xmlns:a16="http://schemas.microsoft.com/office/drawing/2014/main" id="{3445FEE3-5399-4889-ABBD-C6F029B57705}"/>
                  </a:ext>
                </a:extLst>
              </p:cNvPr>
              <p:cNvSpPr>
                <a:spLocks noRot="1" noChangeAspect="1" noMove="1" noResize="1" noEditPoints="1" noAdjustHandles="1" noChangeArrowheads="1" noChangeShapeType="1" noTextEdit="1"/>
              </p:cNvSpPr>
              <p:nvPr/>
            </p:nvSpPr>
            <p:spPr>
              <a:xfrm>
                <a:off x="7633706" y="2993816"/>
                <a:ext cx="1961691" cy="400110"/>
              </a:xfrm>
              <a:prstGeom prst="rect">
                <a:avLst/>
              </a:prstGeom>
              <a:blipFill>
                <a:blip r:embed="rId3"/>
                <a:stretch>
                  <a:fillRect b="-16667"/>
                </a:stretch>
              </a:blipFill>
            </p:spPr>
            <p:txBody>
              <a:bodyPr/>
              <a:lstStyle/>
              <a:p>
                <a:r>
                  <a:rPr lang="en-US">
                    <a:noFill/>
                  </a:rPr>
                  <a:t> </a:t>
                </a:r>
              </a:p>
            </p:txBody>
          </p:sp>
        </mc:Fallback>
      </mc:AlternateContent>
      <p:sp>
        <p:nvSpPr>
          <p:cNvPr id="84" name="Rectangle 83">
            <a:extLst>
              <a:ext uri="{FF2B5EF4-FFF2-40B4-BE49-F238E27FC236}">
                <a16:creationId xmlns:a16="http://schemas.microsoft.com/office/drawing/2014/main" id="{9266D43F-7E2F-48F7-BB60-B50EF632BE64}"/>
              </a:ext>
            </a:extLst>
          </p:cNvPr>
          <p:cNvSpPr/>
          <p:nvPr/>
        </p:nvSpPr>
        <p:spPr>
          <a:xfrm>
            <a:off x="1840662" y="5111640"/>
            <a:ext cx="3647537" cy="400110"/>
          </a:xfrm>
          <a:prstGeom prst="rect">
            <a:avLst/>
          </a:prstGeom>
        </p:spPr>
        <p:txBody>
          <a:bodyPr wrap="none">
            <a:spAutoFit/>
          </a:bodyPr>
          <a:lstStyle/>
          <a:p>
            <a:r>
              <a:rPr lang="en-US" sz="2000" dirty="0">
                <a:solidFill>
                  <a:srgbClr val="00B050"/>
                </a:solidFill>
              </a:rPr>
              <a:t>Maximum weighted </a:t>
            </a:r>
            <a:r>
              <a:rPr lang="en-US" altLang="zh-CN" sz="2000" dirty="0">
                <a:solidFill>
                  <a:srgbClr val="00B050"/>
                </a:solidFill>
              </a:rPr>
              <a:t>3D</a:t>
            </a:r>
            <a:r>
              <a:rPr lang="zh-CN" altLang="en-US" sz="2000" dirty="0">
                <a:solidFill>
                  <a:srgbClr val="00B050"/>
                </a:solidFill>
              </a:rPr>
              <a:t> </a:t>
            </a:r>
            <a:r>
              <a:rPr lang="en-US" sz="2000" dirty="0">
                <a:solidFill>
                  <a:srgbClr val="00B050"/>
                </a:solidFill>
              </a:rPr>
              <a:t>matching:</a:t>
            </a:r>
          </a:p>
        </p:txBody>
      </p:sp>
      <p:sp>
        <p:nvSpPr>
          <p:cNvPr id="120" name="Freeform: Shape 119">
            <a:extLst>
              <a:ext uri="{FF2B5EF4-FFF2-40B4-BE49-F238E27FC236}">
                <a16:creationId xmlns:a16="http://schemas.microsoft.com/office/drawing/2014/main" id="{35ED70BC-EF91-471C-8EAC-20184FEEA41D}"/>
              </a:ext>
            </a:extLst>
          </p:cNvPr>
          <p:cNvSpPr/>
          <p:nvPr/>
        </p:nvSpPr>
        <p:spPr>
          <a:xfrm>
            <a:off x="3310616" y="1433115"/>
            <a:ext cx="4416969" cy="520607"/>
          </a:xfrm>
          <a:custGeom>
            <a:avLst/>
            <a:gdLst>
              <a:gd name="connsiteX0" fmla="*/ 0 w 1968500"/>
              <a:gd name="connsiteY0" fmla="*/ 623976 h 623976"/>
              <a:gd name="connsiteX1" fmla="*/ 889000 w 1968500"/>
              <a:gd name="connsiteY1" fmla="*/ 96926 h 623976"/>
              <a:gd name="connsiteX2" fmla="*/ 1968500 w 1968500"/>
              <a:gd name="connsiteY2" fmla="*/ 1676 h 623976"/>
            </a:gdLst>
            <a:ahLst/>
            <a:cxnLst>
              <a:cxn ang="0">
                <a:pos x="connsiteX0" y="connsiteY0"/>
              </a:cxn>
              <a:cxn ang="0">
                <a:pos x="connsiteX1" y="connsiteY1"/>
              </a:cxn>
              <a:cxn ang="0">
                <a:pos x="connsiteX2" y="connsiteY2"/>
              </a:cxn>
            </a:cxnLst>
            <a:rect l="l" t="t" r="r" b="b"/>
            <a:pathLst>
              <a:path w="1968500" h="623976">
                <a:moveTo>
                  <a:pt x="0" y="623976"/>
                </a:moveTo>
                <a:cubicBezTo>
                  <a:pt x="280458" y="412309"/>
                  <a:pt x="560917" y="200643"/>
                  <a:pt x="889000" y="96926"/>
                </a:cubicBezTo>
                <a:cubicBezTo>
                  <a:pt x="1217083" y="-6791"/>
                  <a:pt x="1592791" y="-2558"/>
                  <a:pt x="1968500" y="1676"/>
                </a:cubicBezTo>
              </a:path>
            </a:pathLst>
          </a:custGeom>
          <a:noFill/>
          <a:ln>
            <a:solidFill>
              <a:schemeClr val="accent5"/>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a:extLst>
              <a:ext uri="{FF2B5EF4-FFF2-40B4-BE49-F238E27FC236}">
                <a16:creationId xmlns:a16="http://schemas.microsoft.com/office/drawing/2014/main" id="{1CD3F1E8-859A-470E-9CB4-D0E9371095FD}"/>
              </a:ext>
            </a:extLst>
          </p:cNvPr>
          <p:cNvSpPr/>
          <p:nvPr/>
        </p:nvSpPr>
        <p:spPr>
          <a:xfrm>
            <a:off x="4427828" y="1595186"/>
            <a:ext cx="3351110" cy="416155"/>
          </a:xfrm>
          <a:custGeom>
            <a:avLst/>
            <a:gdLst>
              <a:gd name="connsiteX0" fmla="*/ 9403 w 1234953"/>
              <a:gd name="connsiteY0" fmla="*/ 647903 h 647903"/>
              <a:gd name="connsiteX1" fmla="*/ 142753 w 1234953"/>
              <a:gd name="connsiteY1" fmla="*/ 82753 h 647903"/>
              <a:gd name="connsiteX2" fmla="*/ 1000003 w 1234953"/>
              <a:gd name="connsiteY2" fmla="*/ 19253 h 647903"/>
              <a:gd name="connsiteX3" fmla="*/ 1234953 w 1234953"/>
              <a:gd name="connsiteY3" fmla="*/ 241503 h 647903"/>
            </a:gdLst>
            <a:ahLst/>
            <a:cxnLst>
              <a:cxn ang="0">
                <a:pos x="connsiteX0" y="connsiteY0"/>
              </a:cxn>
              <a:cxn ang="0">
                <a:pos x="connsiteX1" y="connsiteY1"/>
              </a:cxn>
              <a:cxn ang="0">
                <a:pos x="connsiteX2" y="connsiteY2"/>
              </a:cxn>
              <a:cxn ang="0">
                <a:pos x="connsiteX3" y="connsiteY3"/>
              </a:cxn>
            </a:cxnLst>
            <a:rect l="l" t="t" r="r" b="b"/>
            <a:pathLst>
              <a:path w="1234953" h="647903">
                <a:moveTo>
                  <a:pt x="9403" y="647903"/>
                </a:moveTo>
                <a:cubicBezTo>
                  <a:pt x="-6472" y="417715"/>
                  <a:pt x="-22347" y="187528"/>
                  <a:pt x="142753" y="82753"/>
                </a:cubicBezTo>
                <a:cubicBezTo>
                  <a:pt x="307853" y="-22022"/>
                  <a:pt x="817970" y="-7205"/>
                  <a:pt x="1000003" y="19253"/>
                </a:cubicBezTo>
                <a:cubicBezTo>
                  <a:pt x="1182036" y="45711"/>
                  <a:pt x="1208494" y="143607"/>
                  <a:pt x="1234953" y="241503"/>
                </a:cubicBezTo>
              </a:path>
            </a:pathLst>
          </a:custGeom>
          <a:noFill/>
          <a:ln>
            <a:solidFill>
              <a:schemeClr val="accent5"/>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Freeform: Shape 124">
            <a:extLst>
              <a:ext uri="{FF2B5EF4-FFF2-40B4-BE49-F238E27FC236}">
                <a16:creationId xmlns:a16="http://schemas.microsoft.com/office/drawing/2014/main" id="{D3EABCC0-D6FD-48CA-BA3E-0DC7499D329A}"/>
              </a:ext>
            </a:extLst>
          </p:cNvPr>
          <p:cNvSpPr/>
          <p:nvPr/>
        </p:nvSpPr>
        <p:spPr>
          <a:xfrm>
            <a:off x="3863066" y="4169872"/>
            <a:ext cx="3915872" cy="368544"/>
          </a:xfrm>
          <a:custGeom>
            <a:avLst/>
            <a:gdLst>
              <a:gd name="connsiteX0" fmla="*/ 0 w 1466850"/>
              <a:gd name="connsiteY0" fmla="*/ 0 h 356334"/>
              <a:gd name="connsiteX1" fmla="*/ 692150 w 1466850"/>
              <a:gd name="connsiteY1" fmla="*/ 330200 h 356334"/>
              <a:gd name="connsiteX2" fmla="*/ 1466850 w 1466850"/>
              <a:gd name="connsiteY2" fmla="*/ 311150 h 356334"/>
            </a:gdLst>
            <a:ahLst/>
            <a:cxnLst>
              <a:cxn ang="0">
                <a:pos x="connsiteX0" y="connsiteY0"/>
              </a:cxn>
              <a:cxn ang="0">
                <a:pos x="connsiteX1" y="connsiteY1"/>
              </a:cxn>
              <a:cxn ang="0">
                <a:pos x="connsiteX2" y="connsiteY2"/>
              </a:cxn>
            </a:cxnLst>
            <a:rect l="l" t="t" r="r" b="b"/>
            <a:pathLst>
              <a:path w="1466850" h="356334">
                <a:moveTo>
                  <a:pt x="0" y="0"/>
                </a:moveTo>
                <a:cubicBezTo>
                  <a:pt x="223837" y="139171"/>
                  <a:pt x="447675" y="278342"/>
                  <a:pt x="692150" y="330200"/>
                </a:cubicBezTo>
                <a:cubicBezTo>
                  <a:pt x="936625" y="382058"/>
                  <a:pt x="1201737" y="346604"/>
                  <a:pt x="1466850" y="311150"/>
                </a:cubicBezTo>
              </a:path>
            </a:pathLst>
          </a:custGeom>
          <a:noFill/>
          <a:ln>
            <a:solidFill>
              <a:schemeClr val="accent5"/>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FCFE7782-9706-4EC7-988A-5BE283666C0E}"/>
              </a:ext>
            </a:extLst>
          </p:cNvPr>
          <p:cNvSpPr/>
          <p:nvPr/>
        </p:nvSpPr>
        <p:spPr>
          <a:xfrm>
            <a:off x="1827967" y="5676272"/>
            <a:ext cx="2749471" cy="400110"/>
          </a:xfrm>
          <a:prstGeom prst="rect">
            <a:avLst/>
          </a:prstGeom>
        </p:spPr>
        <p:txBody>
          <a:bodyPr wrap="none">
            <a:spAutoFit/>
          </a:bodyPr>
          <a:lstStyle/>
          <a:p>
            <a:r>
              <a:rPr lang="en-US" sz="2000" dirty="0">
                <a:solidFill>
                  <a:srgbClr val="0070C0"/>
                </a:solidFill>
              </a:rPr>
              <a:t>Machine learning task:</a:t>
            </a:r>
          </a:p>
        </p:txBody>
      </p:sp>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123BCCC1-D8C6-4B5A-8F99-C70E0DA8C24E}"/>
                  </a:ext>
                </a:extLst>
              </p:cNvPr>
              <p:cNvSpPr/>
              <p:nvPr/>
            </p:nvSpPr>
            <p:spPr>
              <a:xfrm>
                <a:off x="4414577" y="5673395"/>
                <a:ext cx="4101892" cy="400110"/>
              </a:xfrm>
              <a:prstGeom prst="rect">
                <a:avLst/>
              </a:prstGeom>
            </p:spPr>
            <p:txBody>
              <a:bodyPr wrap="none">
                <a:spAutoFit/>
              </a:bodyPr>
              <a:lstStyle/>
              <a:p>
                <a:r>
                  <a:rPr lang="en-US" sz="2000" dirty="0">
                    <a:solidFill>
                      <a:srgbClr val="C00000"/>
                    </a:solidFill>
                  </a:rPr>
                  <a:t>Learn the appropriate weights </a:t>
                </a:r>
                <a14:m>
                  <m:oMath xmlns:m="http://schemas.openxmlformats.org/officeDocument/2006/math">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𝜓</m:t>
                        </m:r>
                      </m:e>
                      <m:sub>
                        <m:r>
                          <a:rPr lang="en-US" sz="2000" i="1">
                            <a:solidFill>
                              <a:srgbClr val="C00000"/>
                            </a:solidFill>
                            <a:latin typeface="Cambria Math" panose="02040503050406030204" pitchFamily="18" charset="0"/>
                          </a:rPr>
                          <m:t>𝑖</m:t>
                        </m:r>
                      </m:sub>
                    </m:sSub>
                    <m:d>
                      <m:dPr>
                        <m:ctrlPr>
                          <a:rPr lang="en-US" sz="2000" i="1">
                            <a:solidFill>
                              <a:srgbClr val="C00000"/>
                            </a:solidFill>
                            <a:latin typeface="Cambria Math" panose="02040503050406030204" pitchFamily="18" charset="0"/>
                          </a:rPr>
                        </m:ctrlPr>
                      </m:dPr>
                      <m:e>
                        <m:r>
                          <a:rPr 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m:t>
                        </m:r>
                      </m:e>
                    </m:d>
                    <m:r>
                      <a:rPr lang="zh-CN" altLang="en-US" sz="2000" i="1">
                        <a:solidFill>
                          <a:srgbClr val="C00000"/>
                        </a:solidFill>
                        <a:latin typeface="Cambria Math" panose="02040503050406030204" pitchFamily="18" charset="0"/>
                      </a:rPr>
                      <m:t> </m:t>
                    </m:r>
                  </m:oMath>
                </a14:m>
                <a:endParaRPr lang="en-US" sz="2000" dirty="0">
                  <a:solidFill>
                    <a:srgbClr val="C00000"/>
                  </a:solidFill>
                </a:endParaRPr>
              </a:p>
            </p:txBody>
          </p:sp>
        </mc:Choice>
        <mc:Fallback xmlns="">
          <p:sp>
            <p:nvSpPr>
              <p:cNvPr id="127" name="Rectangle 126">
                <a:extLst>
                  <a:ext uri="{FF2B5EF4-FFF2-40B4-BE49-F238E27FC236}">
                    <a16:creationId xmlns:a16="http://schemas.microsoft.com/office/drawing/2014/main" id="{123BCCC1-D8C6-4B5A-8F99-C70E0DA8C24E}"/>
                  </a:ext>
                </a:extLst>
              </p:cNvPr>
              <p:cNvSpPr>
                <a:spLocks noRot="1" noChangeAspect="1" noMove="1" noResize="1" noEditPoints="1" noAdjustHandles="1" noChangeArrowheads="1" noChangeShapeType="1" noTextEdit="1"/>
              </p:cNvSpPr>
              <p:nvPr/>
            </p:nvSpPr>
            <p:spPr>
              <a:xfrm>
                <a:off x="4414577" y="5673395"/>
                <a:ext cx="4101892" cy="400110"/>
              </a:xfrm>
              <a:prstGeom prst="rect">
                <a:avLst/>
              </a:prstGeom>
              <a:blipFill>
                <a:blip r:embed="rId4"/>
                <a:stretch>
                  <a:fillRect l="-1486" t="-9231" b="-27692"/>
                </a:stretch>
              </a:blipFill>
            </p:spPr>
            <p:txBody>
              <a:bodyPr/>
              <a:lstStyle/>
              <a:p>
                <a:r>
                  <a:rPr lang="en-US">
                    <a:noFill/>
                  </a:rPr>
                  <a:t> </a:t>
                </a:r>
              </a:p>
            </p:txBody>
          </p:sp>
        </mc:Fallback>
      </mc:AlternateContent>
      <p:sp>
        <p:nvSpPr>
          <p:cNvPr id="54" name="Oval 53">
            <a:extLst>
              <a:ext uri="{FF2B5EF4-FFF2-40B4-BE49-F238E27FC236}">
                <a16:creationId xmlns:a16="http://schemas.microsoft.com/office/drawing/2014/main" id="{3653B230-6DB8-A44F-8DEC-3AB3909B59F0}"/>
              </a:ext>
            </a:extLst>
          </p:cNvPr>
          <p:cNvSpPr/>
          <p:nvPr/>
        </p:nvSpPr>
        <p:spPr>
          <a:xfrm>
            <a:off x="6984219" y="1753766"/>
            <a:ext cx="393180" cy="393180"/>
          </a:xfrm>
          <a:prstGeom prst="ellipse">
            <a:avLst/>
          </a:prstGeom>
          <a:solidFill>
            <a:srgbClr val="92D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a:t>
            </a:r>
          </a:p>
        </p:txBody>
      </p:sp>
      <p:sp>
        <p:nvSpPr>
          <p:cNvPr id="55" name="Oval 54">
            <a:extLst>
              <a:ext uri="{FF2B5EF4-FFF2-40B4-BE49-F238E27FC236}">
                <a16:creationId xmlns:a16="http://schemas.microsoft.com/office/drawing/2014/main" id="{CBBA9C28-559B-9D4A-8891-AB5FB526F23E}"/>
              </a:ext>
            </a:extLst>
          </p:cNvPr>
          <p:cNvSpPr/>
          <p:nvPr/>
        </p:nvSpPr>
        <p:spPr>
          <a:xfrm>
            <a:off x="6984219" y="2484617"/>
            <a:ext cx="393180" cy="393180"/>
          </a:xfrm>
          <a:prstGeom prst="ellipse">
            <a:avLst/>
          </a:prstGeom>
          <a:solidFill>
            <a:srgbClr val="92D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a:t>
            </a:r>
          </a:p>
        </p:txBody>
      </p:sp>
      <p:sp>
        <p:nvSpPr>
          <p:cNvPr id="56" name="Oval 55">
            <a:extLst>
              <a:ext uri="{FF2B5EF4-FFF2-40B4-BE49-F238E27FC236}">
                <a16:creationId xmlns:a16="http://schemas.microsoft.com/office/drawing/2014/main" id="{0BC7AF24-E905-4B47-86D8-0FF78874B631}"/>
              </a:ext>
            </a:extLst>
          </p:cNvPr>
          <p:cNvSpPr/>
          <p:nvPr/>
        </p:nvSpPr>
        <p:spPr>
          <a:xfrm>
            <a:off x="6984219" y="3219465"/>
            <a:ext cx="393180" cy="393180"/>
          </a:xfrm>
          <a:prstGeom prst="ellipse">
            <a:avLst/>
          </a:prstGeom>
          <a:solidFill>
            <a:srgbClr val="92D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3</a:t>
            </a:r>
          </a:p>
        </p:txBody>
      </p:sp>
      <p:sp>
        <p:nvSpPr>
          <p:cNvPr id="58" name="Oval 57">
            <a:extLst>
              <a:ext uri="{FF2B5EF4-FFF2-40B4-BE49-F238E27FC236}">
                <a16:creationId xmlns:a16="http://schemas.microsoft.com/office/drawing/2014/main" id="{0859C9E3-ABA1-424E-868E-99E11DBF65E3}"/>
              </a:ext>
            </a:extLst>
          </p:cNvPr>
          <p:cNvSpPr/>
          <p:nvPr/>
        </p:nvSpPr>
        <p:spPr>
          <a:xfrm>
            <a:off x="6984219" y="3950300"/>
            <a:ext cx="393180" cy="393180"/>
          </a:xfrm>
          <a:prstGeom prst="ellipse">
            <a:avLst/>
          </a:prstGeom>
          <a:solidFill>
            <a:srgbClr val="92D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4</a:t>
            </a:r>
          </a:p>
        </p:txBody>
      </p:sp>
      <p:sp>
        <p:nvSpPr>
          <p:cNvPr id="68" name="Rectangle 67">
            <a:extLst>
              <a:ext uri="{FF2B5EF4-FFF2-40B4-BE49-F238E27FC236}">
                <a16:creationId xmlns:a16="http://schemas.microsoft.com/office/drawing/2014/main" id="{785C425A-50F2-B44B-8CAD-0F9FD2E74C0C}"/>
              </a:ext>
            </a:extLst>
          </p:cNvPr>
          <p:cNvSpPr/>
          <p:nvPr/>
        </p:nvSpPr>
        <p:spPr>
          <a:xfrm>
            <a:off x="6993580" y="4612041"/>
            <a:ext cx="348172" cy="369332"/>
          </a:xfrm>
          <a:prstGeom prst="rect">
            <a:avLst/>
          </a:prstGeom>
          <a:noFill/>
          <a:ln>
            <a:noFill/>
          </a:ln>
        </p:spPr>
        <p:txBody>
          <a:bodyPr wrap="none">
            <a:spAutoFit/>
            <a:scene3d>
              <a:camera prst="orthographicFront"/>
              <a:lightRig rig="soft" dir="t">
                <a:rot lat="0" lon="0" rev="15600000"/>
              </a:lightRig>
            </a:scene3d>
            <a:sp3d extrusionH="57150" prstMaterial="softEdge">
              <a:bevelT w="25400" h="38100"/>
            </a:sp3d>
          </a:bodyPr>
          <a:lstStyle/>
          <a:p>
            <a:r>
              <a:rPr lang="en-US" dirty="0">
                <a:ln w="0"/>
                <a:solidFill>
                  <a:srgbClr val="92D050"/>
                </a:solidFill>
                <a:effectLst>
                  <a:outerShdw blurRad="38100" dist="19050" dir="2700000" algn="tl" rotWithShape="0">
                    <a:schemeClr val="dk1">
                      <a:alpha val="40000"/>
                    </a:schemeClr>
                  </a:outerShdw>
                </a:effectLst>
              </a:rPr>
              <a:t>C</a:t>
            </a:r>
            <a:endParaRPr lang="en-US" b="1" dirty="0">
              <a:ln/>
              <a:solidFill>
                <a:srgbClr val="92D050"/>
              </a:solidFill>
            </a:endParaRPr>
          </a:p>
        </p:txBody>
      </p:sp>
      <p:sp>
        <p:nvSpPr>
          <p:cNvPr id="70" name="Freeform: Shape 124">
            <a:extLst>
              <a:ext uri="{FF2B5EF4-FFF2-40B4-BE49-F238E27FC236}">
                <a16:creationId xmlns:a16="http://schemas.microsoft.com/office/drawing/2014/main" id="{38730640-FB9E-9A48-84FE-8D4C84EEFBDE}"/>
              </a:ext>
            </a:extLst>
          </p:cNvPr>
          <p:cNvSpPr/>
          <p:nvPr/>
        </p:nvSpPr>
        <p:spPr>
          <a:xfrm>
            <a:off x="5628274" y="3913953"/>
            <a:ext cx="2133332" cy="549959"/>
          </a:xfrm>
          <a:custGeom>
            <a:avLst/>
            <a:gdLst>
              <a:gd name="connsiteX0" fmla="*/ 0 w 1466850"/>
              <a:gd name="connsiteY0" fmla="*/ 0 h 356334"/>
              <a:gd name="connsiteX1" fmla="*/ 692150 w 1466850"/>
              <a:gd name="connsiteY1" fmla="*/ 330200 h 356334"/>
              <a:gd name="connsiteX2" fmla="*/ 1466850 w 1466850"/>
              <a:gd name="connsiteY2" fmla="*/ 311150 h 356334"/>
            </a:gdLst>
            <a:ahLst/>
            <a:cxnLst>
              <a:cxn ang="0">
                <a:pos x="connsiteX0" y="connsiteY0"/>
              </a:cxn>
              <a:cxn ang="0">
                <a:pos x="connsiteX1" y="connsiteY1"/>
              </a:cxn>
              <a:cxn ang="0">
                <a:pos x="connsiteX2" y="connsiteY2"/>
              </a:cxn>
            </a:cxnLst>
            <a:rect l="l" t="t" r="r" b="b"/>
            <a:pathLst>
              <a:path w="1466850" h="356334">
                <a:moveTo>
                  <a:pt x="0" y="0"/>
                </a:moveTo>
                <a:cubicBezTo>
                  <a:pt x="223837" y="139171"/>
                  <a:pt x="447675" y="278342"/>
                  <a:pt x="692150" y="330200"/>
                </a:cubicBezTo>
                <a:cubicBezTo>
                  <a:pt x="936625" y="382058"/>
                  <a:pt x="1201737" y="346604"/>
                  <a:pt x="1466850" y="311150"/>
                </a:cubicBezTo>
              </a:path>
            </a:pathLst>
          </a:custGeom>
          <a:noFill/>
          <a:ln>
            <a:solidFill>
              <a:schemeClr val="accent5"/>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B791D258-49AD-9E49-90A6-AB414BD66937}"/>
              </a:ext>
            </a:extLst>
          </p:cNvPr>
          <p:cNvCxnSpPr>
            <a:cxnSpLocks/>
            <a:stCxn id="23" idx="6"/>
            <a:endCxn id="55" idx="2"/>
          </p:cNvCxnSpPr>
          <p:nvPr/>
        </p:nvCxnSpPr>
        <p:spPr>
          <a:xfrm>
            <a:off x="5005131" y="1968987"/>
            <a:ext cx="1979089" cy="712220"/>
          </a:xfrm>
          <a:prstGeom prst="line">
            <a:avLst/>
          </a:prstGeom>
          <a:ln w="38100">
            <a:solidFill>
              <a:srgbClr val="C00000"/>
            </a:solidFill>
            <a:prstDash val="solid"/>
          </a:ln>
        </p:spPr>
        <p:style>
          <a:lnRef idx="1">
            <a:schemeClr val="accent6"/>
          </a:lnRef>
          <a:fillRef idx="0">
            <a:schemeClr val="accent6"/>
          </a:fillRef>
          <a:effectRef idx="0">
            <a:schemeClr val="accent6"/>
          </a:effectRef>
          <a:fontRef idx="minor">
            <a:schemeClr val="tx1"/>
          </a:fontRef>
        </p:style>
      </p:cxnSp>
      <p:cxnSp>
        <p:nvCxnSpPr>
          <p:cNvPr id="72" name="Straight Connector 71">
            <a:extLst>
              <a:ext uri="{FF2B5EF4-FFF2-40B4-BE49-F238E27FC236}">
                <a16:creationId xmlns:a16="http://schemas.microsoft.com/office/drawing/2014/main" id="{2DB1D597-8EF3-3044-AEE1-546C48E94DDE}"/>
              </a:ext>
            </a:extLst>
          </p:cNvPr>
          <p:cNvCxnSpPr>
            <a:cxnSpLocks/>
            <a:stCxn id="25" idx="6"/>
            <a:endCxn id="56" idx="2"/>
          </p:cNvCxnSpPr>
          <p:nvPr/>
        </p:nvCxnSpPr>
        <p:spPr>
          <a:xfrm flipV="1">
            <a:off x="5005131" y="3416056"/>
            <a:ext cx="1979089" cy="18631"/>
          </a:xfrm>
          <a:prstGeom prst="line">
            <a:avLst/>
          </a:prstGeom>
          <a:ln w="38100">
            <a:solidFill>
              <a:srgbClr val="C00000"/>
            </a:solidFill>
            <a:prstDash val="solid"/>
          </a:ln>
        </p:spPr>
        <p:style>
          <a:lnRef idx="1">
            <a:schemeClr val="accent6"/>
          </a:lnRef>
          <a:fillRef idx="0">
            <a:schemeClr val="accent6"/>
          </a:fillRef>
          <a:effectRef idx="0">
            <a:schemeClr val="accent6"/>
          </a:effectRef>
          <a:fontRef idx="minor">
            <a:schemeClr val="tx1"/>
          </a:fontRef>
        </p:style>
      </p:cxnSp>
      <p:cxnSp>
        <p:nvCxnSpPr>
          <p:cNvPr id="73" name="Straight Connector 72">
            <a:extLst>
              <a:ext uri="{FF2B5EF4-FFF2-40B4-BE49-F238E27FC236}">
                <a16:creationId xmlns:a16="http://schemas.microsoft.com/office/drawing/2014/main" id="{1E5926E1-F6AB-4943-B3C5-C0944E3B4629}"/>
              </a:ext>
            </a:extLst>
          </p:cNvPr>
          <p:cNvCxnSpPr>
            <a:cxnSpLocks/>
            <a:stCxn id="24" idx="6"/>
            <a:endCxn id="58" idx="2"/>
          </p:cNvCxnSpPr>
          <p:nvPr/>
        </p:nvCxnSpPr>
        <p:spPr>
          <a:xfrm>
            <a:off x="5005131" y="2699838"/>
            <a:ext cx="1979089" cy="1447052"/>
          </a:xfrm>
          <a:prstGeom prst="line">
            <a:avLst/>
          </a:prstGeom>
          <a:ln w="38100">
            <a:solidFill>
              <a:srgbClr val="C00000"/>
            </a:solidFill>
            <a:prstDash val="solid"/>
          </a:ln>
        </p:spPr>
        <p:style>
          <a:lnRef idx="1">
            <a:schemeClr val="accent6"/>
          </a:lnRef>
          <a:fillRef idx="0">
            <a:schemeClr val="accent6"/>
          </a:fillRef>
          <a:effectRef idx="0">
            <a:schemeClr val="accent6"/>
          </a:effectRef>
          <a:fontRef idx="minor">
            <a:schemeClr val="tx1"/>
          </a:fontRef>
        </p:style>
      </p:cxnSp>
      <p:cxnSp>
        <p:nvCxnSpPr>
          <p:cNvPr id="74" name="Straight Connector 73">
            <a:extLst>
              <a:ext uri="{FF2B5EF4-FFF2-40B4-BE49-F238E27FC236}">
                <a16:creationId xmlns:a16="http://schemas.microsoft.com/office/drawing/2014/main" id="{B69359D6-8493-784A-B468-80E8641DE725}"/>
              </a:ext>
            </a:extLst>
          </p:cNvPr>
          <p:cNvCxnSpPr>
            <a:cxnSpLocks/>
            <a:stCxn id="26" idx="6"/>
            <a:endCxn id="54" idx="2"/>
          </p:cNvCxnSpPr>
          <p:nvPr/>
        </p:nvCxnSpPr>
        <p:spPr>
          <a:xfrm flipV="1">
            <a:off x="5005131" y="1950357"/>
            <a:ext cx="1979089" cy="2215165"/>
          </a:xfrm>
          <a:prstGeom prst="line">
            <a:avLst/>
          </a:prstGeom>
          <a:ln w="38100">
            <a:solidFill>
              <a:srgbClr val="C00000"/>
            </a:solidFill>
            <a:prstDash val="solid"/>
          </a:ln>
        </p:spPr>
        <p:style>
          <a:lnRef idx="1">
            <a:schemeClr val="accent6"/>
          </a:lnRef>
          <a:fillRef idx="0">
            <a:schemeClr val="accent6"/>
          </a:fillRef>
          <a:effectRef idx="0">
            <a:schemeClr val="accent6"/>
          </a:effectRef>
          <a:fontRef idx="minor">
            <a:schemeClr val="tx1"/>
          </a:fontRef>
        </p:style>
      </p:cxnSp>
      <p:cxnSp>
        <p:nvCxnSpPr>
          <p:cNvPr id="82" name="Straight Connector 81">
            <a:extLst>
              <a:ext uri="{FF2B5EF4-FFF2-40B4-BE49-F238E27FC236}">
                <a16:creationId xmlns:a16="http://schemas.microsoft.com/office/drawing/2014/main" id="{2EF4D3E6-F74E-614B-A6AD-C41CF9B56071}"/>
              </a:ext>
            </a:extLst>
          </p:cNvPr>
          <p:cNvCxnSpPr>
            <a:cxnSpLocks/>
            <a:stCxn id="23" idx="6"/>
            <a:endCxn id="54" idx="2"/>
          </p:cNvCxnSpPr>
          <p:nvPr/>
        </p:nvCxnSpPr>
        <p:spPr>
          <a:xfrm flipV="1">
            <a:off x="5005131" y="1950357"/>
            <a:ext cx="1979089" cy="18631"/>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85" name="Straight Connector 84">
            <a:extLst>
              <a:ext uri="{FF2B5EF4-FFF2-40B4-BE49-F238E27FC236}">
                <a16:creationId xmlns:a16="http://schemas.microsoft.com/office/drawing/2014/main" id="{CD3572C8-9165-3B40-9C52-26A4891363D6}"/>
              </a:ext>
            </a:extLst>
          </p:cNvPr>
          <p:cNvCxnSpPr>
            <a:cxnSpLocks/>
            <a:stCxn id="23" idx="6"/>
            <a:endCxn id="56" idx="2"/>
          </p:cNvCxnSpPr>
          <p:nvPr/>
        </p:nvCxnSpPr>
        <p:spPr>
          <a:xfrm>
            <a:off x="5005131" y="1968987"/>
            <a:ext cx="1979089" cy="1447068"/>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86" name="Straight Connector 85">
            <a:extLst>
              <a:ext uri="{FF2B5EF4-FFF2-40B4-BE49-F238E27FC236}">
                <a16:creationId xmlns:a16="http://schemas.microsoft.com/office/drawing/2014/main" id="{FDF43304-5339-0D49-B270-C893E11B90EA}"/>
              </a:ext>
            </a:extLst>
          </p:cNvPr>
          <p:cNvCxnSpPr>
            <a:cxnSpLocks/>
            <a:stCxn id="23" idx="6"/>
            <a:endCxn id="58" idx="2"/>
          </p:cNvCxnSpPr>
          <p:nvPr/>
        </p:nvCxnSpPr>
        <p:spPr>
          <a:xfrm>
            <a:off x="5005131" y="1968988"/>
            <a:ext cx="1979089" cy="2177903"/>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87" name="Straight Connector 86">
            <a:extLst>
              <a:ext uri="{FF2B5EF4-FFF2-40B4-BE49-F238E27FC236}">
                <a16:creationId xmlns:a16="http://schemas.microsoft.com/office/drawing/2014/main" id="{71E83E3B-E89B-A14F-9333-40DC4A7D473F}"/>
              </a:ext>
            </a:extLst>
          </p:cNvPr>
          <p:cNvCxnSpPr>
            <a:cxnSpLocks/>
            <a:stCxn id="24" idx="6"/>
            <a:endCxn id="56" idx="2"/>
          </p:cNvCxnSpPr>
          <p:nvPr/>
        </p:nvCxnSpPr>
        <p:spPr>
          <a:xfrm>
            <a:off x="5005131" y="2699839"/>
            <a:ext cx="1979089" cy="716217"/>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89" name="Straight Connector 88">
            <a:extLst>
              <a:ext uri="{FF2B5EF4-FFF2-40B4-BE49-F238E27FC236}">
                <a16:creationId xmlns:a16="http://schemas.microsoft.com/office/drawing/2014/main" id="{A6A7A3E7-6C21-234E-8ECE-D747AED98846}"/>
              </a:ext>
            </a:extLst>
          </p:cNvPr>
          <p:cNvCxnSpPr>
            <a:cxnSpLocks/>
            <a:stCxn id="24" idx="6"/>
            <a:endCxn id="54" idx="2"/>
          </p:cNvCxnSpPr>
          <p:nvPr/>
        </p:nvCxnSpPr>
        <p:spPr>
          <a:xfrm flipV="1">
            <a:off x="5005131" y="1950356"/>
            <a:ext cx="1979089" cy="749482"/>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93" name="Straight Connector 92">
            <a:extLst>
              <a:ext uri="{FF2B5EF4-FFF2-40B4-BE49-F238E27FC236}">
                <a16:creationId xmlns:a16="http://schemas.microsoft.com/office/drawing/2014/main" id="{2CF62CDC-ADDB-B748-950A-F4E2D66385B0}"/>
              </a:ext>
            </a:extLst>
          </p:cNvPr>
          <p:cNvCxnSpPr>
            <a:cxnSpLocks/>
            <a:stCxn id="24" idx="6"/>
            <a:endCxn id="55" idx="2"/>
          </p:cNvCxnSpPr>
          <p:nvPr/>
        </p:nvCxnSpPr>
        <p:spPr>
          <a:xfrm flipV="1">
            <a:off x="5005131" y="2681208"/>
            <a:ext cx="1979089" cy="18631"/>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97" name="Straight Connector 96">
            <a:extLst>
              <a:ext uri="{FF2B5EF4-FFF2-40B4-BE49-F238E27FC236}">
                <a16:creationId xmlns:a16="http://schemas.microsoft.com/office/drawing/2014/main" id="{F198DF8F-D10B-5746-AE8E-3DF76E88A587}"/>
              </a:ext>
            </a:extLst>
          </p:cNvPr>
          <p:cNvCxnSpPr>
            <a:cxnSpLocks/>
            <a:stCxn id="25" idx="6"/>
            <a:endCxn id="54" idx="2"/>
          </p:cNvCxnSpPr>
          <p:nvPr/>
        </p:nvCxnSpPr>
        <p:spPr>
          <a:xfrm flipV="1">
            <a:off x="5005131" y="1950356"/>
            <a:ext cx="1979089" cy="1484330"/>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98" name="Straight Connector 97">
            <a:extLst>
              <a:ext uri="{FF2B5EF4-FFF2-40B4-BE49-F238E27FC236}">
                <a16:creationId xmlns:a16="http://schemas.microsoft.com/office/drawing/2014/main" id="{04654140-F4C9-0545-B596-8F312FC243BC}"/>
              </a:ext>
            </a:extLst>
          </p:cNvPr>
          <p:cNvCxnSpPr>
            <a:cxnSpLocks/>
            <a:stCxn id="25" idx="6"/>
            <a:endCxn id="55" idx="2"/>
          </p:cNvCxnSpPr>
          <p:nvPr/>
        </p:nvCxnSpPr>
        <p:spPr>
          <a:xfrm flipV="1">
            <a:off x="5005131" y="2681208"/>
            <a:ext cx="1979089" cy="753479"/>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101" name="Straight Connector 100">
            <a:extLst>
              <a:ext uri="{FF2B5EF4-FFF2-40B4-BE49-F238E27FC236}">
                <a16:creationId xmlns:a16="http://schemas.microsoft.com/office/drawing/2014/main" id="{EBCAB491-484B-0E48-A7BA-7D1AE27CF70D}"/>
              </a:ext>
            </a:extLst>
          </p:cNvPr>
          <p:cNvCxnSpPr>
            <a:cxnSpLocks/>
            <a:stCxn id="25" idx="6"/>
            <a:endCxn id="58" idx="2"/>
          </p:cNvCxnSpPr>
          <p:nvPr/>
        </p:nvCxnSpPr>
        <p:spPr>
          <a:xfrm>
            <a:off x="5005131" y="3434686"/>
            <a:ext cx="1979089" cy="712204"/>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104" name="Straight Connector 103">
            <a:extLst>
              <a:ext uri="{FF2B5EF4-FFF2-40B4-BE49-F238E27FC236}">
                <a16:creationId xmlns:a16="http://schemas.microsoft.com/office/drawing/2014/main" id="{186359E6-0BE4-254A-A285-270CCDB2633D}"/>
              </a:ext>
            </a:extLst>
          </p:cNvPr>
          <p:cNvCxnSpPr>
            <a:cxnSpLocks/>
            <a:stCxn id="26" idx="6"/>
            <a:endCxn id="55" idx="2"/>
          </p:cNvCxnSpPr>
          <p:nvPr/>
        </p:nvCxnSpPr>
        <p:spPr>
          <a:xfrm flipV="1">
            <a:off x="5005131" y="2681207"/>
            <a:ext cx="1979089" cy="1484314"/>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107" name="Straight Connector 106">
            <a:extLst>
              <a:ext uri="{FF2B5EF4-FFF2-40B4-BE49-F238E27FC236}">
                <a16:creationId xmlns:a16="http://schemas.microsoft.com/office/drawing/2014/main" id="{129840DA-EB7B-804B-8AAF-04F8E45212F6}"/>
              </a:ext>
            </a:extLst>
          </p:cNvPr>
          <p:cNvCxnSpPr>
            <a:cxnSpLocks/>
            <a:stCxn id="26" idx="6"/>
            <a:endCxn id="56" idx="2"/>
          </p:cNvCxnSpPr>
          <p:nvPr/>
        </p:nvCxnSpPr>
        <p:spPr>
          <a:xfrm flipV="1">
            <a:off x="5005131" y="3416055"/>
            <a:ext cx="1979089" cy="749466"/>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cxnSp>
        <p:nvCxnSpPr>
          <p:cNvPr id="110" name="Straight Connector 109">
            <a:extLst>
              <a:ext uri="{FF2B5EF4-FFF2-40B4-BE49-F238E27FC236}">
                <a16:creationId xmlns:a16="http://schemas.microsoft.com/office/drawing/2014/main" id="{055A2810-1AA3-1E41-97F3-18F7E8768381}"/>
              </a:ext>
            </a:extLst>
          </p:cNvPr>
          <p:cNvCxnSpPr>
            <a:cxnSpLocks/>
            <a:stCxn id="26" idx="6"/>
            <a:endCxn id="58" idx="2"/>
          </p:cNvCxnSpPr>
          <p:nvPr/>
        </p:nvCxnSpPr>
        <p:spPr>
          <a:xfrm flipV="1">
            <a:off x="5005131" y="4146891"/>
            <a:ext cx="1979089" cy="18631"/>
          </a:xfrm>
          <a:prstGeom prst="line">
            <a:avLst/>
          </a:prstGeom>
          <a:ln w="9525">
            <a:prstDash val="dash"/>
          </a:ln>
        </p:spPr>
        <p:style>
          <a:lnRef idx="1">
            <a:schemeClr val="accent6"/>
          </a:lnRef>
          <a:fillRef idx="0">
            <a:schemeClr val="accent6"/>
          </a:fillRef>
          <a:effectRef idx="0">
            <a:schemeClr val="accent6"/>
          </a:effectRef>
          <a:fontRef idx="minor">
            <a:schemeClr val="tx1"/>
          </a:fontRef>
        </p:style>
      </p:cxnSp>
      <p:sp>
        <p:nvSpPr>
          <p:cNvPr id="113" name="Freeform: Shape 119">
            <a:extLst>
              <a:ext uri="{FF2B5EF4-FFF2-40B4-BE49-F238E27FC236}">
                <a16:creationId xmlns:a16="http://schemas.microsoft.com/office/drawing/2014/main" id="{4822E6E8-C5AF-E94B-9306-173B42E85A8B}"/>
              </a:ext>
            </a:extLst>
          </p:cNvPr>
          <p:cNvSpPr/>
          <p:nvPr/>
        </p:nvSpPr>
        <p:spPr>
          <a:xfrm>
            <a:off x="5442746" y="1504848"/>
            <a:ext cx="2284840" cy="793339"/>
          </a:xfrm>
          <a:custGeom>
            <a:avLst/>
            <a:gdLst>
              <a:gd name="connsiteX0" fmla="*/ 0 w 1968500"/>
              <a:gd name="connsiteY0" fmla="*/ 623976 h 623976"/>
              <a:gd name="connsiteX1" fmla="*/ 889000 w 1968500"/>
              <a:gd name="connsiteY1" fmla="*/ 96926 h 623976"/>
              <a:gd name="connsiteX2" fmla="*/ 1968500 w 1968500"/>
              <a:gd name="connsiteY2" fmla="*/ 1676 h 623976"/>
            </a:gdLst>
            <a:ahLst/>
            <a:cxnLst>
              <a:cxn ang="0">
                <a:pos x="connsiteX0" y="connsiteY0"/>
              </a:cxn>
              <a:cxn ang="0">
                <a:pos x="connsiteX1" y="connsiteY1"/>
              </a:cxn>
              <a:cxn ang="0">
                <a:pos x="connsiteX2" y="connsiteY2"/>
              </a:cxn>
            </a:cxnLst>
            <a:rect l="l" t="t" r="r" b="b"/>
            <a:pathLst>
              <a:path w="1968500" h="623976">
                <a:moveTo>
                  <a:pt x="0" y="623976"/>
                </a:moveTo>
                <a:cubicBezTo>
                  <a:pt x="280458" y="412309"/>
                  <a:pt x="560917" y="200643"/>
                  <a:pt x="889000" y="96926"/>
                </a:cubicBezTo>
                <a:cubicBezTo>
                  <a:pt x="1217083" y="-6791"/>
                  <a:pt x="1592791" y="-2558"/>
                  <a:pt x="1968500" y="1676"/>
                </a:cubicBezTo>
              </a:path>
            </a:pathLst>
          </a:custGeom>
          <a:noFill/>
          <a:ln>
            <a:solidFill>
              <a:schemeClr val="accent5"/>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78AD7624-E093-1F4D-BC07-4513AF6CE74A}"/>
                  </a:ext>
                </a:extLst>
              </p:cNvPr>
              <p:cNvSpPr/>
              <p:nvPr/>
            </p:nvSpPr>
            <p:spPr>
              <a:xfrm>
                <a:off x="7644639" y="3351772"/>
                <a:ext cx="1899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𝜋</m:t>
                          </m:r>
                        </m:e>
                        <m:sub>
                          <m:r>
                            <a:rPr lang="en-US" sz="2000" i="1">
                              <a:solidFill>
                                <a:srgbClr val="C00000"/>
                              </a:solidFill>
                              <a:latin typeface="Cambria Math" panose="02040503050406030204" pitchFamily="18" charset="0"/>
                            </a:rPr>
                            <m:t>2</m:t>
                          </m:r>
                        </m:sub>
                      </m:sSub>
                      <m:r>
                        <a:rPr lang="en-US" sz="2000" i="1">
                          <a:solidFill>
                            <a:srgbClr val="C00000"/>
                          </a:solidFill>
                          <a:latin typeface="Cambria Math" panose="02040503050406030204" pitchFamily="18" charset="0"/>
                        </a:rPr>
                        <m:t>=[1, 3, 2, 4]</m:t>
                      </m:r>
                    </m:oMath>
                  </m:oMathPara>
                </a14:m>
                <a:endParaRPr lang="en-US" sz="2000" dirty="0">
                  <a:solidFill>
                    <a:srgbClr val="C00000"/>
                  </a:solidFill>
                </a:endParaRPr>
              </a:p>
            </p:txBody>
          </p:sp>
        </mc:Choice>
        <mc:Fallback xmlns="">
          <p:sp>
            <p:nvSpPr>
              <p:cNvPr id="114" name="Rectangle 113">
                <a:extLst>
                  <a:ext uri="{FF2B5EF4-FFF2-40B4-BE49-F238E27FC236}">
                    <a16:creationId xmlns:a16="http://schemas.microsoft.com/office/drawing/2014/main" id="{78AD7624-E093-1F4D-BC07-4513AF6CE74A}"/>
                  </a:ext>
                </a:extLst>
              </p:cNvPr>
              <p:cNvSpPr>
                <a:spLocks noRot="1" noChangeAspect="1" noMove="1" noResize="1" noEditPoints="1" noAdjustHandles="1" noChangeArrowheads="1" noChangeShapeType="1" noTextEdit="1"/>
              </p:cNvSpPr>
              <p:nvPr/>
            </p:nvSpPr>
            <p:spPr>
              <a:xfrm>
                <a:off x="7644639" y="3351772"/>
                <a:ext cx="1899174" cy="400110"/>
              </a:xfrm>
              <a:prstGeom prst="rect">
                <a:avLst/>
              </a:prstGeom>
              <a:blipFill>
                <a:blip r:embed="rId5"/>
                <a:stretch>
                  <a:fillRect b="-16923"/>
                </a:stretch>
              </a:blipFill>
            </p:spPr>
            <p:txBody>
              <a:bodyPr/>
              <a:lstStyle/>
              <a:p>
                <a:r>
                  <a:rPr lang="en-US">
                    <a:noFill/>
                  </a:rPr>
                  <a:t> </a:t>
                </a:r>
              </a:p>
            </p:txBody>
          </p:sp>
        </mc:Fallback>
      </mc:AlternateContent>
      <p:sp>
        <p:nvSpPr>
          <p:cNvPr id="116" name="Freeform: Shape 122">
            <a:extLst>
              <a:ext uri="{FF2B5EF4-FFF2-40B4-BE49-F238E27FC236}">
                <a16:creationId xmlns:a16="http://schemas.microsoft.com/office/drawing/2014/main" id="{7264ABDE-2A03-CC41-9B2D-DEC9EE839563}"/>
              </a:ext>
            </a:extLst>
          </p:cNvPr>
          <p:cNvSpPr/>
          <p:nvPr/>
        </p:nvSpPr>
        <p:spPr>
          <a:xfrm>
            <a:off x="4253638" y="2274478"/>
            <a:ext cx="3525300" cy="298666"/>
          </a:xfrm>
          <a:custGeom>
            <a:avLst/>
            <a:gdLst>
              <a:gd name="connsiteX0" fmla="*/ 0 w 1009650"/>
              <a:gd name="connsiteY0" fmla="*/ 346640 h 346640"/>
              <a:gd name="connsiteX1" fmla="*/ 488950 w 1009650"/>
              <a:gd name="connsiteY1" fmla="*/ 16440 h 346640"/>
              <a:gd name="connsiteX2" fmla="*/ 1009650 w 1009650"/>
              <a:gd name="connsiteY2" fmla="*/ 79940 h 346640"/>
            </a:gdLst>
            <a:ahLst/>
            <a:cxnLst>
              <a:cxn ang="0">
                <a:pos x="connsiteX0" y="connsiteY0"/>
              </a:cxn>
              <a:cxn ang="0">
                <a:pos x="connsiteX1" y="connsiteY1"/>
              </a:cxn>
              <a:cxn ang="0">
                <a:pos x="connsiteX2" y="connsiteY2"/>
              </a:cxn>
            </a:cxnLst>
            <a:rect l="l" t="t" r="r" b="b"/>
            <a:pathLst>
              <a:path w="1009650" h="346640">
                <a:moveTo>
                  <a:pt x="0" y="346640"/>
                </a:moveTo>
                <a:cubicBezTo>
                  <a:pt x="160337" y="203765"/>
                  <a:pt x="320675" y="60890"/>
                  <a:pt x="488950" y="16440"/>
                </a:cubicBezTo>
                <a:cubicBezTo>
                  <a:pt x="657225" y="-28010"/>
                  <a:pt x="833437" y="25965"/>
                  <a:pt x="1009650" y="79940"/>
                </a:cubicBezTo>
              </a:path>
            </a:pathLst>
          </a:custGeom>
          <a:noFill/>
          <a:ln>
            <a:solidFill>
              <a:schemeClr val="accent5"/>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Picture 111">
            <a:extLst>
              <a:ext uri="{FF2B5EF4-FFF2-40B4-BE49-F238E27FC236}">
                <a16:creationId xmlns:a16="http://schemas.microsoft.com/office/drawing/2014/main" id="{032B7AD5-40AB-5F4B-84C4-87699ECD7B27}"/>
              </a:ext>
            </a:extLst>
          </p:cNvPr>
          <p:cNvPicPr>
            <a:picLocks noChangeAspect="1"/>
          </p:cNvPicPr>
          <p:nvPr/>
        </p:nvPicPr>
        <p:blipFill>
          <a:blip r:embed="rId6"/>
          <a:stretch>
            <a:fillRect/>
          </a:stretch>
        </p:blipFill>
        <p:spPr>
          <a:xfrm>
            <a:off x="9037384" y="1372247"/>
            <a:ext cx="1767087" cy="223997"/>
          </a:xfrm>
          <a:prstGeom prst="rect">
            <a:avLst/>
          </a:prstGeom>
        </p:spPr>
      </p:pic>
      <p:pic>
        <p:nvPicPr>
          <p:cNvPr id="118" name="Picture 117">
            <a:extLst>
              <a:ext uri="{FF2B5EF4-FFF2-40B4-BE49-F238E27FC236}">
                <a16:creationId xmlns:a16="http://schemas.microsoft.com/office/drawing/2014/main" id="{7A9CE4DC-85FF-534C-96D2-774B758D82B8}"/>
              </a:ext>
            </a:extLst>
          </p:cNvPr>
          <p:cNvPicPr>
            <a:picLocks noChangeAspect="1"/>
          </p:cNvPicPr>
          <p:nvPr/>
        </p:nvPicPr>
        <p:blipFill>
          <a:blip r:embed="rId7"/>
          <a:stretch>
            <a:fillRect/>
          </a:stretch>
        </p:blipFill>
        <p:spPr>
          <a:xfrm>
            <a:off x="9037384" y="1691535"/>
            <a:ext cx="1767087" cy="223997"/>
          </a:xfrm>
          <a:prstGeom prst="rect">
            <a:avLst/>
          </a:prstGeom>
        </p:spPr>
      </p:pic>
      <p:sp>
        <p:nvSpPr>
          <p:cNvPr id="128" name="Freeform: Shape 122">
            <a:extLst>
              <a:ext uri="{FF2B5EF4-FFF2-40B4-BE49-F238E27FC236}">
                <a16:creationId xmlns:a16="http://schemas.microsoft.com/office/drawing/2014/main" id="{B8DC3D2C-6AF7-EA46-8C01-1B1AA75040C0}"/>
              </a:ext>
            </a:extLst>
          </p:cNvPr>
          <p:cNvSpPr/>
          <p:nvPr/>
        </p:nvSpPr>
        <p:spPr>
          <a:xfrm>
            <a:off x="6385764" y="1728742"/>
            <a:ext cx="1390126" cy="217218"/>
          </a:xfrm>
          <a:custGeom>
            <a:avLst/>
            <a:gdLst>
              <a:gd name="connsiteX0" fmla="*/ 0 w 1009650"/>
              <a:gd name="connsiteY0" fmla="*/ 346640 h 346640"/>
              <a:gd name="connsiteX1" fmla="*/ 488950 w 1009650"/>
              <a:gd name="connsiteY1" fmla="*/ 16440 h 346640"/>
              <a:gd name="connsiteX2" fmla="*/ 1009650 w 1009650"/>
              <a:gd name="connsiteY2" fmla="*/ 79940 h 346640"/>
            </a:gdLst>
            <a:ahLst/>
            <a:cxnLst>
              <a:cxn ang="0">
                <a:pos x="connsiteX0" y="connsiteY0"/>
              </a:cxn>
              <a:cxn ang="0">
                <a:pos x="connsiteX1" y="connsiteY1"/>
              </a:cxn>
              <a:cxn ang="0">
                <a:pos x="connsiteX2" y="connsiteY2"/>
              </a:cxn>
            </a:cxnLst>
            <a:rect l="l" t="t" r="r" b="b"/>
            <a:pathLst>
              <a:path w="1009650" h="346640">
                <a:moveTo>
                  <a:pt x="0" y="346640"/>
                </a:moveTo>
                <a:cubicBezTo>
                  <a:pt x="160337" y="203765"/>
                  <a:pt x="320675" y="60890"/>
                  <a:pt x="488950" y="16440"/>
                </a:cubicBezTo>
                <a:cubicBezTo>
                  <a:pt x="657225" y="-28010"/>
                  <a:pt x="833437" y="25965"/>
                  <a:pt x="1009650" y="79940"/>
                </a:cubicBezTo>
              </a:path>
            </a:pathLst>
          </a:custGeom>
          <a:noFill/>
          <a:ln>
            <a:solidFill>
              <a:schemeClr val="accent5"/>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119">
            <a:extLst>
              <a:ext uri="{FF2B5EF4-FFF2-40B4-BE49-F238E27FC236}">
                <a16:creationId xmlns:a16="http://schemas.microsoft.com/office/drawing/2014/main" id="{5168D0D0-303B-4B48-9D95-CA0C4C9B92A6}"/>
              </a:ext>
            </a:extLst>
          </p:cNvPr>
          <p:cNvSpPr/>
          <p:nvPr/>
        </p:nvSpPr>
        <p:spPr>
          <a:xfrm>
            <a:off x="6230458" y="2429330"/>
            <a:ext cx="1545433" cy="716016"/>
          </a:xfrm>
          <a:custGeom>
            <a:avLst/>
            <a:gdLst>
              <a:gd name="connsiteX0" fmla="*/ 0 w 1968500"/>
              <a:gd name="connsiteY0" fmla="*/ 623976 h 623976"/>
              <a:gd name="connsiteX1" fmla="*/ 889000 w 1968500"/>
              <a:gd name="connsiteY1" fmla="*/ 96926 h 623976"/>
              <a:gd name="connsiteX2" fmla="*/ 1968500 w 1968500"/>
              <a:gd name="connsiteY2" fmla="*/ 1676 h 623976"/>
            </a:gdLst>
            <a:ahLst/>
            <a:cxnLst>
              <a:cxn ang="0">
                <a:pos x="connsiteX0" y="connsiteY0"/>
              </a:cxn>
              <a:cxn ang="0">
                <a:pos x="connsiteX1" y="connsiteY1"/>
              </a:cxn>
              <a:cxn ang="0">
                <a:pos x="connsiteX2" y="connsiteY2"/>
              </a:cxn>
            </a:cxnLst>
            <a:rect l="l" t="t" r="r" b="b"/>
            <a:pathLst>
              <a:path w="1968500" h="623976">
                <a:moveTo>
                  <a:pt x="0" y="623976"/>
                </a:moveTo>
                <a:cubicBezTo>
                  <a:pt x="280458" y="412309"/>
                  <a:pt x="560917" y="200643"/>
                  <a:pt x="889000" y="96926"/>
                </a:cubicBezTo>
                <a:cubicBezTo>
                  <a:pt x="1217083" y="-6791"/>
                  <a:pt x="1592791" y="-2558"/>
                  <a:pt x="1968500" y="1676"/>
                </a:cubicBezTo>
              </a:path>
            </a:pathLst>
          </a:custGeom>
          <a:noFill/>
          <a:ln>
            <a:solidFill>
              <a:schemeClr val="accent5"/>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Picture 131">
            <a:extLst>
              <a:ext uri="{FF2B5EF4-FFF2-40B4-BE49-F238E27FC236}">
                <a16:creationId xmlns:a16="http://schemas.microsoft.com/office/drawing/2014/main" id="{3A190001-5B3D-9D4D-8146-B3066774FF8F}"/>
              </a:ext>
            </a:extLst>
          </p:cNvPr>
          <p:cNvPicPr>
            <a:picLocks noChangeAspect="1"/>
          </p:cNvPicPr>
          <p:nvPr/>
        </p:nvPicPr>
        <p:blipFill>
          <a:blip r:embed="rId8"/>
          <a:stretch>
            <a:fillRect/>
          </a:stretch>
        </p:blipFill>
        <p:spPr>
          <a:xfrm>
            <a:off x="9037384" y="2294017"/>
            <a:ext cx="1767087" cy="223997"/>
          </a:xfrm>
          <a:prstGeom prst="rect">
            <a:avLst/>
          </a:prstGeom>
        </p:spPr>
      </p:pic>
      <p:pic>
        <p:nvPicPr>
          <p:cNvPr id="133" name="Picture 132">
            <a:extLst>
              <a:ext uri="{FF2B5EF4-FFF2-40B4-BE49-F238E27FC236}">
                <a16:creationId xmlns:a16="http://schemas.microsoft.com/office/drawing/2014/main" id="{F738AA0B-203C-874A-8A12-E4E1AB58A27C}"/>
              </a:ext>
            </a:extLst>
          </p:cNvPr>
          <p:cNvPicPr>
            <a:picLocks noChangeAspect="1"/>
          </p:cNvPicPr>
          <p:nvPr/>
        </p:nvPicPr>
        <p:blipFill>
          <a:blip r:embed="rId9"/>
          <a:stretch>
            <a:fillRect/>
          </a:stretch>
        </p:blipFill>
        <p:spPr>
          <a:xfrm>
            <a:off x="9037383" y="4341747"/>
            <a:ext cx="1767087" cy="223997"/>
          </a:xfrm>
          <a:prstGeom prst="rect">
            <a:avLst/>
          </a:prstGeom>
        </p:spPr>
      </p:pic>
      <p:sp>
        <p:nvSpPr>
          <p:cNvPr id="3" name="Slide Number Placeholder 2">
            <a:extLst>
              <a:ext uri="{FF2B5EF4-FFF2-40B4-BE49-F238E27FC236}">
                <a16:creationId xmlns:a16="http://schemas.microsoft.com/office/drawing/2014/main" id="{37D0631B-65ED-1248-90E7-5AEAF9A10E69}"/>
              </a:ext>
            </a:extLst>
          </p:cNvPr>
          <p:cNvSpPr>
            <a:spLocks noGrp="1"/>
          </p:cNvSpPr>
          <p:nvPr>
            <p:ph type="sldNum" sz="quarter" idx="12"/>
          </p:nvPr>
        </p:nvSpPr>
        <p:spPr>
          <a:xfrm>
            <a:off x="8001009" y="6375679"/>
            <a:ext cx="2819399" cy="345796"/>
          </a:xfrm>
        </p:spPr>
        <p:txBody>
          <a:bodyPr/>
          <a:lstStyle/>
          <a:p>
            <a:fld id="{C0F2A647-71D5-4304-8070-CBC681FF56EE}" type="slidenum">
              <a:rPr lang="en-US" smtClean="0"/>
              <a:t>6</a:t>
            </a:fld>
            <a:endParaRPr lang="en-US" dirty="0"/>
          </a:p>
        </p:txBody>
      </p:sp>
      <p:pic>
        <p:nvPicPr>
          <p:cNvPr id="10" name="Picture 9">
            <a:extLst>
              <a:ext uri="{FF2B5EF4-FFF2-40B4-BE49-F238E27FC236}">
                <a16:creationId xmlns:a16="http://schemas.microsoft.com/office/drawing/2014/main" id="{26B3D0AA-1261-8344-BFDD-618E92FB3498}"/>
              </a:ext>
            </a:extLst>
          </p:cNvPr>
          <p:cNvPicPr>
            <a:picLocks noChangeAspect="1"/>
          </p:cNvPicPr>
          <p:nvPr/>
        </p:nvPicPr>
        <p:blipFill>
          <a:blip r:embed="rId10"/>
          <a:stretch>
            <a:fillRect/>
          </a:stretch>
        </p:blipFill>
        <p:spPr>
          <a:xfrm>
            <a:off x="5442745" y="5177778"/>
            <a:ext cx="6179413" cy="278414"/>
          </a:xfrm>
          <a:prstGeom prst="rect">
            <a:avLst/>
          </a:prstGeom>
        </p:spPr>
      </p:pic>
      <p:pic>
        <p:nvPicPr>
          <p:cNvPr id="4" name="Picture 3">
            <a:extLst>
              <a:ext uri="{FF2B5EF4-FFF2-40B4-BE49-F238E27FC236}">
                <a16:creationId xmlns:a16="http://schemas.microsoft.com/office/drawing/2014/main" id="{E568E349-141B-8540-A1FD-13D1A51E22E1}"/>
              </a:ext>
            </a:extLst>
          </p:cNvPr>
          <p:cNvPicPr>
            <a:picLocks noChangeAspect="1"/>
          </p:cNvPicPr>
          <p:nvPr/>
        </p:nvPicPr>
        <p:blipFill>
          <a:blip r:embed="rId11"/>
          <a:stretch>
            <a:fillRect/>
          </a:stretch>
        </p:blipFill>
        <p:spPr>
          <a:xfrm>
            <a:off x="7999117" y="1390275"/>
            <a:ext cx="671657" cy="232256"/>
          </a:xfrm>
          <a:prstGeom prst="rect">
            <a:avLst/>
          </a:prstGeom>
        </p:spPr>
      </p:pic>
      <p:pic>
        <p:nvPicPr>
          <p:cNvPr id="5" name="Picture 4">
            <a:extLst>
              <a:ext uri="{FF2B5EF4-FFF2-40B4-BE49-F238E27FC236}">
                <a16:creationId xmlns:a16="http://schemas.microsoft.com/office/drawing/2014/main" id="{01764FA9-E469-2C40-B805-407DAEFA90DE}"/>
              </a:ext>
            </a:extLst>
          </p:cNvPr>
          <p:cNvPicPr>
            <a:picLocks noChangeAspect="1"/>
          </p:cNvPicPr>
          <p:nvPr/>
        </p:nvPicPr>
        <p:blipFill>
          <a:blip r:embed="rId12"/>
          <a:stretch>
            <a:fillRect/>
          </a:stretch>
        </p:blipFill>
        <p:spPr>
          <a:xfrm>
            <a:off x="7989826" y="1712437"/>
            <a:ext cx="671658" cy="232256"/>
          </a:xfrm>
          <a:prstGeom prst="rect">
            <a:avLst/>
          </a:prstGeom>
        </p:spPr>
      </p:pic>
      <p:pic>
        <p:nvPicPr>
          <p:cNvPr id="6" name="Picture 5">
            <a:extLst>
              <a:ext uri="{FF2B5EF4-FFF2-40B4-BE49-F238E27FC236}">
                <a16:creationId xmlns:a16="http://schemas.microsoft.com/office/drawing/2014/main" id="{805FD19A-24C2-4F4F-91E7-F3A27951DA4E}"/>
              </a:ext>
            </a:extLst>
          </p:cNvPr>
          <p:cNvPicPr>
            <a:picLocks noChangeAspect="1"/>
          </p:cNvPicPr>
          <p:nvPr/>
        </p:nvPicPr>
        <p:blipFill>
          <a:blip r:embed="rId13"/>
          <a:stretch>
            <a:fillRect/>
          </a:stretch>
        </p:blipFill>
        <p:spPr>
          <a:xfrm>
            <a:off x="7999117" y="2299441"/>
            <a:ext cx="671658" cy="232256"/>
          </a:xfrm>
          <a:prstGeom prst="rect">
            <a:avLst/>
          </a:prstGeom>
        </p:spPr>
      </p:pic>
      <p:pic>
        <p:nvPicPr>
          <p:cNvPr id="7" name="Picture 6">
            <a:extLst>
              <a:ext uri="{FF2B5EF4-FFF2-40B4-BE49-F238E27FC236}">
                <a16:creationId xmlns:a16="http://schemas.microsoft.com/office/drawing/2014/main" id="{581DEF9D-E7AF-6F46-A566-90E32C3503E0}"/>
              </a:ext>
            </a:extLst>
          </p:cNvPr>
          <p:cNvPicPr>
            <a:picLocks noChangeAspect="1"/>
          </p:cNvPicPr>
          <p:nvPr/>
        </p:nvPicPr>
        <p:blipFill>
          <a:blip r:embed="rId14"/>
          <a:stretch>
            <a:fillRect/>
          </a:stretch>
        </p:blipFill>
        <p:spPr>
          <a:xfrm>
            <a:off x="7999117" y="4334938"/>
            <a:ext cx="662368" cy="229044"/>
          </a:xfrm>
          <a:prstGeom prst="rect">
            <a:avLst/>
          </a:prstGeom>
        </p:spPr>
      </p:pic>
      <p:sp>
        <p:nvSpPr>
          <p:cNvPr id="8" name="TextBox 7">
            <a:extLst>
              <a:ext uri="{FF2B5EF4-FFF2-40B4-BE49-F238E27FC236}">
                <a16:creationId xmlns:a16="http://schemas.microsoft.com/office/drawing/2014/main" id="{202D8E5F-126C-6D4C-8299-10974D5FCD0D}"/>
              </a:ext>
            </a:extLst>
          </p:cNvPr>
          <p:cNvSpPr txBox="1"/>
          <p:nvPr/>
        </p:nvSpPr>
        <p:spPr>
          <a:xfrm>
            <a:off x="9397441" y="922353"/>
            <a:ext cx="1002839" cy="369332"/>
          </a:xfrm>
          <a:prstGeom prst="rect">
            <a:avLst/>
          </a:prstGeom>
          <a:noFill/>
        </p:spPr>
        <p:txBody>
          <a:bodyPr wrap="none" rtlCol="0">
            <a:spAutoFit/>
          </a:bodyPr>
          <a:lstStyle/>
          <a:p>
            <a:r>
              <a:rPr lang="en-US" dirty="0"/>
              <a:t>P</a:t>
            </a:r>
            <a:r>
              <a:rPr lang="en-US" altLang="zh-CN" dirty="0"/>
              <a:t>otential</a:t>
            </a:r>
            <a:endParaRPr lang="en-US" dirty="0"/>
          </a:p>
        </p:txBody>
      </p:sp>
      <p:sp>
        <p:nvSpPr>
          <p:cNvPr id="88" name="TextBox 87">
            <a:extLst>
              <a:ext uri="{FF2B5EF4-FFF2-40B4-BE49-F238E27FC236}">
                <a16:creationId xmlns:a16="http://schemas.microsoft.com/office/drawing/2014/main" id="{9ED6DA52-6907-5145-927F-EF1C8D9A19D1}"/>
              </a:ext>
            </a:extLst>
          </p:cNvPr>
          <p:cNvSpPr txBox="1"/>
          <p:nvPr/>
        </p:nvSpPr>
        <p:spPr>
          <a:xfrm>
            <a:off x="7894575" y="922353"/>
            <a:ext cx="875304" cy="369332"/>
          </a:xfrm>
          <a:prstGeom prst="rect">
            <a:avLst/>
          </a:prstGeom>
          <a:noFill/>
        </p:spPr>
        <p:txBody>
          <a:bodyPr wrap="none" rtlCol="0">
            <a:spAutoFit/>
          </a:bodyPr>
          <a:lstStyle/>
          <a:p>
            <a:r>
              <a:rPr lang="en-US" altLang="zh-CN" dirty="0"/>
              <a:t>3-Tuple</a:t>
            </a:r>
            <a:endParaRPr lang="en-US" dirty="0"/>
          </a:p>
        </p:txBody>
      </p:sp>
      <p:sp>
        <p:nvSpPr>
          <p:cNvPr id="90" name="Rectangle 89">
            <a:extLst>
              <a:ext uri="{FF2B5EF4-FFF2-40B4-BE49-F238E27FC236}">
                <a16:creationId xmlns:a16="http://schemas.microsoft.com/office/drawing/2014/main" id="{A7CE97F4-F745-42C4-825E-AF97C826FBBA}"/>
              </a:ext>
            </a:extLst>
          </p:cNvPr>
          <p:cNvSpPr/>
          <p:nvPr/>
        </p:nvSpPr>
        <p:spPr>
          <a:xfrm>
            <a:off x="2531297" y="741371"/>
            <a:ext cx="7486100" cy="400110"/>
          </a:xfrm>
          <a:prstGeom prst="rect">
            <a:avLst/>
          </a:prstGeom>
        </p:spPr>
        <p:txBody>
          <a:bodyPr wrap="square">
            <a:spAutoFit/>
          </a:bodyPr>
          <a:lstStyle/>
          <a:p>
            <a:r>
              <a:rPr lang="en-US" sz="2000" dirty="0">
                <a:solidFill>
                  <a:schemeClr val="accent2"/>
                </a:solidFill>
              </a:rPr>
              <a:t>Correspondence</a:t>
            </a:r>
            <a:r>
              <a:rPr lang="en-US" altLang="zh-CN" sz="2000" dirty="0">
                <a:solidFill>
                  <a:schemeClr val="accent2"/>
                </a:solidFill>
              </a:rPr>
              <a:t> between 3 sets of elements</a:t>
            </a:r>
            <a:endParaRPr lang="en-US" sz="1600" dirty="0">
              <a:solidFill>
                <a:schemeClr val="tx1">
                  <a:lumMod val="50000"/>
                  <a:lumOff val="50000"/>
                </a:schemeClr>
              </a:solidFill>
            </a:endParaRPr>
          </a:p>
        </p:txBody>
      </p:sp>
      <p:sp>
        <p:nvSpPr>
          <p:cNvPr id="2" name="Footer Placeholder 1">
            <a:extLst>
              <a:ext uri="{FF2B5EF4-FFF2-40B4-BE49-F238E27FC236}">
                <a16:creationId xmlns:a16="http://schemas.microsoft.com/office/drawing/2014/main" id="{332E3CE8-5DFE-A74E-8EAF-192581AB4D17}"/>
              </a:ext>
            </a:extLst>
          </p:cNvPr>
          <p:cNvSpPr>
            <a:spLocks noGrp="1"/>
          </p:cNvSpPr>
          <p:nvPr>
            <p:ph type="ftr" sz="quarter" idx="11"/>
          </p:nvPr>
        </p:nvSpPr>
        <p:spPr/>
        <p:txBody>
          <a:bodyPr/>
          <a:lstStyle/>
          <a:p>
            <a:r>
              <a:rPr lang="en-US" altLang="zh-CN" dirty="0"/>
              <a:t>The</a:t>
            </a:r>
            <a:r>
              <a:rPr lang="zh-CN" altLang="en-US" dirty="0"/>
              <a:t> </a:t>
            </a:r>
            <a:r>
              <a:rPr lang="en-US" altLang="zh-CN" dirty="0"/>
              <a:t>Hard</a:t>
            </a:r>
            <a:r>
              <a:rPr lang="zh-CN" altLang="en-US" dirty="0"/>
              <a:t> </a:t>
            </a:r>
            <a:r>
              <a:rPr lang="en-US" altLang="zh-CN" dirty="0"/>
              <a:t>Learning</a:t>
            </a:r>
            <a:r>
              <a:rPr lang="zh-CN" altLang="en-US" dirty="0"/>
              <a:t> </a:t>
            </a:r>
            <a:r>
              <a:rPr lang="en-US" altLang="zh-CN" dirty="0"/>
              <a:t>Problem</a:t>
            </a:r>
            <a:endParaRPr lang="en-US" dirty="0"/>
          </a:p>
        </p:txBody>
      </p:sp>
    </p:spTree>
    <p:extLst>
      <p:ext uri="{BB962C8B-B14F-4D97-AF65-F5344CB8AC3E}">
        <p14:creationId xmlns:p14="http://schemas.microsoft.com/office/powerpoint/2010/main" val="176524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2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120" grpId="0" animBg="1"/>
      <p:bldP spid="122" grpId="0" animBg="1"/>
      <p:bldP spid="125" grpId="0" animBg="1"/>
      <p:bldP spid="126" grpId="0"/>
      <p:bldP spid="127" grpId="0"/>
      <p:bldP spid="70" grpId="0" animBg="1"/>
      <p:bldP spid="113" grpId="0" animBg="1"/>
      <p:bldP spid="114" grpId="0"/>
      <p:bldP spid="116" grpId="0" animBg="1"/>
      <p:bldP spid="128" grpId="0" animBg="1"/>
      <p:bldP spid="130" grpId="0" animBg="1"/>
      <p:bldP spid="8" grpId="0"/>
      <p:bldP spid="8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9" y="190223"/>
            <a:ext cx="6398289" cy="523220"/>
          </a:xfrm>
          <a:prstGeom prst="rect">
            <a:avLst/>
          </a:prstGeom>
          <a:noFill/>
        </p:spPr>
        <p:txBody>
          <a:bodyPr wrap="square" rtlCol="0">
            <a:spAutoFit/>
          </a:bodyPr>
          <a:lstStyle/>
          <a:p>
            <a:r>
              <a:rPr lang="en-US" altLang="zh-CN" sz="2800" dirty="0">
                <a:solidFill>
                  <a:schemeClr val="accent2"/>
                </a:solidFill>
              </a:rPr>
              <a:t>Time</a:t>
            </a:r>
            <a:r>
              <a:rPr lang="zh-CN" altLang="en-US" sz="2800" dirty="0">
                <a:solidFill>
                  <a:schemeClr val="accent2"/>
                </a:solidFill>
              </a:rPr>
              <a:t> </a:t>
            </a:r>
            <a:r>
              <a:rPr lang="en-US" altLang="zh-CN" sz="2800" dirty="0">
                <a:solidFill>
                  <a:schemeClr val="accent2"/>
                </a:solidFill>
              </a:rPr>
              <a:t>Complexity</a:t>
            </a:r>
            <a:endParaRPr lang="en-US" sz="2800" dirty="0">
              <a:solidFill>
                <a:schemeClr val="accent2"/>
              </a:solidFill>
            </a:endParaRPr>
          </a:p>
        </p:txBody>
      </p:sp>
      <p:sp>
        <p:nvSpPr>
          <p:cNvPr id="35" name="Rectangle 34">
            <a:extLst>
              <a:ext uri="{FF2B5EF4-FFF2-40B4-BE49-F238E27FC236}">
                <a16:creationId xmlns:a16="http://schemas.microsoft.com/office/drawing/2014/main" id="{0D404EAB-6B58-4897-81C9-6C7AA5B596DB}"/>
              </a:ext>
            </a:extLst>
          </p:cNvPr>
          <p:cNvSpPr/>
          <p:nvPr/>
        </p:nvSpPr>
        <p:spPr>
          <a:xfrm>
            <a:off x="1825966" y="652089"/>
            <a:ext cx="184731" cy="369332"/>
          </a:xfrm>
          <a:prstGeom prst="rect">
            <a:avLst/>
          </a:prstGeom>
        </p:spPr>
        <p:txBody>
          <a:bodyPr wrap="none">
            <a:spAutoFit/>
          </a:bodyPr>
          <a:lstStyle/>
          <a:p>
            <a:endParaRPr lang="en-US" u="sng" dirty="0"/>
          </a:p>
        </p:txBody>
      </p:sp>
      <p:sp>
        <p:nvSpPr>
          <p:cNvPr id="40" name="Rectangle 39">
            <a:extLst>
              <a:ext uri="{FF2B5EF4-FFF2-40B4-BE49-F238E27FC236}">
                <a16:creationId xmlns:a16="http://schemas.microsoft.com/office/drawing/2014/main" id="{D3DDAC0F-FDA7-4409-ABD1-A6A2E264650C}"/>
              </a:ext>
            </a:extLst>
          </p:cNvPr>
          <p:cNvSpPr/>
          <p:nvPr/>
        </p:nvSpPr>
        <p:spPr>
          <a:xfrm>
            <a:off x="1825966" y="652089"/>
            <a:ext cx="184731" cy="369332"/>
          </a:xfrm>
          <a:prstGeom prst="rect">
            <a:avLst/>
          </a:prstGeom>
        </p:spPr>
        <p:txBody>
          <a:bodyPr wrap="none">
            <a:spAutoFit/>
          </a:bodyPr>
          <a:lstStyle/>
          <a:p>
            <a:endParaRPr lang="en-US" u="sng" dirty="0"/>
          </a:p>
        </p:txBody>
      </p:sp>
      <p:sp>
        <p:nvSpPr>
          <p:cNvPr id="3" name="Slide Number Placeholder 2">
            <a:extLst>
              <a:ext uri="{FF2B5EF4-FFF2-40B4-BE49-F238E27FC236}">
                <a16:creationId xmlns:a16="http://schemas.microsoft.com/office/drawing/2014/main" id="{37D0631B-65ED-1248-90E7-5AEAF9A10E69}"/>
              </a:ext>
            </a:extLst>
          </p:cNvPr>
          <p:cNvSpPr>
            <a:spLocks noGrp="1"/>
          </p:cNvSpPr>
          <p:nvPr>
            <p:ph type="sldNum" sz="quarter" idx="12"/>
          </p:nvPr>
        </p:nvSpPr>
        <p:spPr>
          <a:xfrm>
            <a:off x="8001009" y="6375679"/>
            <a:ext cx="2819399" cy="345796"/>
          </a:xfrm>
        </p:spPr>
        <p:txBody>
          <a:bodyPr/>
          <a:lstStyle/>
          <a:p>
            <a:fld id="{C0F2A647-71D5-4304-8070-CBC681FF56EE}" type="slidenum">
              <a:rPr lang="en-US" smtClean="0"/>
              <a:t>7</a:t>
            </a:fld>
            <a:endParaRPr lang="en-US" dirty="0"/>
          </a:p>
        </p:txBody>
      </p:sp>
      <p:sp>
        <p:nvSpPr>
          <p:cNvPr id="88" name="TextBox 87">
            <a:extLst>
              <a:ext uri="{FF2B5EF4-FFF2-40B4-BE49-F238E27FC236}">
                <a16:creationId xmlns:a16="http://schemas.microsoft.com/office/drawing/2014/main" id="{147418B6-B568-7A4B-B04D-3F5E940DAAC7}"/>
              </a:ext>
            </a:extLst>
          </p:cNvPr>
          <p:cNvSpPr txBox="1"/>
          <p:nvPr/>
        </p:nvSpPr>
        <p:spPr>
          <a:xfrm>
            <a:off x="2074113" y="1509567"/>
            <a:ext cx="6937797" cy="4124206"/>
          </a:xfrm>
          <a:prstGeom prst="rect">
            <a:avLst/>
          </a:prstGeom>
          <a:noFill/>
        </p:spPr>
        <p:txBody>
          <a:bodyPr wrap="none" rtlCol="0">
            <a:spAutoFit/>
          </a:bodyPr>
          <a:lstStyle/>
          <a:p>
            <a:r>
              <a:rPr lang="zh-CN" altLang="en-US" sz="2400" dirty="0">
                <a:solidFill>
                  <a:schemeClr val="accent2"/>
                </a:solidFill>
              </a:rPr>
              <a:t>    </a:t>
            </a:r>
            <a:r>
              <a:rPr lang="en-US" altLang="zh-CN" sz="2400" dirty="0">
                <a:solidFill>
                  <a:schemeClr val="accent2"/>
                </a:solidFill>
              </a:rPr>
              <a:t>Multiclass</a:t>
            </a:r>
            <a:r>
              <a:rPr lang="zh-CN" altLang="en-US" sz="2400" dirty="0">
                <a:solidFill>
                  <a:schemeClr val="accent2"/>
                </a:solidFill>
              </a:rPr>
              <a:t> </a:t>
            </a:r>
            <a:r>
              <a:rPr lang="en-US" altLang="zh-CN" sz="2400" dirty="0">
                <a:solidFill>
                  <a:schemeClr val="accent2"/>
                </a:solidFill>
              </a:rPr>
              <a:t>Structure Prediction </a:t>
            </a:r>
          </a:p>
          <a:p>
            <a:endParaRPr lang="en-US" sz="2400" dirty="0">
              <a:solidFill>
                <a:schemeClr val="accent2"/>
              </a:solidFill>
            </a:endParaRPr>
          </a:p>
          <a:p>
            <a:r>
              <a:rPr lang="zh-CN" altLang="en-US" sz="2400" dirty="0">
                <a:solidFill>
                  <a:schemeClr val="accent2"/>
                </a:solidFill>
              </a:rPr>
              <a:t>        </a:t>
            </a:r>
            <a:r>
              <a:rPr lang="en-US" altLang="zh-CN" sz="2400" dirty="0">
                <a:solidFill>
                  <a:schemeClr val="accent2"/>
                </a:solidFill>
              </a:rPr>
              <a:t>Multi-way</a:t>
            </a:r>
            <a:r>
              <a:rPr lang="zh-CN" altLang="en-US" sz="2400" dirty="0">
                <a:solidFill>
                  <a:schemeClr val="accent2"/>
                </a:solidFill>
              </a:rPr>
              <a:t> </a:t>
            </a:r>
            <a:r>
              <a:rPr lang="en-US" altLang="zh-CN" sz="2400" dirty="0">
                <a:solidFill>
                  <a:schemeClr val="accent2"/>
                </a:solidFill>
              </a:rPr>
              <a:t>Cut</a:t>
            </a:r>
            <a:r>
              <a:rPr lang="zh-CN" altLang="en-US" sz="2400" dirty="0">
                <a:solidFill>
                  <a:schemeClr val="accent2"/>
                </a:solidFill>
              </a:rPr>
              <a:t> </a:t>
            </a:r>
            <a:r>
              <a:rPr lang="en-US" altLang="zh-CN" sz="2400" dirty="0">
                <a:solidFill>
                  <a:schemeClr val="accent2"/>
                </a:solidFill>
              </a:rPr>
              <a:t>Problem:</a:t>
            </a:r>
            <a:r>
              <a:rPr lang="zh-CN" altLang="en-US" sz="2400" dirty="0">
                <a:solidFill>
                  <a:schemeClr val="accent2"/>
                </a:solidFill>
              </a:rPr>
              <a:t> </a:t>
            </a:r>
            <a:r>
              <a:rPr lang="en-US" altLang="zh-CN" sz="2400" dirty="0">
                <a:solidFill>
                  <a:schemeClr val="accent2"/>
                </a:solidFill>
              </a:rPr>
              <a:t>NP-Hard</a:t>
            </a:r>
            <a:r>
              <a:rPr lang="en-US" sz="1600" dirty="0">
                <a:solidFill>
                  <a:schemeClr val="tx1">
                    <a:lumMod val="50000"/>
                    <a:lumOff val="50000"/>
                  </a:schemeClr>
                </a:solidFill>
              </a:rPr>
              <a:t> (Dahlhaus</a:t>
            </a:r>
            <a:r>
              <a:rPr lang="zh-CN" altLang="en-US" sz="1600" dirty="0">
                <a:solidFill>
                  <a:schemeClr val="tx1">
                    <a:lumMod val="50000"/>
                    <a:lumOff val="50000"/>
                  </a:schemeClr>
                </a:solidFill>
              </a:rPr>
              <a:t> </a:t>
            </a:r>
            <a:r>
              <a:rPr lang="en-US" altLang="zh-CN" sz="1600" dirty="0">
                <a:solidFill>
                  <a:schemeClr val="tx1">
                    <a:lumMod val="50000"/>
                    <a:lumOff val="50000"/>
                  </a:schemeClr>
                </a:solidFill>
              </a:rPr>
              <a:t>et.</a:t>
            </a:r>
            <a:r>
              <a:rPr lang="zh-CN" altLang="en-US" sz="1600" dirty="0">
                <a:solidFill>
                  <a:schemeClr val="tx1">
                    <a:lumMod val="50000"/>
                    <a:lumOff val="50000"/>
                  </a:schemeClr>
                </a:solidFill>
              </a:rPr>
              <a:t> </a:t>
            </a:r>
            <a:r>
              <a:rPr lang="en-US" altLang="zh-CN" sz="1600" dirty="0">
                <a:solidFill>
                  <a:schemeClr val="tx1">
                    <a:lumMod val="50000"/>
                    <a:lumOff val="50000"/>
                  </a:schemeClr>
                </a:solidFill>
              </a:rPr>
              <a:t>al.,</a:t>
            </a:r>
            <a:r>
              <a:rPr lang="zh-CN" altLang="en-US" sz="1600" dirty="0">
                <a:solidFill>
                  <a:schemeClr val="tx1">
                    <a:lumMod val="50000"/>
                    <a:lumOff val="50000"/>
                  </a:schemeClr>
                </a:solidFill>
              </a:rPr>
              <a:t> </a:t>
            </a:r>
            <a:r>
              <a:rPr lang="en-US" altLang="zh-CN" sz="1600" dirty="0">
                <a:solidFill>
                  <a:schemeClr val="tx1">
                    <a:lumMod val="50000"/>
                    <a:lumOff val="50000"/>
                  </a:schemeClr>
                </a:solidFill>
              </a:rPr>
              <a:t>1992</a:t>
            </a:r>
            <a:r>
              <a:rPr lang="en-US" sz="1600" dirty="0">
                <a:solidFill>
                  <a:schemeClr val="tx1">
                    <a:lumMod val="50000"/>
                    <a:lumOff val="50000"/>
                  </a:schemeClr>
                </a:solidFill>
              </a:rPr>
              <a:t>)</a:t>
            </a:r>
            <a:endParaRPr lang="en-US" altLang="zh-CN" sz="1600" dirty="0">
              <a:solidFill>
                <a:schemeClr val="accent2"/>
              </a:solidFill>
            </a:endParaRPr>
          </a:p>
          <a:p>
            <a:endParaRPr lang="en-US" sz="2400" dirty="0">
              <a:solidFill>
                <a:schemeClr val="accent2"/>
              </a:solidFill>
            </a:endParaRPr>
          </a:p>
          <a:p>
            <a:endParaRPr lang="en-US" sz="2400" dirty="0">
              <a:solidFill>
                <a:schemeClr val="accent2"/>
              </a:solidFill>
            </a:endParaRPr>
          </a:p>
          <a:p>
            <a:r>
              <a:rPr lang="zh-CN" altLang="en-US" sz="2400" dirty="0">
                <a:solidFill>
                  <a:schemeClr val="accent2"/>
                </a:solidFill>
              </a:rPr>
              <a:t>    </a:t>
            </a:r>
            <a:r>
              <a:rPr lang="en-US" sz="2400" dirty="0">
                <a:solidFill>
                  <a:schemeClr val="accent2"/>
                </a:solidFill>
              </a:rPr>
              <a:t>Correspondence</a:t>
            </a:r>
            <a:r>
              <a:rPr lang="en-US" altLang="zh-CN" sz="2400" dirty="0">
                <a:solidFill>
                  <a:schemeClr val="accent2"/>
                </a:solidFill>
              </a:rPr>
              <a:t> between 3 sets of elements</a:t>
            </a:r>
            <a:endParaRPr lang="en-US" sz="1800" dirty="0">
              <a:solidFill>
                <a:schemeClr val="tx1">
                  <a:lumMod val="50000"/>
                  <a:lumOff val="50000"/>
                </a:schemeClr>
              </a:solidFill>
            </a:endParaRPr>
          </a:p>
          <a:p>
            <a:endParaRPr lang="en-US" sz="2400" dirty="0">
              <a:solidFill>
                <a:schemeClr val="accent2"/>
              </a:solidFill>
            </a:endParaRPr>
          </a:p>
          <a:p>
            <a:r>
              <a:rPr lang="zh-CN" altLang="en-US" sz="2400" dirty="0">
                <a:solidFill>
                  <a:schemeClr val="accent2"/>
                </a:solidFill>
              </a:rPr>
              <a:t>        </a:t>
            </a:r>
            <a:r>
              <a:rPr lang="en-US" altLang="zh-CN" sz="2400" dirty="0">
                <a:solidFill>
                  <a:schemeClr val="accent2"/>
                </a:solidFill>
              </a:rPr>
              <a:t>NP-Hard</a:t>
            </a:r>
            <a:r>
              <a:rPr lang="en-US" sz="2400" dirty="0">
                <a:solidFill>
                  <a:schemeClr val="tx1">
                    <a:lumMod val="50000"/>
                    <a:lumOff val="50000"/>
                  </a:schemeClr>
                </a:solidFill>
              </a:rPr>
              <a:t> </a:t>
            </a:r>
            <a:r>
              <a:rPr lang="en-US" sz="1600" dirty="0">
                <a:solidFill>
                  <a:schemeClr val="tx1">
                    <a:lumMod val="50000"/>
                    <a:lumOff val="50000"/>
                  </a:schemeClr>
                </a:solidFill>
              </a:rPr>
              <a:t>(</a:t>
            </a:r>
            <a:r>
              <a:rPr lang="en-US" altLang="zh-CN" sz="1600" dirty="0" err="1">
                <a:solidFill>
                  <a:schemeClr val="tx1">
                    <a:lumMod val="50000"/>
                    <a:lumOff val="50000"/>
                  </a:schemeClr>
                </a:solidFill>
              </a:rPr>
              <a:t>Kann</a:t>
            </a:r>
            <a:r>
              <a:rPr lang="en-US" altLang="zh-CN" sz="1600" dirty="0">
                <a:solidFill>
                  <a:schemeClr val="tx1">
                    <a:lumMod val="50000"/>
                    <a:lumOff val="50000"/>
                  </a:schemeClr>
                </a:solidFill>
              </a:rPr>
              <a:t>,</a:t>
            </a:r>
            <a:r>
              <a:rPr lang="zh-CN" altLang="en-US" sz="1600" dirty="0">
                <a:solidFill>
                  <a:schemeClr val="tx1">
                    <a:lumMod val="50000"/>
                    <a:lumOff val="50000"/>
                  </a:schemeClr>
                </a:solidFill>
              </a:rPr>
              <a:t> </a:t>
            </a:r>
            <a:r>
              <a:rPr lang="en-US" altLang="zh-CN" sz="1600" dirty="0">
                <a:solidFill>
                  <a:schemeClr val="tx1">
                    <a:lumMod val="50000"/>
                    <a:lumOff val="50000"/>
                  </a:schemeClr>
                </a:solidFill>
              </a:rPr>
              <a:t>1991</a:t>
            </a:r>
            <a:r>
              <a:rPr lang="en-US" sz="1600" dirty="0">
                <a:solidFill>
                  <a:schemeClr val="tx1">
                    <a:lumMod val="50000"/>
                    <a:lumOff val="50000"/>
                  </a:schemeClr>
                </a:solidFill>
              </a:rPr>
              <a:t>)</a:t>
            </a:r>
            <a:endParaRPr lang="en-US" sz="1600" dirty="0">
              <a:solidFill>
                <a:schemeClr val="accent2"/>
              </a:solidFill>
            </a:endParaRPr>
          </a:p>
          <a:p>
            <a:endParaRPr lang="en-US" sz="1600" dirty="0">
              <a:solidFill>
                <a:schemeClr val="accent2"/>
              </a:solidFill>
            </a:endParaRPr>
          </a:p>
          <a:p>
            <a:endParaRPr lang="en-US" dirty="0">
              <a:solidFill>
                <a:schemeClr val="accent2"/>
              </a:solidFill>
            </a:endParaRPr>
          </a:p>
          <a:p>
            <a:endParaRPr lang="en-US" dirty="0">
              <a:solidFill>
                <a:schemeClr val="accent2"/>
              </a:solidFill>
            </a:endParaRPr>
          </a:p>
          <a:p>
            <a:endParaRPr lang="en-US" dirty="0">
              <a:solidFill>
                <a:schemeClr val="accent2"/>
              </a:solidFill>
            </a:endParaRPr>
          </a:p>
        </p:txBody>
      </p:sp>
      <p:sp>
        <p:nvSpPr>
          <p:cNvPr id="90" name="Oval 89">
            <a:extLst>
              <a:ext uri="{FF2B5EF4-FFF2-40B4-BE49-F238E27FC236}">
                <a16:creationId xmlns:a16="http://schemas.microsoft.com/office/drawing/2014/main" id="{FC32EEC0-2769-5F47-A0F6-67BBDD445ED5}"/>
              </a:ext>
            </a:extLst>
          </p:cNvPr>
          <p:cNvSpPr/>
          <p:nvPr/>
        </p:nvSpPr>
        <p:spPr>
          <a:xfrm>
            <a:off x="2074113" y="1601909"/>
            <a:ext cx="234658" cy="2346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2" name="Oval 91">
            <a:extLst>
              <a:ext uri="{FF2B5EF4-FFF2-40B4-BE49-F238E27FC236}">
                <a16:creationId xmlns:a16="http://schemas.microsoft.com/office/drawing/2014/main" id="{ECCE8303-9556-834C-B752-D2B1AAA762E8}"/>
              </a:ext>
            </a:extLst>
          </p:cNvPr>
          <p:cNvSpPr/>
          <p:nvPr/>
        </p:nvSpPr>
        <p:spPr>
          <a:xfrm>
            <a:off x="2074113" y="3439315"/>
            <a:ext cx="234658" cy="2346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 name="TextBox 1">
            <a:extLst>
              <a:ext uri="{FF2B5EF4-FFF2-40B4-BE49-F238E27FC236}">
                <a16:creationId xmlns:a16="http://schemas.microsoft.com/office/drawing/2014/main" id="{8835666C-0C7B-40D6-AF53-D72DA2806ABA}"/>
              </a:ext>
            </a:extLst>
          </p:cNvPr>
          <p:cNvSpPr txBox="1"/>
          <p:nvPr/>
        </p:nvSpPr>
        <p:spPr>
          <a:xfrm>
            <a:off x="6262670" y="1565484"/>
            <a:ext cx="4671407" cy="369332"/>
          </a:xfrm>
          <a:prstGeom prst="rect">
            <a:avLst/>
          </a:prstGeom>
          <a:noFill/>
        </p:spPr>
        <p:txBody>
          <a:bodyPr wrap="none" rtlCol="0">
            <a:spAutoFit/>
          </a:bodyPr>
          <a:lstStyle/>
          <a:p>
            <a:r>
              <a:rPr lang="en-US" dirty="0"/>
              <a:t>- Multiclass Classification with Pairwise Features</a:t>
            </a:r>
          </a:p>
        </p:txBody>
      </p:sp>
      <p:sp>
        <p:nvSpPr>
          <p:cNvPr id="11" name="TextBox 10">
            <a:extLst>
              <a:ext uri="{FF2B5EF4-FFF2-40B4-BE49-F238E27FC236}">
                <a16:creationId xmlns:a16="http://schemas.microsoft.com/office/drawing/2014/main" id="{A10BE043-611D-40E0-AD23-DAB1948D2296}"/>
              </a:ext>
            </a:extLst>
          </p:cNvPr>
          <p:cNvSpPr txBox="1"/>
          <p:nvPr/>
        </p:nvSpPr>
        <p:spPr>
          <a:xfrm>
            <a:off x="7975600" y="3411200"/>
            <a:ext cx="3255058" cy="369332"/>
          </a:xfrm>
          <a:prstGeom prst="rect">
            <a:avLst/>
          </a:prstGeom>
          <a:noFill/>
        </p:spPr>
        <p:txBody>
          <a:bodyPr wrap="none" rtlCol="0">
            <a:spAutoFit/>
          </a:bodyPr>
          <a:lstStyle/>
          <a:p>
            <a:r>
              <a:rPr lang="en-US" dirty="0"/>
              <a:t> - 3D Matching on Video Objects</a:t>
            </a:r>
          </a:p>
        </p:txBody>
      </p:sp>
      <p:sp>
        <p:nvSpPr>
          <p:cNvPr id="4" name="Footer Placeholder 3">
            <a:extLst>
              <a:ext uri="{FF2B5EF4-FFF2-40B4-BE49-F238E27FC236}">
                <a16:creationId xmlns:a16="http://schemas.microsoft.com/office/drawing/2014/main" id="{E7316403-6565-7643-A7F2-5A5F3F300CC7}"/>
              </a:ext>
            </a:extLst>
          </p:cNvPr>
          <p:cNvSpPr>
            <a:spLocks noGrp="1"/>
          </p:cNvSpPr>
          <p:nvPr>
            <p:ph type="ftr" sz="quarter" idx="11"/>
          </p:nvPr>
        </p:nvSpPr>
        <p:spPr/>
        <p:txBody>
          <a:bodyPr/>
          <a:lstStyle/>
          <a:p>
            <a:r>
              <a:rPr lang="en-US" altLang="zh-CN" dirty="0"/>
              <a:t>The</a:t>
            </a:r>
            <a:r>
              <a:rPr lang="zh-CN" altLang="en-US" dirty="0"/>
              <a:t> </a:t>
            </a:r>
            <a:r>
              <a:rPr lang="en-US" altLang="zh-CN" dirty="0"/>
              <a:t>Hard</a:t>
            </a:r>
            <a:r>
              <a:rPr lang="zh-CN" altLang="en-US" dirty="0"/>
              <a:t> </a:t>
            </a:r>
            <a:r>
              <a:rPr lang="en-US" altLang="zh-CN" dirty="0"/>
              <a:t>Learning</a:t>
            </a:r>
            <a:r>
              <a:rPr lang="zh-CN" altLang="en-US" dirty="0"/>
              <a:t> </a:t>
            </a:r>
            <a:r>
              <a:rPr lang="en-US" altLang="zh-CN" dirty="0"/>
              <a:t>Problem</a:t>
            </a:r>
            <a:endParaRPr lang="en-US" dirty="0"/>
          </a:p>
        </p:txBody>
      </p:sp>
    </p:spTree>
    <p:extLst>
      <p:ext uri="{BB962C8B-B14F-4D97-AF65-F5344CB8AC3E}">
        <p14:creationId xmlns:p14="http://schemas.microsoft.com/office/powerpoint/2010/main" val="389690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2"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DEAFB23-85D8-4633-82A5-BC7D11962923}"/>
              </a:ext>
            </a:extLst>
          </p:cNvPr>
          <p:cNvSpPr txBox="1"/>
          <p:nvPr/>
        </p:nvSpPr>
        <p:spPr>
          <a:xfrm>
            <a:off x="2437559" y="190223"/>
            <a:ext cx="6398289" cy="523220"/>
          </a:xfrm>
          <a:prstGeom prst="rect">
            <a:avLst/>
          </a:prstGeom>
          <a:noFill/>
        </p:spPr>
        <p:txBody>
          <a:bodyPr wrap="square" rtlCol="0">
            <a:spAutoFit/>
          </a:bodyPr>
          <a:lstStyle/>
          <a:p>
            <a:r>
              <a:rPr lang="en-US" altLang="zh-CN" sz="2800" dirty="0">
                <a:solidFill>
                  <a:schemeClr val="accent2"/>
                </a:solidFill>
              </a:rPr>
              <a:t>Outline</a:t>
            </a:r>
            <a:endParaRPr lang="en-US" sz="2800" dirty="0">
              <a:solidFill>
                <a:schemeClr val="accent2"/>
              </a:solidFill>
            </a:endParaRPr>
          </a:p>
        </p:txBody>
      </p:sp>
      <p:sp>
        <p:nvSpPr>
          <p:cNvPr id="40" name="Rectangle 39">
            <a:extLst>
              <a:ext uri="{FF2B5EF4-FFF2-40B4-BE49-F238E27FC236}">
                <a16:creationId xmlns:a16="http://schemas.microsoft.com/office/drawing/2014/main" id="{D3DDAC0F-FDA7-4409-ABD1-A6A2E264650C}"/>
              </a:ext>
            </a:extLst>
          </p:cNvPr>
          <p:cNvSpPr/>
          <p:nvPr/>
        </p:nvSpPr>
        <p:spPr>
          <a:xfrm>
            <a:off x="11380711" y="5443744"/>
            <a:ext cx="184731" cy="369332"/>
          </a:xfrm>
          <a:prstGeom prst="rect">
            <a:avLst/>
          </a:prstGeom>
        </p:spPr>
        <p:txBody>
          <a:bodyPr wrap="none">
            <a:spAutoFit/>
          </a:bodyPr>
          <a:lstStyle/>
          <a:p>
            <a:endParaRPr lang="en-US" u="sng" dirty="0"/>
          </a:p>
        </p:txBody>
      </p:sp>
      <p:sp>
        <p:nvSpPr>
          <p:cNvPr id="2" name="TextBox 1">
            <a:extLst>
              <a:ext uri="{FF2B5EF4-FFF2-40B4-BE49-F238E27FC236}">
                <a16:creationId xmlns:a16="http://schemas.microsoft.com/office/drawing/2014/main" id="{BC660AE0-29B4-8540-9D10-4B770456929C}"/>
              </a:ext>
            </a:extLst>
          </p:cNvPr>
          <p:cNvSpPr txBox="1"/>
          <p:nvPr/>
        </p:nvSpPr>
        <p:spPr>
          <a:xfrm>
            <a:off x="2576320" y="1104095"/>
            <a:ext cx="6034281" cy="4708981"/>
          </a:xfrm>
          <a:prstGeom prst="rect">
            <a:avLst/>
          </a:prstGeom>
          <a:noFill/>
        </p:spPr>
        <p:txBody>
          <a:bodyPr wrap="none" rtlCol="0">
            <a:spAutoFit/>
          </a:bodyPr>
          <a:lstStyle/>
          <a:p>
            <a:r>
              <a:rPr lang="en-US" altLang="zh-CN" sz="2400" dirty="0">
                <a:solidFill>
                  <a:schemeClr val="bg1">
                    <a:lumMod val="65000"/>
                  </a:schemeClr>
                </a:solidFill>
              </a:rPr>
              <a:t>The Hard Learning Problems</a:t>
            </a:r>
          </a:p>
          <a:p>
            <a:endParaRPr lang="en-US" altLang="zh-CN" sz="2400" dirty="0">
              <a:solidFill>
                <a:schemeClr val="tx1">
                  <a:lumMod val="50000"/>
                  <a:lumOff val="50000"/>
                </a:schemeClr>
              </a:solidFill>
            </a:endParaRPr>
          </a:p>
          <a:p>
            <a:r>
              <a:rPr lang="en-US" altLang="zh-CN" sz="2400" dirty="0">
                <a:solidFill>
                  <a:schemeClr val="tx1">
                    <a:lumMod val="65000"/>
                    <a:lumOff val="35000"/>
                  </a:schemeClr>
                </a:solidFill>
              </a:rPr>
              <a:t>Structure Learning Methods</a:t>
            </a:r>
          </a:p>
          <a:p>
            <a:endParaRPr lang="en-US" altLang="zh-CN" sz="2400" dirty="0">
              <a:solidFill>
                <a:schemeClr val="bg1">
                  <a:lumMod val="65000"/>
                </a:schemeClr>
              </a:solidFill>
            </a:endParaRPr>
          </a:p>
          <a:p>
            <a:r>
              <a:rPr lang="en-US" altLang="zh-CN" sz="2400" dirty="0">
                <a:solidFill>
                  <a:schemeClr val="bg1">
                    <a:lumMod val="65000"/>
                  </a:schemeClr>
                </a:solidFill>
              </a:rPr>
              <a:t>Adversarial</a:t>
            </a:r>
            <a:r>
              <a:rPr lang="zh-CN" altLang="en-US" sz="2400" dirty="0">
                <a:solidFill>
                  <a:schemeClr val="bg1">
                    <a:lumMod val="65000"/>
                  </a:schemeClr>
                </a:solidFill>
              </a:rPr>
              <a:t> </a:t>
            </a:r>
            <a:r>
              <a:rPr lang="en-US" altLang="zh-CN" sz="2400" dirty="0">
                <a:solidFill>
                  <a:schemeClr val="bg1">
                    <a:lumMod val="65000"/>
                  </a:schemeClr>
                </a:solidFill>
              </a:rPr>
              <a:t>Learning</a:t>
            </a:r>
            <a:r>
              <a:rPr lang="zh-CN" altLang="en-US" sz="2400" dirty="0">
                <a:solidFill>
                  <a:schemeClr val="bg1">
                    <a:lumMod val="65000"/>
                  </a:schemeClr>
                </a:solidFill>
              </a:rPr>
              <a:t> </a:t>
            </a:r>
            <a:r>
              <a:rPr lang="en-US" altLang="zh-CN" sz="2400" dirty="0">
                <a:solidFill>
                  <a:schemeClr val="bg1">
                    <a:lumMod val="65000"/>
                  </a:schemeClr>
                </a:solidFill>
              </a:rPr>
              <a:t>–</a:t>
            </a:r>
            <a:r>
              <a:rPr lang="zh-CN" altLang="en-US" sz="2400" dirty="0">
                <a:solidFill>
                  <a:schemeClr val="bg1">
                    <a:lumMod val="65000"/>
                  </a:schemeClr>
                </a:solidFill>
              </a:rPr>
              <a:t> </a:t>
            </a:r>
            <a:r>
              <a:rPr lang="en-US" altLang="zh-CN" sz="2400" dirty="0">
                <a:solidFill>
                  <a:schemeClr val="bg1">
                    <a:lumMod val="65000"/>
                  </a:schemeClr>
                </a:solidFill>
              </a:rPr>
              <a:t>General</a:t>
            </a:r>
          </a:p>
          <a:p>
            <a:endParaRPr lang="en-US" altLang="zh-CN" sz="2400" dirty="0">
              <a:solidFill>
                <a:schemeClr val="bg1">
                  <a:lumMod val="65000"/>
                </a:schemeClr>
              </a:solidFill>
            </a:endParaRPr>
          </a:p>
          <a:p>
            <a:r>
              <a:rPr lang="en-US" altLang="zh-CN" sz="2400" dirty="0">
                <a:solidFill>
                  <a:schemeClr val="bg1">
                    <a:lumMod val="65000"/>
                  </a:schemeClr>
                </a:solidFill>
              </a:rPr>
              <a:t>Adversarial</a:t>
            </a:r>
            <a:r>
              <a:rPr lang="zh-CN" altLang="en-US" sz="2400" dirty="0">
                <a:solidFill>
                  <a:schemeClr val="bg1">
                    <a:lumMod val="65000"/>
                  </a:schemeClr>
                </a:solidFill>
              </a:rPr>
              <a:t> </a:t>
            </a:r>
            <a:r>
              <a:rPr lang="en-US" altLang="zh-CN" sz="2400" dirty="0">
                <a:solidFill>
                  <a:schemeClr val="bg1">
                    <a:lumMod val="65000"/>
                  </a:schemeClr>
                </a:solidFill>
              </a:rPr>
              <a:t>Learning</a:t>
            </a:r>
            <a:r>
              <a:rPr lang="zh-CN" altLang="en-US" sz="2400" dirty="0">
                <a:solidFill>
                  <a:schemeClr val="bg1">
                    <a:lumMod val="65000"/>
                  </a:schemeClr>
                </a:solidFill>
              </a:rPr>
              <a:t> </a:t>
            </a:r>
            <a:r>
              <a:rPr lang="en-US" altLang="zh-CN" sz="2400" dirty="0">
                <a:solidFill>
                  <a:schemeClr val="bg1">
                    <a:lumMod val="65000"/>
                  </a:schemeClr>
                </a:solidFill>
              </a:rPr>
              <a:t>-</a:t>
            </a:r>
            <a:r>
              <a:rPr lang="zh-CN" altLang="en-US" sz="2400" dirty="0">
                <a:solidFill>
                  <a:schemeClr val="bg1">
                    <a:lumMod val="65000"/>
                  </a:schemeClr>
                </a:solidFill>
              </a:rPr>
              <a:t> </a:t>
            </a:r>
            <a:r>
              <a:rPr lang="en-US" altLang="zh-CN" sz="2400" dirty="0">
                <a:solidFill>
                  <a:schemeClr val="bg1">
                    <a:lumMod val="65000"/>
                  </a:schemeClr>
                </a:solidFill>
              </a:rPr>
              <a:t>Multiclass</a:t>
            </a:r>
            <a:r>
              <a:rPr lang="zh-CN" altLang="en-US" sz="2400" dirty="0">
                <a:solidFill>
                  <a:schemeClr val="bg1">
                    <a:lumMod val="65000"/>
                  </a:schemeClr>
                </a:solidFill>
              </a:rPr>
              <a:t> </a:t>
            </a:r>
            <a:r>
              <a:rPr lang="en-US" altLang="zh-CN" sz="2400" dirty="0">
                <a:solidFill>
                  <a:schemeClr val="bg1">
                    <a:lumMod val="65000"/>
                  </a:schemeClr>
                </a:solidFill>
              </a:rPr>
              <a:t>Classification</a:t>
            </a:r>
          </a:p>
          <a:p>
            <a:r>
              <a:rPr lang="zh-CN" altLang="en-US" sz="2400" dirty="0">
                <a:solidFill>
                  <a:schemeClr val="bg1">
                    <a:lumMod val="65000"/>
                  </a:schemeClr>
                </a:solidFill>
              </a:rPr>
              <a:t> </a:t>
            </a:r>
            <a:endParaRPr lang="en-US" altLang="zh-CN" sz="2400" dirty="0">
              <a:solidFill>
                <a:schemeClr val="bg1">
                  <a:lumMod val="65000"/>
                </a:schemeClr>
              </a:solidFill>
            </a:endParaRPr>
          </a:p>
          <a:p>
            <a:r>
              <a:rPr lang="en-US" altLang="zh-CN" sz="2400" dirty="0">
                <a:solidFill>
                  <a:schemeClr val="bg1">
                    <a:lumMod val="65000"/>
                  </a:schemeClr>
                </a:solidFill>
              </a:rPr>
              <a:t>Adversarial</a:t>
            </a:r>
            <a:r>
              <a:rPr lang="zh-CN" altLang="en-US" sz="2400" dirty="0">
                <a:solidFill>
                  <a:schemeClr val="bg1">
                    <a:lumMod val="65000"/>
                  </a:schemeClr>
                </a:solidFill>
              </a:rPr>
              <a:t> </a:t>
            </a:r>
            <a:r>
              <a:rPr lang="en-US" altLang="zh-CN" sz="2400" dirty="0">
                <a:solidFill>
                  <a:schemeClr val="bg1">
                    <a:lumMod val="65000"/>
                  </a:schemeClr>
                </a:solidFill>
              </a:rPr>
              <a:t>Learning</a:t>
            </a:r>
            <a:r>
              <a:rPr lang="zh-CN" altLang="en-US" sz="2400" dirty="0">
                <a:solidFill>
                  <a:schemeClr val="bg1">
                    <a:lumMod val="65000"/>
                  </a:schemeClr>
                </a:solidFill>
              </a:rPr>
              <a:t> </a:t>
            </a:r>
            <a:r>
              <a:rPr lang="en-US" altLang="zh-CN" sz="2400" dirty="0">
                <a:solidFill>
                  <a:schemeClr val="bg1">
                    <a:lumMod val="65000"/>
                  </a:schemeClr>
                </a:solidFill>
              </a:rPr>
              <a:t>–</a:t>
            </a:r>
            <a:r>
              <a:rPr lang="zh-CN" altLang="en-US" sz="2400" dirty="0">
                <a:solidFill>
                  <a:schemeClr val="bg1">
                    <a:lumMod val="65000"/>
                  </a:schemeClr>
                </a:solidFill>
              </a:rPr>
              <a:t> </a:t>
            </a:r>
            <a:r>
              <a:rPr lang="en-US" altLang="zh-CN" sz="2400" dirty="0">
                <a:solidFill>
                  <a:schemeClr val="bg1">
                    <a:lumMod val="65000"/>
                  </a:schemeClr>
                </a:solidFill>
              </a:rPr>
              <a:t>3</a:t>
            </a:r>
            <a:r>
              <a:rPr lang="zh-CN" altLang="en-US" sz="2400" dirty="0">
                <a:solidFill>
                  <a:schemeClr val="bg1">
                    <a:lumMod val="65000"/>
                  </a:schemeClr>
                </a:solidFill>
              </a:rPr>
              <a:t> </a:t>
            </a:r>
            <a:r>
              <a:rPr lang="en-US" altLang="zh-CN" sz="2400" dirty="0">
                <a:solidFill>
                  <a:schemeClr val="bg1">
                    <a:lumMod val="65000"/>
                  </a:schemeClr>
                </a:solidFill>
              </a:rPr>
              <a:t>Dimensional</a:t>
            </a:r>
            <a:r>
              <a:rPr lang="zh-CN" altLang="en-US" sz="2400" dirty="0">
                <a:solidFill>
                  <a:schemeClr val="bg1">
                    <a:lumMod val="65000"/>
                  </a:schemeClr>
                </a:solidFill>
              </a:rPr>
              <a:t> </a:t>
            </a:r>
            <a:r>
              <a:rPr lang="en-US" altLang="zh-CN" sz="2400" dirty="0">
                <a:solidFill>
                  <a:schemeClr val="bg1">
                    <a:lumMod val="65000"/>
                  </a:schemeClr>
                </a:solidFill>
              </a:rPr>
              <a:t>Matching</a:t>
            </a:r>
          </a:p>
          <a:p>
            <a:endParaRPr lang="en-US" altLang="zh-CN" sz="2400" dirty="0">
              <a:solidFill>
                <a:schemeClr val="bg1">
                  <a:lumMod val="65000"/>
                </a:schemeClr>
              </a:solidFill>
            </a:endParaRPr>
          </a:p>
          <a:p>
            <a:r>
              <a:rPr lang="en-US" altLang="zh-CN" sz="2400" dirty="0">
                <a:solidFill>
                  <a:schemeClr val="bg1">
                    <a:lumMod val="65000"/>
                  </a:schemeClr>
                </a:solidFill>
              </a:rPr>
              <a:t>Conclusion</a:t>
            </a:r>
            <a:r>
              <a:rPr lang="zh-CN" altLang="en-US" sz="2400" dirty="0">
                <a:solidFill>
                  <a:schemeClr val="bg1">
                    <a:lumMod val="65000"/>
                  </a:schemeClr>
                </a:solidFill>
              </a:rPr>
              <a:t> </a:t>
            </a:r>
            <a:r>
              <a:rPr lang="en-US" altLang="zh-CN" sz="2400" dirty="0">
                <a:solidFill>
                  <a:schemeClr val="bg1">
                    <a:lumMod val="65000"/>
                  </a:schemeClr>
                </a:solidFill>
              </a:rPr>
              <a:t>and</a:t>
            </a:r>
            <a:r>
              <a:rPr lang="zh-CN" altLang="en-US" sz="2400" dirty="0">
                <a:solidFill>
                  <a:schemeClr val="bg1">
                    <a:lumMod val="65000"/>
                  </a:schemeClr>
                </a:solidFill>
              </a:rPr>
              <a:t> </a:t>
            </a:r>
            <a:r>
              <a:rPr lang="en-US" altLang="zh-CN" sz="2400" dirty="0">
                <a:solidFill>
                  <a:schemeClr val="bg1">
                    <a:lumMod val="65000"/>
                  </a:schemeClr>
                </a:solidFill>
              </a:rPr>
              <a:t>Future</a:t>
            </a:r>
            <a:r>
              <a:rPr lang="zh-CN" altLang="en-US" sz="2400" dirty="0">
                <a:solidFill>
                  <a:schemeClr val="bg1">
                    <a:lumMod val="65000"/>
                  </a:schemeClr>
                </a:solidFill>
              </a:rPr>
              <a:t> </a:t>
            </a:r>
            <a:r>
              <a:rPr lang="en-US" altLang="zh-CN" sz="2400" dirty="0">
                <a:solidFill>
                  <a:schemeClr val="bg1">
                    <a:lumMod val="65000"/>
                  </a:schemeClr>
                </a:solidFill>
              </a:rPr>
              <a:t>Works</a:t>
            </a:r>
          </a:p>
          <a:p>
            <a:endParaRPr lang="en-US" altLang="zh-CN" dirty="0"/>
          </a:p>
          <a:p>
            <a:endParaRPr lang="en-US" dirty="0"/>
          </a:p>
        </p:txBody>
      </p:sp>
      <p:sp>
        <p:nvSpPr>
          <p:cNvPr id="5" name="Slide Number Placeholder 4">
            <a:extLst>
              <a:ext uri="{FF2B5EF4-FFF2-40B4-BE49-F238E27FC236}">
                <a16:creationId xmlns:a16="http://schemas.microsoft.com/office/drawing/2014/main" id="{95976861-F90C-C444-B143-1E9863E37633}"/>
              </a:ext>
            </a:extLst>
          </p:cNvPr>
          <p:cNvSpPr>
            <a:spLocks noGrp="1"/>
          </p:cNvSpPr>
          <p:nvPr>
            <p:ph type="sldNum" sz="quarter" idx="12"/>
          </p:nvPr>
        </p:nvSpPr>
        <p:spPr/>
        <p:txBody>
          <a:bodyPr/>
          <a:lstStyle/>
          <a:p>
            <a:fld id="{C0F2A647-71D5-4304-8070-CBC681FF56EE}" type="slidenum">
              <a:rPr lang="en-US" smtClean="0"/>
              <a:t>8</a:t>
            </a:fld>
            <a:endParaRPr lang="en-US" dirty="0"/>
          </a:p>
        </p:txBody>
      </p:sp>
      <p:sp>
        <p:nvSpPr>
          <p:cNvPr id="3" name="Footer Placeholder 2">
            <a:extLst>
              <a:ext uri="{FF2B5EF4-FFF2-40B4-BE49-F238E27FC236}">
                <a16:creationId xmlns:a16="http://schemas.microsoft.com/office/drawing/2014/main" id="{1803736C-9C21-3743-920C-7291A0CA9F63}"/>
              </a:ext>
            </a:extLst>
          </p:cNvPr>
          <p:cNvSpPr>
            <a:spLocks noGrp="1"/>
          </p:cNvSpPr>
          <p:nvPr>
            <p:ph type="ftr" sz="quarter" idx="11"/>
          </p:nvPr>
        </p:nvSpPr>
        <p:spPr/>
        <p:txBody>
          <a:bodyPr/>
          <a:lstStyle/>
          <a:p>
            <a:r>
              <a:rPr lang="en-US"/>
              <a:t>Outline</a:t>
            </a:r>
          </a:p>
        </p:txBody>
      </p:sp>
    </p:spTree>
    <p:extLst>
      <p:ext uri="{BB962C8B-B14F-4D97-AF65-F5344CB8AC3E}">
        <p14:creationId xmlns:p14="http://schemas.microsoft.com/office/powerpoint/2010/main" val="578692472"/>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{9CA17FFE-70F5-944C-A78E-825B6544CF29}tf10001071</Template>
  <TotalTime>22874</TotalTime>
  <Words>6409</Words>
  <Application>Microsoft Macintosh PowerPoint</Application>
  <PresentationFormat>Widescreen</PresentationFormat>
  <Paragraphs>946</Paragraphs>
  <Slides>59</Slides>
  <Notes>59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Arial Black</vt:lpstr>
      <vt:lpstr>Calibri</vt:lpstr>
      <vt:lpstr>Cambria Math</vt:lpstr>
      <vt:lpstr>Gill Sans MT</vt:lpstr>
      <vt:lpstr>Impact</vt:lpstr>
      <vt:lpstr>Badge</vt:lpstr>
      <vt:lpstr>Adversarial Learning for Intractable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Rizal Fathony</dc:creator>
  <cp:lastModifiedBy>Wico Xing</cp:lastModifiedBy>
  <cp:revision>1100</cp:revision>
  <dcterms:created xsi:type="dcterms:W3CDTF">2017-11-13T22:15:16Z</dcterms:created>
  <dcterms:modified xsi:type="dcterms:W3CDTF">2022-04-21T10:19:02Z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